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5"/>
    <p:restoredTop sz="94637"/>
  </p:normalViewPr>
  <p:slideViewPr>
    <p:cSldViewPr snapToGrid="0" snapToObjects="1">
      <p:cViewPr varScale="1">
        <p:scale>
          <a:sx n="106" d="100"/>
          <a:sy n="106" d="100"/>
        </p:scale>
        <p:origin x="-82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799" y="2873630"/>
            <a:ext cx="9144000" cy="1641490"/>
          </a:xfrm>
        </p:spPr>
        <p:txBody>
          <a:bodyPr/>
          <a:lstStyle/>
          <a:p>
            <a:r>
              <a:rPr lang="sk-SK" dirty="0" smtClean="0"/>
              <a:t>Rodinné právo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799" y="4791655"/>
            <a:ext cx="9144000" cy="754025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rednáška č. 2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48965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799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Rozvod manželstva a maloleté dieťa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k-SK" dirty="0"/>
              <a:t>pri rozhodovaní </a:t>
            </a:r>
            <a:r>
              <a:rPr lang="sk-SK" dirty="0" smtClean="0"/>
              <a:t>o rozvode manželstva a pri následnom rozhodovaní  o úprave rodičovských práv a povinností súd vždy </a:t>
            </a:r>
            <a:r>
              <a:rPr lang="sk-SK" dirty="0"/>
              <a:t>prihliadne na </a:t>
            </a:r>
            <a:r>
              <a:rPr lang="sk-SK" dirty="0" smtClean="0"/>
              <a:t>najlepší záujem </a:t>
            </a:r>
            <a:r>
              <a:rPr lang="sk-SK" dirty="0"/>
              <a:t>maloletých detí </a:t>
            </a:r>
            <a:endParaRPr lang="sk-SK" dirty="0" smtClean="0"/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</a:t>
            </a:r>
            <a:r>
              <a:rPr lang="sk-SK" dirty="0"/>
              <a:t>rešpektuje právo dieťaťa na zachovanie vzťahu k obidvom rodičom, prihliada </a:t>
            </a:r>
            <a:r>
              <a:rPr lang="sk-SK" dirty="0" smtClean="0"/>
              <a:t>na </a:t>
            </a:r>
            <a:r>
              <a:rPr lang="sk-SK" dirty="0"/>
              <a:t>citové väzby dieťaťa</a:t>
            </a:r>
            <a:r>
              <a:rPr lang="sk-SK" dirty="0" smtClean="0"/>
              <a:t>, na </a:t>
            </a:r>
            <a:r>
              <a:rPr lang="sk-SK" dirty="0"/>
              <a:t>vývinové potreby, </a:t>
            </a:r>
            <a:r>
              <a:rPr lang="sk-SK" dirty="0" smtClean="0"/>
              <a:t>na stabilitu </a:t>
            </a:r>
            <a:r>
              <a:rPr lang="sk-SK" dirty="0"/>
              <a:t>budúceho výchovného </a:t>
            </a:r>
            <a:r>
              <a:rPr lang="sk-SK" dirty="0" smtClean="0"/>
              <a:t>prostredia</a:t>
            </a:r>
            <a:r>
              <a:rPr lang="sk-SK" dirty="0"/>
              <a:t>, na schopnosť rodiča dohodnúť sa na výchove a starostlivosti </a:t>
            </a:r>
            <a:r>
              <a:rPr lang="sk-SK" dirty="0" smtClean="0"/>
              <a:t>s</a:t>
            </a:r>
            <a:r>
              <a:rPr lang="sk-SK" dirty="0"/>
              <a:t> druhým </a:t>
            </a:r>
            <a:r>
              <a:rPr lang="sk-SK" dirty="0" smtClean="0"/>
              <a:t>rodičom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 súd rozhodne, že </a:t>
            </a:r>
            <a:r>
              <a:rPr lang="sk-SK" dirty="0"/>
              <a:t>manželstvo </a:t>
            </a:r>
            <a:r>
              <a:rPr lang="sk-SK" dirty="0" smtClean="0"/>
              <a:t>rozvádza, tak zároveň rozhodne o úprave </a:t>
            </a:r>
            <a:r>
              <a:rPr lang="sk-SK" dirty="0"/>
              <a:t>rodičovských práv a </a:t>
            </a:r>
            <a:r>
              <a:rPr lang="sk-SK" dirty="0" smtClean="0"/>
              <a:t>povinností, a ďalej o určení </a:t>
            </a:r>
            <a:r>
              <a:rPr lang="sk-SK" dirty="0"/>
              <a:t>výživného na maloleté </a:t>
            </a:r>
            <a:r>
              <a:rPr lang="sk-SK" dirty="0" smtClean="0"/>
              <a:t>dieťa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úd môže schváliť dohodu manželov úprave rodičovských práv a povinností, ako aj dohodu o výživnom</a:t>
            </a:r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môže rozhodnutie </a:t>
            </a:r>
            <a:r>
              <a:rPr lang="sk-SK" dirty="0"/>
              <a:t>o úprave rodičovských práv </a:t>
            </a:r>
            <a:r>
              <a:rPr lang="sk-SK" dirty="0" smtClean="0"/>
              <a:t>a povinností zmeniť , a </a:t>
            </a:r>
            <a:r>
              <a:rPr lang="sk-SK" dirty="0"/>
              <a:t>to aj bez </a:t>
            </a:r>
            <a:r>
              <a:rPr lang="sk-SK" dirty="0" smtClean="0"/>
              <a:t>návrhu, to všetko za predpokladu, že sa zmenia okolnosti, ktoré platili pri pôvodnom rozhodnutí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99178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799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Úprava rodičovských práv a povinností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k-SK" dirty="0"/>
              <a:t>rozhodnutie o striedavej osobnej starostlivosti rodičov o </a:t>
            </a:r>
            <a:r>
              <a:rPr lang="sk-SK" dirty="0" smtClean="0"/>
              <a:t>dieťa alebo rozhodnutie </a:t>
            </a:r>
            <a:r>
              <a:rPr lang="sk-SK" dirty="0"/>
              <a:t>o zverení dieťaťa do </a:t>
            </a:r>
            <a:r>
              <a:rPr lang="sk-SK" dirty="0" smtClean="0"/>
              <a:t>výlučnej osobnej </a:t>
            </a:r>
            <a:r>
              <a:rPr lang="sk-SK" dirty="0"/>
              <a:t>starostlivosti jedného z rodičov </a:t>
            </a:r>
            <a:r>
              <a:rPr lang="sk-SK" dirty="0" smtClean="0"/>
              <a:t>a o úprave styku druhého rodiča s dieťaťom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triedava starostlivosť: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obaja rodičia musia byť spôsobilí vychovávať </a:t>
            </a:r>
            <a:r>
              <a:rPr lang="sk-SK" dirty="0" smtClean="0"/>
              <a:t>dieťa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Súd rozhoduje, ak obaja rodičia </a:t>
            </a:r>
            <a:r>
              <a:rPr lang="sk-SK" dirty="0"/>
              <a:t>súhlasia </a:t>
            </a:r>
            <a:r>
              <a:rPr lang="sk-SK" dirty="0" smtClean="0"/>
              <a:t>alebo ak </a:t>
            </a:r>
            <a:r>
              <a:rPr lang="sk-SK" dirty="0"/>
              <a:t>aspoň jeden </a:t>
            </a:r>
            <a:r>
              <a:rPr lang="sk-SK" dirty="0" smtClean="0"/>
              <a:t>z rodičov má </a:t>
            </a:r>
            <a:r>
              <a:rPr lang="sk-SK" dirty="0"/>
              <a:t>o to </a:t>
            </a:r>
            <a:r>
              <a:rPr lang="sk-SK" dirty="0" smtClean="0"/>
              <a:t>záujem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súd </a:t>
            </a:r>
            <a:r>
              <a:rPr lang="sk-SK" dirty="0"/>
              <a:t>musí vždy posúdiť záujem </a:t>
            </a:r>
            <a:r>
              <a:rPr lang="sk-SK" dirty="0" smtClean="0"/>
              <a:t>dieťaťa, </a:t>
            </a:r>
            <a:r>
              <a:rPr lang="sk-SK" dirty="0"/>
              <a:t>a to či takto budú lepšie </a:t>
            </a:r>
            <a:r>
              <a:rPr lang="sk-SK" dirty="0" smtClean="0"/>
              <a:t>zabezpečené jeho potreby</a:t>
            </a:r>
          </a:p>
          <a:p>
            <a:pPr marL="342900" lvl="1" indent="-342900" algn="just"/>
            <a:r>
              <a:rPr lang="sk-SK" dirty="0" smtClean="0"/>
              <a:t>zverenie </a:t>
            </a:r>
            <a:r>
              <a:rPr lang="sk-SK" dirty="0"/>
              <a:t>dieťaťa do výlučnej osobnej starostlivosti jedného z </a:t>
            </a:r>
            <a:r>
              <a:rPr lang="sk-SK" dirty="0" smtClean="0"/>
              <a:t>rodičov: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v tamto prípade musí </a:t>
            </a:r>
            <a:r>
              <a:rPr lang="sk-SK" dirty="0" smtClean="0"/>
              <a:t>rodič rešpektovať </a:t>
            </a:r>
            <a:r>
              <a:rPr lang="sk-SK" dirty="0"/>
              <a:t>aj právo druhého rodiča na </a:t>
            </a:r>
            <a:r>
              <a:rPr lang="sk-SK" dirty="0" smtClean="0"/>
              <a:t>pravidelné informovanie sa o</a:t>
            </a:r>
            <a:r>
              <a:rPr lang="sk-SK" dirty="0"/>
              <a:t> maloletom </a:t>
            </a:r>
            <a:r>
              <a:rPr lang="sk-SK" dirty="0" smtClean="0"/>
              <a:t>dieťati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zároveň </a:t>
            </a:r>
            <a:r>
              <a:rPr lang="sk-SK" dirty="0"/>
              <a:t>právo dieťaťa na výchovu a starostlivosť zo strany </a:t>
            </a:r>
            <a:r>
              <a:rPr lang="sk-SK" dirty="0" smtClean="0"/>
              <a:t>oboch rodičov a právo na</a:t>
            </a:r>
            <a:r>
              <a:rPr lang="sk-SK" dirty="0"/>
              <a:t> udržiavanie pravidelného, rovnocenného a rovnoprávneho osobného styku 	   s obidvomi </a:t>
            </a:r>
            <a:r>
              <a:rPr lang="sk-SK" dirty="0" smtClean="0"/>
              <a:t>rodičmi, preto to má druhý z rodičov právo na úpravu styku s dieťaťom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druhý </a:t>
            </a:r>
            <a:r>
              <a:rPr lang="sk-SK" dirty="0"/>
              <a:t>rodič má právo na úpravu styku s </a:t>
            </a:r>
            <a:r>
              <a:rPr lang="sk-SK" dirty="0" smtClean="0"/>
              <a:t>dieťaťom (možno aj úplne obmedziť styk s dieťaťom, ak to je v záujme dieťaťa)</a:t>
            </a:r>
          </a:p>
          <a:p>
            <a:pPr marL="312738" lvl="1" indent="-300038" algn="just"/>
            <a:r>
              <a:rPr lang="sk-SK" dirty="0" smtClean="0"/>
              <a:t>rodičia môžu zavrieť dohodu pred </a:t>
            </a:r>
            <a:r>
              <a:rPr lang="sk-SK" dirty="0"/>
              <a:t>vyhlásením rozhodnutia o rozvode, ak sa nedohodnú </a:t>
            </a:r>
            <a:r>
              <a:rPr lang="sk-SK" dirty="0" smtClean="0"/>
              <a:t>upraví priamo </a:t>
            </a:r>
            <a:r>
              <a:rPr lang="sk-SK" dirty="0"/>
              <a:t>súd, pričom môžu rodičia požadovať, aby súd neupravoval </a:t>
            </a:r>
            <a:r>
              <a:rPr lang="sk-SK" dirty="0" smtClean="0"/>
              <a:t>vôbec</a:t>
            </a:r>
          </a:p>
          <a:p>
            <a:pPr marL="312738" lvl="1" indent="-300038" algn="just"/>
            <a:r>
              <a:rPr lang="sk-SK" dirty="0"/>
              <a:t>úprava styku je možná aj v prospech blízkej osoby</a:t>
            </a:r>
          </a:p>
          <a:p>
            <a:pPr marL="800100" lvl="2" indent="-342900" algn="just"/>
            <a:endParaRPr lang="sk-SK" dirty="0"/>
          </a:p>
          <a:p>
            <a:pPr lvl="1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972588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Ďalšie právne následky spojené so zánikom / zrušením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do 3 mesiacov od právoplatnosti rozhodnutia o </a:t>
            </a:r>
            <a:r>
              <a:rPr lang="sk-SK" dirty="0" smtClean="0"/>
              <a:t>rozvode manželstva </a:t>
            </a:r>
            <a:r>
              <a:rPr lang="sk-SK" dirty="0"/>
              <a:t>môže manžel, ktorý prijal priezvisko druhého z manželov ako spoločné, oznámiť matričnému úradu, že prijíma opäť svoje rodné </a:t>
            </a:r>
            <a:r>
              <a:rPr lang="sk-SK" dirty="0" smtClean="0"/>
              <a:t>priezvisko</a:t>
            </a:r>
          </a:p>
          <a:p>
            <a:pPr algn="just"/>
            <a:r>
              <a:rPr lang="sk-SK" dirty="0"/>
              <a:t>v</a:t>
            </a:r>
            <a:r>
              <a:rPr lang="sk-SK" dirty="0" smtClean="0"/>
              <a:t>yššie uvedené platí aj </a:t>
            </a:r>
            <a:r>
              <a:rPr lang="sk-SK" dirty="0"/>
              <a:t>ak prijal spoločné </a:t>
            </a:r>
            <a:r>
              <a:rPr lang="sk-SK" dirty="0" smtClean="0"/>
              <a:t>priezvisko a</a:t>
            </a:r>
            <a:r>
              <a:rPr lang="sk-SK" dirty="0"/>
              <a:t> nechal si aj </a:t>
            </a:r>
            <a:r>
              <a:rPr lang="sk-SK" dirty="0" smtClean="0"/>
              <a:t>svoje rodné, v takomto prípade len oznámi matričnému úradu, </a:t>
            </a:r>
            <a:r>
              <a:rPr lang="sk-SK" dirty="0"/>
              <a:t>že upúšťa od používania </a:t>
            </a:r>
            <a:r>
              <a:rPr lang="sk-SK" dirty="0" smtClean="0"/>
              <a:t>spoločného priezviska</a:t>
            </a:r>
          </a:p>
          <a:p>
            <a:pPr algn="just"/>
            <a:r>
              <a:rPr lang="sk-SK" dirty="0" err="1" smtClean="0"/>
              <a:t>vyporiadanie</a:t>
            </a:r>
            <a:r>
              <a:rPr lang="sk-SK" dirty="0" smtClean="0"/>
              <a:t> BSM </a:t>
            </a:r>
            <a:r>
              <a:rPr lang="sk-SK" dirty="0" smtClean="0"/>
              <a:t>(</a:t>
            </a:r>
            <a:r>
              <a:rPr lang="sk-SK" smtClean="0"/>
              <a:t>pozn. buď </a:t>
            </a:r>
            <a:r>
              <a:rPr lang="sk-SK" dirty="0" smtClean="0"/>
              <a:t>dohodou manželov, zo zákona alebo rozhodnutím súdu)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5886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Vzťahy medzi manželmi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/>
              <a:t>vznikajú momentom uzavretia manželstva, </a:t>
            </a:r>
            <a:r>
              <a:rPr lang="sk-SK" dirty="0" smtClean="0"/>
              <a:t>do uzavretia manželstva </a:t>
            </a:r>
            <a:r>
              <a:rPr lang="sk-SK" dirty="0" smtClean="0"/>
              <a:t>používa Zákon </a:t>
            </a:r>
            <a:r>
              <a:rPr lang="sk-SK" dirty="0" smtClean="0"/>
              <a:t>o rodine </a:t>
            </a:r>
            <a:r>
              <a:rPr lang="sk-SK" dirty="0" smtClean="0"/>
              <a:t>pojem snúbenci</a:t>
            </a:r>
            <a:endParaRPr lang="sk-SK" dirty="0" smtClean="0"/>
          </a:p>
          <a:p>
            <a:pPr lvl="0" algn="just"/>
            <a:r>
              <a:rPr lang="sk-SK" dirty="0" smtClean="0"/>
              <a:t>u</a:t>
            </a:r>
            <a:r>
              <a:rPr lang="sk-SK" dirty="0" smtClean="0"/>
              <a:t>stanovenie</a:t>
            </a:r>
            <a:r>
              <a:rPr lang="cs-CZ" dirty="0" smtClean="0"/>
              <a:t> § </a:t>
            </a:r>
            <a:r>
              <a:rPr lang="cs-CZ" dirty="0"/>
              <a:t>18- § 20 Zákona o </a:t>
            </a:r>
            <a:r>
              <a:rPr lang="sk-SK" dirty="0" smtClean="0"/>
              <a:t>rodine</a:t>
            </a:r>
          </a:p>
          <a:p>
            <a:pPr algn="just"/>
            <a:r>
              <a:rPr lang="sk-SK" dirty="0" smtClean="0"/>
              <a:t>manželia sú si v manželstve rovní v právach a povinnostiach</a:t>
            </a:r>
          </a:p>
          <a:p>
            <a:pPr algn="just"/>
            <a:r>
              <a:rPr lang="sk-SK" dirty="0" smtClean="0"/>
              <a:t>povinnosť žiť spolu, byť si verní, rešpektovať svoju dôstojnosť, pomáhať si, starať sa o deti, vytvárať zdravé rodinné prostredie</a:t>
            </a:r>
          </a:p>
          <a:p>
            <a:pPr lvl="0" algn="just"/>
            <a:r>
              <a:rPr lang="sk-SK" dirty="0" smtClean="0"/>
              <a:t>o</a:t>
            </a:r>
            <a:r>
              <a:rPr lang="sk-SK" dirty="0"/>
              <a:t> uspokojovanie potrieb rodiny sú povinní </a:t>
            </a:r>
            <a:r>
              <a:rPr lang="sk-SK" dirty="0" smtClean="0"/>
              <a:t>sa starať obaja manželia, a to </a:t>
            </a:r>
            <a:r>
              <a:rPr lang="sk-SK" dirty="0"/>
              <a:t>podľa svojich schopností, možností a majetkových </a:t>
            </a:r>
            <a:r>
              <a:rPr lang="sk-SK" dirty="0" smtClean="0"/>
              <a:t>pomerov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od uspokojovaním potrieb rodiny nerozumieme len majetkovú účasť, ale </a:t>
            </a:r>
            <a:r>
              <a:rPr lang="sk-SK" dirty="0"/>
              <a:t>aj </a:t>
            </a:r>
            <a:r>
              <a:rPr lang="sk-SK" dirty="0" smtClean="0"/>
              <a:t>osobnú </a:t>
            </a:r>
            <a:r>
              <a:rPr lang="sk-SK" dirty="0"/>
              <a:t>starostlivosť o deti a </a:t>
            </a:r>
            <a:r>
              <a:rPr lang="sk-SK" dirty="0" smtClean="0"/>
              <a:t>o domácnosť</a:t>
            </a:r>
            <a:endParaRPr lang="sk-SK" dirty="0" smtClean="0"/>
          </a:p>
          <a:p>
            <a:pPr lvl="0" algn="just"/>
            <a:r>
              <a:rPr lang="sk-SK" dirty="0"/>
              <a:t>v</a:t>
            </a:r>
            <a:r>
              <a:rPr lang="sk-SK" dirty="0" smtClean="0"/>
              <a:t>yživovacia povinnosť </a:t>
            </a:r>
            <a:r>
              <a:rPr lang="sk-SK" dirty="0" smtClean="0"/>
              <a:t>manželov za trvania manželstva</a:t>
            </a:r>
            <a:endParaRPr lang="sk-SK" dirty="0"/>
          </a:p>
          <a:p>
            <a:pPr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43852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Bezpodielové spoluvlastníctvo manželov (BSM)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 smtClean="0"/>
              <a:t>p</a:t>
            </a:r>
            <a:r>
              <a:rPr lang="sk-SK" dirty="0" smtClean="0"/>
              <a:t>rávna</a:t>
            </a:r>
            <a:r>
              <a:rPr lang="sk-SK" dirty="0" smtClean="0"/>
              <a:t> </a:t>
            </a:r>
            <a:r>
              <a:rPr lang="sk-SK" dirty="0" smtClean="0"/>
              <a:t>úprava obsiahnutá v OZ</a:t>
            </a:r>
            <a:endParaRPr lang="sk-SK" dirty="0" smtClean="0"/>
          </a:p>
          <a:p>
            <a:pPr lvl="0" algn="just"/>
            <a:r>
              <a:rPr lang="cs-CZ" dirty="0" smtClean="0"/>
              <a:t>vzniká </a:t>
            </a:r>
            <a:r>
              <a:rPr lang="sk-SK" dirty="0" smtClean="0"/>
              <a:t>ako inštitút pri vzniku manželstva</a:t>
            </a:r>
          </a:p>
          <a:p>
            <a:pPr lvl="0" algn="just"/>
            <a:r>
              <a:rPr lang="sk-SK" dirty="0" smtClean="0"/>
              <a:t>vznik možno dohodou oddialiť ku dňu zániku manželstva</a:t>
            </a:r>
          </a:p>
          <a:p>
            <a:pPr lvl="0" algn="just"/>
            <a:r>
              <a:rPr lang="sk-SK" dirty="0" smtClean="0"/>
              <a:t>rozsah možno dohodou manželov zúžiť alebo rozšíriť</a:t>
            </a:r>
          </a:p>
          <a:p>
            <a:pPr algn="just"/>
            <a:r>
              <a:rPr lang="sk-SK" dirty="0" smtClean="0"/>
              <a:t>do BSM nepatria veci nadobudnuté dedením, darom, reštitúciou, ďalej veci osobnej povahy, veci slúžiace k výkonu povolania a veci nadobudnuté mimo trvania manželstva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kákoľvek dohoda o </a:t>
            </a:r>
            <a:r>
              <a:rPr lang="sk-SK" dirty="0" err="1" smtClean="0"/>
              <a:t>vyporiadaní</a:t>
            </a:r>
            <a:r>
              <a:rPr lang="sk-SK" dirty="0" smtClean="0"/>
              <a:t> BSM uzatvorená počas trvania manželstva je </a:t>
            </a:r>
            <a:r>
              <a:rPr lang="sk-SK" dirty="0" smtClean="0"/>
              <a:t>neplatná (pozn. aj vo forme zmluvy o budúcej zmluve, aj v prípade odkladacej podmienky a pod.)</a:t>
            </a:r>
            <a:endParaRPr lang="sk-SK" dirty="0" smtClean="0"/>
          </a:p>
          <a:p>
            <a:pPr algn="just"/>
            <a:r>
              <a:rPr lang="sk-SK" dirty="0" smtClean="0"/>
              <a:t>BSM </a:t>
            </a:r>
            <a:r>
              <a:rPr lang="sk-SK" dirty="0"/>
              <a:t>=&gt; spoluvlastníctvo zapísané na liste vlastníctva pri oboch manželoch </a:t>
            </a:r>
            <a:r>
              <a:rPr lang="sk-SK" dirty="0" smtClean="0"/>
              <a:t>ako „1/1 </a:t>
            </a:r>
            <a:r>
              <a:rPr lang="sk-SK" dirty="0"/>
              <a:t>k celku“</a:t>
            </a:r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274902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Rozhodovanie manželov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o veciach týkajúcich sa </a:t>
            </a:r>
            <a:r>
              <a:rPr lang="sk-SK" dirty="0" smtClean="0"/>
              <a:t>rodiny rozhodujú manželia </a:t>
            </a:r>
            <a:r>
              <a:rPr lang="sk-SK" dirty="0"/>
              <a:t>spoločne, ak sa nedohodnú rozhoduje na návrh súd</a:t>
            </a:r>
          </a:p>
          <a:p>
            <a:pPr lvl="0" algn="just"/>
            <a:r>
              <a:rPr lang="sk-SK" dirty="0" smtClean="0"/>
              <a:t>platí</a:t>
            </a:r>
            <a:r>
              <a:rPr lang="sk-SK" dirty="0"/>
              <a:t>, že v bežných veciach sú </a:t>
            </a:r>
            <a:r>
              <a:rPr lang="sk-SK" dirty="0" smtClean="0"/>
              <a:t>manželia oprávnení </a:t>
            </a:r>
            <a:r>
              <a:rPr lang="sk-SK" dirty="0"/>
              <a:t>zastupovať sa </a:t>
            </a:r>
            <a:r>
              <a:rPr lang="sk-SK" dirty="0" smtClean="0"/>
              <a:t>navzájom, teda </a:t>
            </a:r>
            <a:r>
              <a:rPr lang="sk-SK" dirty="0"/>
              <a:t>konanie jedného </a:t>
            </a:r>
            <a:r>
              <a:rPr lang="sk-SK" dirty="0" smtClean="0"/>
              <a:t>z manželov </a:t>
            </a:r>
            <a:r>
              <a:rPr lang="sk-SK" dirty="0"/>
              <a:t>pri obstarávaní bežných vecí zaväzuje oboch spoločne a </a:t>
            </a:r>
            <a:r>
              <a:rPr lang="sk-SK" dirty="0" smtClean="0"/>
              <a:t>nerozdielne</a:t>
            </a:r>
            <a:endParaRPr lang="sk-SK" dirty="0"/>
          </a:p>
          <a:p>
            <a:pPr lvl="0" algn="just"/>
            <a:r>
              <a:rPr lang="sk-SK" dirty="0"/>
              <a:t>j</a:t>
            </a:r>
            <a:r>
              <a:rPr lang="sk-SK" dirty="0" smtClean="0"/>
              <a:t>eden </a:t>
            </a:r>
            <a:r>
              <a:rPr lang="sk-SK" dirty="0"/>
              <a:t>z manželov môže výslovne vylúčiť účinky zastúpenia druhým z manželov voči konkrétnej osobe, pričom </a:t>
            </a:r>
            <a:r>
              <a:rPr lang="sk-SK" dirty="0" smtClean="0"/>
              <a:t>táto skutočnosť musí byť tejto osobe známa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50261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36550"/>
            <a:ext cx="10515600" cy="1325563"/>
          </a:xfrm>
        </p:spPr>
        <p:txBody>
          <a:bodyPr/>
          <a:lstStyle/>
          <a:p>
            <a:r>
              <a:rPr lang="sk-SK" dirty="0" smtClean="0"/>
              <a:t>Neplatnosť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k-SK" dirty="0"/>
              <a:t>o</a:t>
            </a:r>
            <a:r>
              <a:rPr lang="sk-SK" dirty="0" smtClean="0"/>
              <a:t> neplatnom manželstve hovoríme, ak napriek prítomnosti okolností vylučujúcich </a:t>
            </a:r>
            <a:r>
              <a:rPr lang="sk-SK" dirty="0"/>
              <a:t>uzavretie </a:t>
            </a:r>
            <a:r>
              <a:rPr lang="sk-SK" dirty="0" smtClean="0"/>
              <a:t>manželstva dôjde k jeho uzatvoreniu</a:t>
            </a:r>
            <a:endParaRPr lang="sk-SK" dirty="0"/>
          </a:p>
          <a:p>
            <a:pPr lvl="0" algn="just"/>
            <a:r>
              <a:rPr lang="sk-SK" dirty="0" smtClean="0"/>
              <a:t>len na </a:t>
            </a:r>
            <a:r>
              <a:rPr lang="sk-SK" dirty="0"/>
              <a:t>základe rozhodnutia </a:t>
            </a:r>
            <a:r>
              <a:rPr lang="sk-SK" dirty="0" smtClean="0"/>
              <a:t>súdu</a:t>
            </a:r>
          </a:p>
          <a:p>
            <a:pPr lvl="0" algn="just"/>
            <a:r>
              <a:rPr lang="sk-SK" dirty="0" smtClean="0"/>
              <a:t>ak medzičasom manželstvo zaniklo, nemôže </a:t>
            </a:r>
            <a:r>
              <a:rPr lang="sk-SK" dirty="0"/>
              <a:t>rozhodnúť o </a:t>
            </a:r>
            <a:r>
              <a:rPr lang="sk-SK" dirty="0" smtClean="0"/>
              <a:t>jeho neplatnosti (pozn. výnimka, ak ide o manželstvo uzatvorené medzi </a:t>
            </a:r>
            <a:r>
              <a:rPr lang="sk-SK" dirty="0"/>
              <a:t>predkami, </a:t>
            </a:r>
            <a:r>
              <a:rPr lang="sk-SK" dirty="0" smtClean="0"/>
              <a:t>potomkami, súrodencami)</a:t>
            </a:r>
            <a:endParaRPr lang="sk-SK" dirty="0"/>
          </a:p>
          <a:p>
            <a:pPr lvl="0" algn="just"/>
            <a:r>
              <a:rPr lang="sk-SK" dirty="0"/>
              <a:t>formálne </a:t>
            </a:r>
            <a:r>
              <a:rPr lang="sk-SK" dirty="0" smtClean="0"/>
              <a:t>manželstvo vznikne </a:t>
            </a:r>
            <a:r>
              <a:rPr lang="sk-SK" dirty="0"/>
              <a:t>a dokonca za istých podmienok súd následne nerozhodne o jeho neplatnosti, aj keď v momentne </a:t>
            </a:r>
            <a:r>
              <a:rPr lang="sk-SK" dirty="0" smtClean="0"/>
              <a:t>jeho uzavretia boli splnené zákonné predpoklady pre jeho vyhlásenie za neplatné</a:t>
            </a:r>
          </a:p>
          <a:p>
            <a:pPr lvl="0" algn="just"/>
            <a:r>
              <a:rPr lang="sk-SK" dirty="0" smtClean="0"/>
              <a:t>po vyhlásení manželstva za neplatné, ostávajú zachované práva a povinnosti k</a:t>
            </a:r>
            <a:r>
              <a:rPr lang="sk-SK" dirty="0"/>
              <a:t> spoločnému </a:t>
            </a:r>
            <a:r>
              <a:rPr lang="sk-SK" dirty="0" smtClean="0"/>
              <a:t>dieťaťu, a tiež</a:t>
            </a:r>
            <a:r>
              <a:rPr lang="sk-SK" dirty="0"/>
              <a:t> </a:t>
            </a:r>
            <a:r>
              <a:rPr lang="sk-SK" dirty="0" smtClean="0"/>
              <a:t>v majetkových veciach je potrebné aplikovať ustanovenia o</a:t>
            </a:r>
            <a:r>
              <a:rPr lang="sk-SK" dirty="0"/>
              <a:t> </a:t>
            </a:r>
            <a:r>
              <a:rPr lang="sk-SK" dirty="0" smtClean="0"/>
              <a:t>právach a povinnostiach </a:t>
            </a:r>
            <a:r>
              <a:rPr lang="sk-SK" dirty="0"/>
              <a:t>po rozvode manželstva </a:t>
            </a:r>
            <a:r>
              <a:rPr lang="sk-SK" dirty="0" smtClean="0"/>
              <a:t>(pozn. súd </a:t>
            </a:r>
            <a:r>
              <a:rPr lang="sk-SK" dirty="0"/>
              <a:t>v rozhodnutí, ktorým vyhlasuje </a:t>
            </a:r>
            <a:r>
              <a:rPr lang="sk-SK" dirty="0" smtClean="0"/>
              <a:t>manželstvo za neplatné, rozhoduje aj o ďalších veciach tak, ako je tomu v prípade rozhodnutia o rozvode manželstva, ak rozvádzajúci manželia majú maloleté dieťa</a:t>
            </a:r>
          </a:p>
          <a:p>
            <a:pPr lvl="0" algn="just"/>
            <a:r>
              <a:rPr lang="sk-SK" dirty="0" smtClean="0"/>
              <a:t>a</a:t>
            </a:r>
            <a:r>
              <a:rPr lang="sk-SK" dirty="0" smtClean="0"/>
              <a:t>j </a:t>
            </a:r>
            <a:r>
              <a:rPr lang="sk-SK" dirty="0" smtClean="0"/>
              <a:t>z neplatného manželstva vzniká BSM, ktoré zaniká </a:t>
            </a:r>
            <a:r>
              <a:rPr lang="sk-SK" dirty="0"/>
              <a:t>právoplatnosťou rozhodnutia o </a:t>
            </a:r>
            <a:r>
              <a:rPr lang="sk-SK" dirty="0" smtClean="0"/>
              <a:t>neplatnosti manželstva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9382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799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Rozhodovanie súdu o neplatnosti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2097087"/>
            <a:ext cx="10233800" cy="4351338"/>
          </a:xfrm>
        </p:spPr>
        <p:txBody>
          <a:bodyPr>
            <a:normAutofit fontScale="55000" lnSpcReduction="20000"/>
          </a:bodyPr>
          <a:lstStyle/>
          <a:p>
            <a:pPr lvl="0" algn="just"/>
            <a:r>
              <a:rPr lang="sk-SK" dirty="0"/>
              <a:t>ak uzavrie ženatý muž alebo vydatá žena nové manželstvo, tak súd aj bez návrhu rozhodne o neplatnosti takéhoto manželstva (</a:t>
            </a:r>
            <a:r>
              <a:rPr lang="sk-SK" dirty="0" smtClean="0"/>
              <a:t>výnimka kedy </a:t>
            </a:r>
            <a:r>
              <a:rPr lang="sk-SK" dirty="0"/>
              <a:t>nerozhoduje o neplatnosti, ak skoršie manželstvo zaniklo alebo bolo vyhlásené za neplatné)</a:t>
            </a:r>
          </a:p>
          <a:p>
            <a:pPr lvl="0" algn="just"/>
            <a:r>
              <a:rPr lang="sk-SK" dirty="0" smtClean="0"/>
              <a:t>ak dôjde k uzavretiu manželstva medzi potomkami,</a:t>
            </a:r>
            <a:r>
              <a:rPr lang="sk-SK" dirty="0"/>
              <a:t> </a:t>
            </a:r>
            <a:r>
              <a:rPr lang="sk-SK" dirty="0" smtClean="0"/>
              <a:t>predkami, súrodencami, tak súd vyhlasuje aj </a:t>
            </a:r>
            <a:r>
              <a:rPr lang="sk-SK" dirty="0"/>
              <a:t>bez návrhu </a:t>
            </a:r>
            <a:r>
              <a:rPr lang="sk-SK" dirty="0" smtClean="0"/>
              <a:t>manželstvo za </a:t>
            </a:r>
            <a:r>
              <a:rPr lang="sk-SK" dirty="0"/>
              <a:t>neplatné</a:t>
            </a:r>
          </a:p>
          <a:p>
            <a:pPr lvl="0" algn="just"/>
            <a:r>
              <a:rPr lang="sk-SK" dirty="0"/>
              <a:t>a</a:t>
            </a:r>
            <a:r>
              <a:rPr lang="sk-SK" dirty="0" smtClean="0"/>
              <a:t>k uzavrie manželstvo osoba staršia ako 16 rokov </a:t>
            </a:r>
            <a:r>
              <a:rPr lang="sk-SK" dirty="0"/>
              <a:t>a </a:t>
            </a:r>
            <a:r>
              <a:rPr lang="sk-SK" dirty="0" smtClean="0"/>
              <a:t>zároveň mladšia </a:t>
            </a:r>
            <a:r>
              <a:rPr lang="sk-SK" dirty="0"/>
              <a:t>ako 18 </a:t>
            </a:r>
            <a:r>
              <a:rPr lang="sk-SK" dirty="0" smtClean="0"/>
              <a:t>bez </a:t>
            </a:r>
            <a:r>
              <a:rPr lang="sk-SK" dirty="0"/>
              <a:t>súhlasu súdu, </a:t>
            </a:r>
            <a:r>
              <a:rPr lang="sk-SK" dirty="0" smtClean="0"/>
              <a:t>súd koná aj </a:t>
            </a:r>
            <a:r>
              <a:rPr lang="sk-SK" dirty="0"/>
              <a:t>bez návrhu </a:t>
            </a:r>
            <a:r>
              <a:rPr lang="sk-SK" dirty="0" smtClean="0"/>
              <a:t>(pozn. súd nerozhodne o neplatnosti manželstva, </a:t>
            </a:r>
            <a:r>
              <a:rPr lang="sk-SK" dirty="0"/>
              <a:t>ak už </a:t>
            </a:r>
            <a:r>
              <a:rPr lang="sk-SK" dirty="0" smtClean="0"/>
              <a:t>dotyčná osoba v čase rozhodovania už má 18 rokov alebo </a:t>
            </a:r>
            <a:r>
              <a:rPr lang="sk-SK" dirty="0"/>
              <a:t>ak </a:t>
            </a:r>
            <a:r>
              <a:rPr lang="sk-SK" dirty="0" smtClean="0"/>
              <a:t>manželka, ktorá má viac ako 16 rokov otehotnela)</a:t>
            </a:r>
            <a:endParaRPr lang="sk-SK" dirty="0"/>
          </a:p>
          <a:p>
            <a:pPr lvl="0" algn="just"/>
            <a:r>
              <a:rPr lang="sk-SK" dirty="0"/>
              <a:t>ak uzavrie </a:t>
            </a:r>
            <a:r>
              <a:rPr lang="sk-SK" dirty="0" smtClean="0"/>
              <a:t>manželstvo osoba </a:t>
            </a:r>
            <a:r>
              <a:rPr lang="sk-SK" dirty="0"/>
              <a:t>pozbavená spôsobilosti, trpiaca duševnou poruchou, ktorá by mala za dôsledok obmedzenie spôsobilosti</a:t>
            </a:r>
            <a:r>
              <a:rPr lang="sk-SK" dirty="0" smtClean="0"/>
              <a:t>, tak súd rozhoduje </a:t>
            </a:r>
            <a:r>
              <a:rPr lang="sk-SK" dirty="0"/>
              <a:t>aj bez </a:t>
            </a:r>
            <a:r>
              <a:rPr lang="sk-SK" dirty="0" smtClean="0"/>
              <a:t>návrhu</a:t>
            </a:r>
            <a:endParaRPr lang="sk-SK" dirty="0"/>
          </a:p>
          <a:p>
            <a:pPr lvl="0" algn="just"/>
            <a:r>
              <a:rPr lang="sk-SK" dirty="0"/>
              <a:t>ak </a:t>
            </a:r>
            <a:r>
              <a:rPr lang="sk-SK" dirty="0" smtClean="0"/>
              <a:t>uzavrie manželstvo osoba </a:t>
            </a:r>
            <a:r>
              <a:rPr lang="sk-SK" dirty="0"/>
              <a:t>obmedzená v spôsobilosti na </a:t>
            </a:r>
            <a:r>
              <a:rPr lang="sk-SK" dirty="0" smtClean="0"/>
              <a:t>právne úkony bez povolenia súdu alebo ak tak urobí osoba s</a:t>
            </a:r>
            <a:r>
              <a:rPr lang="sk-SK" dirty="0"/>
              <a:t> duševnou poruchou smerujúcou k obmedzeniu </a:t>
            </a:r>
            <a:r>
              <a:rPr lang="sk-SK" dirty="0" smtClean="0"/>
              <a:t>jej spôsobilosti </a:t>
            </a:r>
            <a:r>
              <a:rPr lang="sk-SK" dirty="0"/>
              <a:t>na </a:t>
            </a:r>
            <a:r>
              <a:rPr lang="sk-SK" dirty="0" smtClean="0"/>
              <a:t>právne úkony, </a:t>
            </a:r>
            <a:r>
              <a:rPr lang="sk-SK" dirty="0"/>
              <a:t>tak o neplatnosti rozhoduje </a:t>
            </a:r>
            <a:r>
              <a:rPr lang="sk-SK" dirty="0" smtClean="0"/>
              <a:t>súd na návrh (o neplatnosti manželstva nerozhodne, ak </a:t>
            </a:r>
            <a:r>
              <a:rPr lang="sk-SK" dirty="0"/>
              <a:t>sa </a:t>
            </a:r>
            <a:r>
              <a:rPr lang="sk-SK" dirty="0" smtClean="0"/>
              <a:t>stav dotknutej osoby medzi časom </a:t>
            </a:r>
            <a:r>
              <a:rPr lang="sk-SK" dirty="0"/>
              <a:t>zlepšil </a:t>
            </a:r>
            <a:r>
              <a:rPr lang="sk-SK" dirty="0" smtClean="0"/>
              <a:t>a v čase rozhodovania súdu je s</a:t>
            </a:r>
            <a:r>
              <a:rPr lang="sk-SK" dirty="0"/>
              <a:t> účelom </a:t>
            </a:r>
            <a:r>
              <a:rPr lang="sk-SK" dirty="0" smtClean="0"/>
              <a:t>manželstva nerozhodnúť o neplatnosti manželstva)</a:t>
            </a:r>
            <a:endParaRPr lang="sk-SK" dirty="0"/>
          </a:p>
          <a:p>
            <a:pPr lvl="0" algn="just"/>
            <a:r>
              <a:rPr lang="sk-SK" dirty="0"/>
              <a:t>* </a:t>
            </a:r>
            <a:r>
              <a:rPr lang="sk-SK" dirty="0" smtClean="0"/>
              <a:t>manželstvo je uzatvorené neplatne aj v prípade, </a:t>
            </a:r>
            <a:r>
              <a:rPr lang="sk-SK" dirty="0"/>
              <a:t>ak vyhlásenie </a:t>
            </a:r>
            <a:r>
              <a:rPr lang="sk-SK" dirty="0" smtClean="0"/>
              <a:t>snúbencov nebolo </a:t>
            </a:r>
            <a:r>
              <a:rPr lang="sk-SK" dirty="0"/>
              <a:t>urobené slobodne </a:t>
            </a:r>
            <a:r>
              <a:rPr lang="sk-SK" dirty="0" smtClean="0"/>
              <a:t>vážne, určito </a:t>
            </a:r>
            <a:r>
              <a:rPr lang="sk-SK" dirty="0"/>
              <a:t>a zrozumiteľne, </a:t>
            </a:r>
            <a:r>
              <a:rPr lang="sk-SK" dirty="0" smtClean="0"/>
              <a:t>súdu rozhoduje na </a:t>
            </a:r>
            <a:r>
              <a:rPr lang="sk-SK" dirty="0"/>
              <a:t>návrh </a:t>
            </a:r>
            <a:r>
              <a:rPr lang="sk-SK" dirty="0" smtClean="0"/>
              <a:t>niektorého z manželov (pozn. návrh na začatie konania možno podať  v lehote </a:t>
            </a:r>
            <a:r>
              <a:rPr lang="sk-SK" dirty="0"/>
              <a:t>1 rok od kedy </a:t>
            </a:r>
            <a:r>
              <a:rPr lang="sk-SK" dirty="0" smtClean="0"/>
              <a:t>sa manžel </a:t>
            </a:r>
            <a:r>
              <a:rPr lang="sk-SK" dirty="0"/>
              <a:t>dozvedel o dôvodoch </a:t>
            </a:r>
            <a:r>
              <a:rPr lang="sk-SK" dirty="0" smtClean="0"/>
              <a:t>pre podanie návrhu, inak jeho právo zanikne)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63833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50837"/>
            <a:ext cx="10515600" cy="1325563"/>
          </a:xfrm>
        </p:spPr>
        <p:txBody>
          <a:bodyPr/>
          <a:lstStyle/>
          <a:p>
            <a:r>
              <a:rPr lang="sk-SK" dirty="0" smtClean="0"/>
              <a:t>Zdanlivosť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sk-SK" dirty="0" smtClean="0"/>
              <a:t>manželstvo vôbec nevzniklo, preto nie je potrebné rozhodovať o jeho neplatnosti</a:t>
            </a:r>
          </a:p>
          <a:p>
            <a:pPr lvl="0" algn="just"/>
            <a:r>
              <a:rPr lang="sk-SK" dirty="0" smtClean="0"/>
              <a:t>o zdanlivom manželstve </a:t>
            </a:r>
            <a:r>
              <a:rPr lang="sk-SK" dirty="0" smtClean="0"/>
              <a:t>hovoríme:</a:t>
            </a:r>
            <a:endParaRPr lang="sk-SK" dirty="0" smtClean="0"/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vyhlásenie o uzavretí manželstva </a:t>
            </a:r>
            <a:r>
              <a:rPr lang="sk-SK" dirty="0" smtClean="0"/>
              <a:t>bolo vynútené násilím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ak mala manželstvo uzatvoriť osoba </a:t>
            </a:r>
            <a:r>
              <a:rPr lang="sk-SK" dirty="0"/>
              <a:t>mladšia ako </a:t>
            </a:r>
            <a:r>
              <a:rPr lang="sk-SK" dirty="0" smtClean="0"/>
              <a:t>16 rokov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a</a:t>
            </a:r>
            <a:r>
              <a:rPr lang="sk-SK" dirty="0" smtClean="0"/>
              <a:t>k k uzatvoreniu manželstva malo dôjsť pred </a:t>
            </a:r>
            <a:r>
              <a:rPr lang="sk-SK" dirty="0"/>
              <a:t>nepríslušným úradom, </a:t>
            </a:r>
            <a:r>
              <a:rPr lang="sk-SK" dirty="0" smtClean="0"/>
              <a:t>pred nepríslušnou </a:t>
            </a:r>
            <a:r>
              <a:rPr lang="sk-SK" dirty="0"/>
              <a:t>osobou (</a:t>
            </a:r>
            <a:r>
              <a:rPr lang="sk-SK" dirty="0" smtClean="0"/>
              <a:t>starostom, </a:t>
            </a:r>
            <a:r>
              <a:rPr lang="sk-SK" dirty="0"/>
              <a:t>poslancom atď.)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ak k uzatvoreniu manželstva malo dôjsť p</a:t>
            </a:r>
            <a:r>
              <a:rPr lang="sk-SK" dirty="0" smtClean="0"/>
              <a:t>red </a:t>
            </a:r>
            <a:r>
              <a:rPr lang="sk-SK" dirty="0"/>
              <a:t>neregistrovanou cirkvou </a:t>
            </a:r>
            <a:r>
              <a:rPr lang="sk-SK" dirty="0" smtClean="0"/>
              <a:t>alebo pred neregistrovanou náboženskou </a:t>
            </a:r>
            <a:r>
              <a:rPr lang="sk-SK" dirty="0"/>
              <a:t>spoločnosťou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ak k uzatvoreniu manželstva malo dôjsť  </a:t>
            </a:r>
            <a:r>
              <a:rPr lang="sk-SK" dirty="0" smtClean="0"/>
              <a:t>v</a:t>
            </a:r>
            <a:r>
              <a:rPr lang="sk-SK" dirty="0"/>
              <a:t> cudzine pre orgánom, </a:t>
            </a:r>
            <a:r>
              <a:rPr lang="sk-SK" dirty="0" smtClean="0"/>
              <a:t>ktorý na </a:t>
            </a:r>
            <a:r>
              <a:rPr lang="sk-SK" dirty="0"/>
              <a:t>to nebol </a:t>
            </a:r>
            <a:r>
              <a:rPr lang="sk-SK" dirty="0" smtClean="0"/>
              <a:t>určený</a:t>
            </a:r>
            <a:endParaRPr lang="sk-SK" dirty="0"/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ak </a:t>
            </a:r>
            <a:r>
              <a:rPr lang="sk-SK" dirty="0" smtClean="0"/>
              <a:t>vyhlásenie </a:t>
            </a:r>
            <a:r>
              <a:rPr lang="sk-SK" dirty="0"/>
              <a:t>u</a:t>
            </a:r>
            <a:r>
              <a:rPr lang="sk-SK" dirty="0" smtClean="0"/>
              <a:t>robil </a:t>
            </a:r>
            <a:r>
              <a:rPr lang="sk-SK" dirty="0"/>
              <a:t>zástupca bez platného </a:t>
            </a:r>
            <a:r>
              <a:rPr lang="sk-SK" dirty="0" smtClean="0"/>
              <a:t>splnomocnenia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793582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Zánik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smrťou </a:t>
            </a:r>
            <a:r>
              <a:rPr lang="sk-SK" dirty="0" smtClean="0"/>
              <a:t>jedného alebo </a:t>
            </a:r>
            <a:r>
              <a:rPr lang="sk-SK" dirty="0"/>
              <a:t>oboch </a:t>
            </a:r>
            <a:r>
              <a:rPr lang="sk-SK" dirty="0" smtClean="0"/>
              <a:t>manželov</a:t>
            </a:r>
          </a:p>
          <a:p>
            <a:pPr algn="just"/>
            <a:r>
              <a:rPr lang="sk-SK" dirty="0" smtClean="0"/>
              <a:t>vyhlásením </a:t>
            </a:r>
            <a:r>
              <a:rPr lang="sk-SK" dirty="0"/>
              <a:t>jedného z </a:t>
            </a:r>
            <a:r>
              <a:rPr lang="sk-SK" dirty="0" smtClean="0"/>
              <a:t>manželov za mŕtveho, prípadne </a:t>
            </a:r>
            <a:r>
              <a:rPr lang="sk-SK" dirty="0" smtClean="0"/>
              <a:t>oboch, pričom </a:t>
            </a:r>
            <a:endParaRPr lang="sk-SK" dirty="0" smtClean="0"/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ak </a:t>
            </a:r>
            <a:r>
              <a:rPr lang="sk-SK" dirty="0"/>
              <a:t>sa rozhodnutie o vyhlásení za mŕtveho zruší, tak platí, že sa manželstvo </a:t>
            </a:r>
            <a:r>
              <a:rPr lang="sk-SK" dirty="0" smtClean="0"/>
              <a:t>obnovuje za predpokladu, že medzi časom neuzavrel žijúci z manželov nové manželstvo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k</a:t>
            </a:r>
            <a:r>
              <a:rPr lang="sk-SK" dirty="0" smtClean="0"/>
              <a:t>onanie o vyhlásení za mŕtveho je upravené v Civilnom </a:t>
            </a:r>
            <a:r>
              <a:rPr lang="sk-SK" dirty="0" err="1" smtClean="0"/>
              <a:t>mimosporovom</a:t>
            </a:r>
            <a:r>
              <a:rPr lang="sk-SK" dirty="0" smtClean="0"/>
              <a:t> poriadku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937310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515600" cy="1325563"/>
          </a:xfrm>
        </p:spPr>
        <p:txBody>
          <a:bodyPr/>
          <a:lstStyle/>
          <a:p>
            <a:r>
              <a:rPr lang="sk-SK" dirty="0" smtClean="0"/>
              <a:t>Zrušenie manželstva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sk-SK" dirty="0"/>
              <a:t>v</a:t>
            </a:r>
            <a:r>
              <a:rPr lang="sk-SK" dirty="0" smtClean="0"/>
              <a:t> dôsledku rozvodu manželstva</a:t>
            </a:r>
            <a:endParaRPr lang="sk-SK" dirty="0"/>
          </a:p>
          <a:p>
            <a:pPr marL="271463" lvl="1" algn="just"/>
            <a:r>
              <a:rPr lang="sk-SK" dirty="0" smtClean="0"/>
              <a:t>rozvod </a:t>
            </a:r>
            <a:r>
              <a:rPr lang="sk-SK" dirty="0"/>
              <a:t>nie je právo ako v prípade uzavretia manželstva, je to len </a:t>
            </a:r>
            <a:r>
              <a:rPr lang="sk-SK" dirty="0" smtClean="0"/>
              <a:t>možnosť, o ktorej rozhoduje súd</a:t>
            </a:r>
            <a:endParaRPr lang="sk-SK" dirty="0"/>
          </a:p>
          <a:p>
            <a:pPr marL="271463" lvl="1" algn="just"/>
            <a:r>
              <a:rPr lang="sk-SK" dirty="0"/>
              <a:t>musia byť na to </a:t>
            </a:r>
            <a:r>
              <a:rPr lang="sk-SK" dirty="0" smtClean="0"/>
              <a:t>dôvody </a:t>
            </a:r>
            <a:r>
              <a:rPr lang="sk-SK" dirty="0" smtClean="0"/>
              <a:t>(</a:t>
            </a:r>
            <a:r>
              <a:rPr lang="sk-SK" dirty="0" smtClean="0"/>
              <a:t>pozn. </a:t>
            </a:r>
            <a:r>
              <a:rPr lang="sk-SK" dirty="0" smtClean="0"/>
              <a:t>vážne </a:t>
            </a:r>
            <a:r>
              <a:rPr lang="sk-SK" dirty="0"/>
              <a:t>narušené a trvalo rozvrátené vzťahy medzi manželmi, čo spôsobuje, že manželstvo nemôže plniť svoj účel a nemožno očakávať obnovenie spolužitia = rozvrat </a:t>
            </a:r>
            <a:r>
              <a:rPr lang="sk-SK" dirty="0" smtClean="0"/>
              <a:t>manželstva)</a:t>
            </a:r>
          </a:p>
          <a:p>
            <a:pPr marL="271463" lvl="1" algn="just"/>
            <a:r>
              <a:rPr lang="sk-SK" dirty="0" smtClean="0"/>
              <a:t>rozviesť manželstvo môže </a:t>
            </a:r>
            <a:r>
              <a:rPr lang="sk-SK" dirty="0"/>
              <a:t>iba </a:t>
            </a:r>
            <a:r>
              <a:rPr lang="sk-SK" dirty="0" smtClean="0"/>
              <a:t>súd </a:t>
            </a:r>
            <a:r>
              <a:rPr lang="sk-SK" dirty="0" smtClean="0"/>
              <a:t>(pozn. súd </a:t>
            </a:r>
            <a:r>
              <a:rPr lang="sk-SK" dirty="0"/>
              <a:t>zisťuje príčiny a prihliada na </a:t>
            </a:r>
            <a:r>
              <a:rPr lang="sk-SK" dirty="0" smtClean="0"/>
              <a:t>nich)</a:t>
            </a:r>
          </a:p>
          <a:p>
            <a:pPr marL="271463" lvl="1" algn="just"/>
            <a:r>
              <a:rPr lang="sk-SK" dirty="0" smtClean="0"/>
              <a:t>súd </a:t>
            </a:r>
            <a:r>
              <a:rPr lang="sk-SK" dirty="0"/>
              <a:t>rozhoduje iba na návrh niektorého z </a:t>
            </a:r>
            <a:r>
              <a:rPr lang="sk-SK" dirty="0" smtClean="0"/>
              <a:t>manželov</a:t>
            </a:r>
          </a:p>
          <a:p>
            <a:pPr marL="271463" lvl="1" algn="just"/>
            <a:r>
              <a:rPr lang="sk-SK" dirty="0" smtClean="0"/>
              <a:t>m</a:t>
            </a:r>
            <a:r>
              <a:rPr lang="sk-SK" dirty="0" smtClean="0"/>
              <a:t>ožné úvahy do budúcnosti vo vzťahu k právnej </a:t>
            </a:r>
            <a:r>
              <a:rPr lang="sk-SK" dirty="0" smtClean="0"/>
              <a:t>ú</a:t>
            </a:r>
            <a:r>
              <a:rPr lang="sk-SK" dirty="0" smtClean="0"/>
              <a:t>prave rozvodu manželstva dohodou manželov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719325426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70</TotalTime>
  <Words>241</Words>
  <Application>Microsoft Office PowerPoint</Application>
  <PresentationFormat>Vlastná</PresentationFormat>
  <Paragraphs>79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TF10001006</vt:lpstr>
      <vt:lpstr>Rodinné právo</vt:lpstr>
      <vt:lpstr>Vzťahy medzi manželmi</vt:lpstr>
      <vt:lpstr>Bezpodielové spoluvlastníctvo manželov (BSM)</vt:lpstr>
      <vt:lpstr>Rozhodovanie manželov</vt:lpstr>
      <vt:lpstr>Neplatnosť manželstva</vt:lpstr>
      <vt:lpstr>Rozhodovanie súdu o neplatnosti manželstva</vt:lpstr>
      <vt:lpstr>Zdanlivosť manželstva</vt:lpstr>
      <vt:lpstr>Zánik manželstva</vt:lpstr>
      <vt:lpstr>Zrušenie manželstva</vt:lpstr>
      <vt:lpstr>Rozvod manželstva a maloleté dieťa</vt:lpstr>
      <vt:lpstr>Úprava rodičovských práv a povinností</vt:lpstr>
      <vt:lpstr>Ďalšie právne následky spojené so zánikom / zrušením manželstva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9</cp:revision>
  <dcterms:created xsi:type="dcterms:W3CDTF">2018-03-11T17:52:31Z</dcterms:created>
  <dcterms:modified xsi:type="dcterms:W3CDTF">2019-02-28T08:41:10Z</dcterms:modified>
</cp:coreProperties>
</file>