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76"/>
    <p:restoredTop sz="94637"/>
  </p:normalViewPr>
  <p:slideViewPr>
    <p:cSldViewPr snapToGrid="0" snapToObjects="1">
      <p:cViewPr varScale="1">
        <p:scale>
          <a:sx n="106" d="100"/>
          <a:sy n="106" d="100"/>
        </p:scale>
        <p:origin x="-42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Kliknite sem a upravte štýl predlohy podnadpisov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át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 smtClean="0"/>
              <a:t>Kliknite sem a upravte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 smtClean="0"/>
              <a:t>Kliknite sem a upravte štýly predlohy textu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ce s obráz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Kliknite sem a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 smtClean="0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24088" y="3778228"/>
            <a:ext cx="9144000" cy="1641490"/>
          </a:xfrm>
        </p:spPr>
        <p:txBody>
          <a:bodyPr/>
          <a:lstStyle/>
          <a:p>
            <a:r>
              <a:rPr lang="sk-SK" dirty="0" smtClean="0"/>
              <a:t>Rodinné právo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338386" y="5284773"/>
            <a:ext cx="9144000" cy="754025"/>
          </a:xfrm>
        </p:spPr>
        <p:txBody>
          <a:bodyPr/>
          <a:lstStyle/>
          <a:p>
            <a:r>
              <a:rPr lang="sk-SK" dirty="0"/>
              <a:t>p</a:t>
            </a:r>
            <a:r>
              <a:rPr lang="sk-SK" smtClean="0"/>
              <a:t>rednáška </a:t>
            </a:r>
            <a:r>
              <a:rPr lang="sk-SK" dirty="0" smtClean="0"/>
              <a:t>č. 3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434366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/>
              <a:t>Zapretie otcovstva na návrh dieťaťa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 smtClean="0"/>
              <a:t>neviaže sa na žiadnu </a:t>
            </a:r>
            <a:r>
              <a:rPr lang="sk-SK" dirty="0" smtClean="0"/>
              <a:t>z </a:t>
            </a:r>
            <a:r>
              <a:rPr lang="sk-SK" dirty="0" smtClean="0"/>
              <a:t>domnienok otcovstva</a:t>
            </a:r>
          </a:p>
          <a:p>
            <a:pPr lvl="0" algn="just"/>
            <a:r>
              <a:rPr lang="sk-SK" dirty="0" smtClean="0"/>
              <a:t>a</a:t>
            </a:r>
            <a:r>
              <a:rPr lang="sk-SK" dirty="0" smtClean="0"/>
              <a:t>k </a:t>
            </a:r>
            <a:r>
              <a:rPr lang="sk-SK" dirty="0" smtClean="0"/>
              <a:t>došlo k uplynutiu lehoty </a:t>
            </a:r>
            <a:r>
              <a:rPr lang="sk-SK" dirty="0"/>
              <a:t>na zapretie </a:t>
            </a:r>
            <a:r>
              <a:rPr lang="sk-SK" dirty="0" smtClean="0"/>
              <a:t>otcovstva rodičom dieťaťa, </a:t>
            </a:r>
            <a:r>
              <a:rPr lang="sk-SK" dirty="0"/>
              <a:t>môže podať </a:t>
            </a:r>
            <a:r>
              <a:rPr lang="sk-SK" dirty="0" smtClean="0"/>
              <a:t>návrh samotné dieťa</a:t>
            </a:r>
          </a:p>
          <a:p>
            <a:pPr lvl="0" algn="just"/>
            <a:r>
              <a:rPr lang="sk-SK" dirty="0"/>
              <a:t>n</a:t>
            </a:r>
            <a:r>
              <a:rPr lang="sk-SK" dirty="0" smtClean="0"/>
              <a:t>ávrh možno podať len </a:t>
            </a:r>
            <a:r>
              <a:rPr lang="sk-SK" dirty="0"/>
              <a:t>za predpokladu, </a:t>
            </a:r>
            <a:r>
              <a:rPr lang="sk-SK" dirty="0" smtClean="0"/>
              <a:t>že dieťa </a:t>
            </a:r>
            <a:r>
              <a:rPr lang="sk-SK" dirty="0"/>
              <a:t>preukáže, že je </a:t>
            </a:r>
            <a:r>
              <a:rPr lang="sk-SK" dirty="0" smtClean="0"/>
              <a:t>to v</a:t>
            </a:r>
            <a:r>
              <a:rPr lang="sk-SK" dirty="0"/>
              <a:t> jeho </a:t>
            </a:r>
            <a:r>
              <a:rPr lang="sk-SK" dirty="0" smtClean="0"/>
              <a:t>záujme</a:t>
            </a:r>
            <a:endParaRPr lang="sk-SK" dirty="0"/>
          </a:p>
          <a:p>
            <a:pPr algn="just"/>
            <a:r>
              <a:rPr lang="sk-SK" dirty="0"/>
              <a:t>s</a:t>
            </a:r>
            <a:r>
              <a:rPr lang="sk-SK" dirty="0" smtClean="0"/>
              <a:t>úd </a:t>
            </a:r>
            <a:r>
              <a:rPr lang="sk-SK" dirty="0"/>
              <a:t>najprv </a:t>
            </a:r>
            <a:r>
              <a:rPr lang="sk-SK" dirty="0" smtClean="0"/>
              <a:t>rozhodne </a:t>
            </a:r>
            <a:r>
              <a:rPr lang="sk-SK" dirty="0" smtClean="0"/>
              <a:t>či </a:t>
            </a:r>
            <a:r>
              <a:rPr lang="sk-SK" dirty="0"/>
              <a:t>vyhovie návrhu, resp</a:t>
            </a:r>
            <a:r>
              <a:rPr lang="sk-SK" dirty="0" smtClean="0"/>
              <a:t>., </a:t>
            </a:r>
            <a:r>
              <a:rPr lang="sk-SK" dirty="0"/>
              <a:t>či je tu záujem na takomto </a:t>
            </a:r>
            <a:r>
              <a:rPr lang="sk-SK" dirty="0" smtClean="0"/>
              <a:t>rozhodnutí, ak rozhodne kladne, následne môže dieťa podať návrh na zapretie otcovstva</a:t>
            </a:r>
          </a:p>
          <a:p>
            <a:pPr lvl="0" algn="just"/>
            <a:r>
              <a:rPr lang="sk-SK" dirty="0"/>
              <a:t>n</a:t>
            </a:r>
            <a:r>
              <a:rPr lang="sk-SK" dirty="0" smtClean="0"/>
              <a:t>ávrh nemožno podať, </a:t>
            </a:r>
            <a:r>
              <a:rPr lang="sk-SK" dirty="0"/>
              <a:t>ak nežije ani jeden z </a:t>
            </a:r>
            <a:r>
              <a:rPr lang="sk-SK" dirty="0" smtClean="0"/>
              <a:t>rodičov dieťaťa</a:t>
            </a:r>
            <a:endParaRPr lang="sk-SK" dirty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956565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 smtClean="0"/>
              <a:t>Utajený pôrod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algn="just"/>
            <a:r>
              <a:rPr lang="sk-SK" dirty="0"/>
              <a:t>z</a:t>
            </a:r>
            <a:r>
              <a:rPr lang="sk-SK" dirty="0" smtClean="0"/>
              <a:t>ákon </a:t>
            </a:r>
            <a:r>
              <a:rPr lang="sk-SK" dirty="0"/>
              <a:t>č. </a:t>
            </a:r>
            <a:r>
              <a:rPr lang="sk-SK" dirty="0" smtClean="0"/>
              <a:t>576/2004 Z. z. </a:t>
            </a:r>
            <a:r>
              <a:rPr lang="sk-SK" dirty="0"/>
              <a:t>o zdravotnej starostlivosti, službách súvisiacich  s poskytovaním zdravotnej starostlivosti </a:t>
            </a:r>
            <a:endParaRPr lang="sk-SK" dirty="0" smtClean="0"/>
          </a:p>
          <a:p>
            <a:pPr algn="just"/>
            <a:r>
              <a:rPr lang="sk-SK" dirty="0"/>
              <a:t>o</a:t>
            </a:r>
            <a:r>
              <a:rPr lang="sk-SK" dirty="0" smtClean="0"/>
              <a:t>sobitne upravená problematika </a:t>
            </a:r>
            <a:r>
              <a:rPr lang="sk-SK" dirty="0"/>
              <a:t>informovaného súhlasu a poučenia pri utajenom </a:t>
            </a:r>
            <a:r>
              <a:rPr lang="sk-SK" dirty="0" smtClean="0"/>
              <a:t>pôrode, </a:t>
            </a:r>
            <a:r>
              <a:rPr lang="sk-SK" dirty="0"/>
              <a:t>a </a:t>
            </a:r>
            <a:r>
              <a:rPr lang="sk-SK" dirty="0" smtClean="0"/>
              <a:t>vedenie </a:t>
            </a:r>
            <a:r>
              <a:rPr lang="sk-SK" dirty="0"/>
              <a:t>zdravotnej </a:t>
            </a:r>
            <a:r>
              <a:rPr lang="sk-SK" dirty="0" smtClean="0"/>
              <a:t>dokumentácie</a:t>
            </a:r>
          </a:p>
          <a:p>
            <a:pPr algn="just"/>
            <a:r>
              <a:rPr lang="sk-SK" dirty="0"/>
              <a:t>žena, ktorá písomne požiada o utajenie svojej osoby v súvislosti s pôrodom, má právo na osobitnú ochranu svojich údajov, pričom do 6 mesiacov od narodenia dieťaťa môže túto žiadosť žena </a:t>
            </a:r>
            <a:r>
              <a:rPr lang="sk-SK" dirty="0" smtClean="0"/>
              <a:t>odvolať</a:t>
            </a:r>
          </a:p>
          <a:p>
            <a:pPr lvl="0" algn="just"/>
            <a:r>
              <a:rPr lang="sk-SK" dirty="0"/>
              <a:t>v</a:t>
            </a:r>
            <a:r>
              <a:rPr lang="sk-SK" dirty="0" smtClean="0"/>
              <a:t>edie </a:t>
            </a:r>
            <a:r>
              <a:rPr lang="sk-SK" dirty="0"/>
              <a:t>sa osobitná zdravotná dokumentácia v rozsahu starostlivosti súvisiacej s tehotenstvom a pôrodom, kde sú </a:t>
            </a:r>
            <a:r>
              <a:rPr lang="sk-SK" dirty="0" smtClean="0"/>
              <a:t>uvedené nevyhnutné </a:t>
            </a:r>
            <a:r>
              <a:rPr lang="sk-SK" dirty="0"/>
              <a:t>údaje o žene súvisiace s jej anamnézou, avšak nie osobné </a:t>
            </a:r>
            <a:r>
              <a:rPr lang="sk-SK" dirty="0" smtClean="0"/>
              <a:t>údaje</a:t>
            </a:r>
          </a:p>
          <a:p>
            <a:pPr algn="just"/>
            <a:r>
              <a:rPr lang="sk-SK" dirty="0"/>
              <a:t>o</a:t>
            </a:r>
            <a:r>
              <a:rPr lang="sk-SK" dirty="0" smtClean="0"/>
              <a:t>sobné </a:t>
            </a:r>
            <a:r>
              <a:rPr lang="sk-SK" dirty="0"/>
              <a:t>údaje sú vedené oddelene od </a:t>
            </a:r>
            <a:r>
              <a:rPr lang="sk-SK" dirty="0" smtClean="0"/>
              <a:t>vyššie uvedenej dokumentácie </a:t>
            </a:r>
            <a:r>
              <a:rPr lang="sk-SK" dirty="0"/>
              <a:t>spolu s písomnou žiadosťou o utajenie </a:t>
            </a:r>
            <a:r>
              <a:rPr lang="sk-SK" dirty="0" smtClean="0"/>
              <a:t>osoby matky</a:t>
            </a:r>
          </a:p>
          <a:p>
            <a:pPr lvl="0" algn="just"/>
            <a:r>
              <a:rPr lang="sk-SK" dirty="0"/>
              <a:t>v</a:t>
            </a:r>
            <a:r>
              <a:rPr lang="sk-SK" dirty="0" smtClean="0"/>
              <a:t>šetku vyššie uvedenú zdravotnú </a:t>
            </a:r>
            <a:r>
              <a:rPr lang="sk-SK" dirty="0"/>
              <a:t>dokumentáciu je poskytovateľ </a:t>
            </a:r>
            <a:r>
              <a:rPr lang="sk-SK" dirty="0" smtClean="0"/>
              <a:t>zdravotnej starostlivosti povinný </a:t>
            </a:r>
            <a:r>
              <a:rPr lang="sk-SK" dirty="0"/>
              <a:t>viesť oddelene od zdravotnej dokumentácie ostatných </a:t>
            </a:r>
            <a:r>
              <a:rPr lang="sk-SK" dirty="0" smtClean="0"/>
              <a:t>osôb</a:t>
            </a:r>
          </a:p>
          <a:p>
            <a:pPr algn="just"/>
            <a:r>
              <a:rPr lang="sk-SK" dirty="0"/>
              <a:t>6 mesiacov po pôrode </a:t>
            </a:r>
            <a:r>
              <a:rPr lang="sk-SK" dirty="0" smtClean="0"/>
              <a:t>zdravotnú dokumentáciu  obsahujúcu žiadosť o utajenie a osobné údaje pacientky poskytovateľ  </a:t>
            </a:r>
            <a:r>
              <a:rPr lang="sk-SK" dirty="0"/>
              <a:t>odovzdáva </a:t>
            </a:r>
            <a:r>
              <a:rPr lang="sk-SK" dirty="0" smtClean="0"/>
              <a:t>Ministerstvu </a:t>
            </a:r>
            <a:r>
              <a:rPr lang="sk-SK" dirty="0"/>
              <a:t>zdravotníctva SR</a:t>
            </a:r>
          </a:p>
          <a:p>
            <a:pPr lvl="0" algn="just"/>
            <a:endParaRPr lang="sk-SK" dirty="0"/>
          </a:p>
          <a:p>
            <a:pPr algn="just"/>
            <a:endParaRPr lang="sk-SK" dirty="0"/>
          </a:p>
          <a:p>
            <a:pPr lvl="0" algn="just"/>
            <a:endParaRPr lang="sk-SK" dirty="0"/>
          </a:p>
          <a:p>
            <a:pPr algn="just"/>
            <a:endParaRPr lang="sk-SK" dirty="0"/>
          </a:p>
          <a:p>
            <a:pPr lvl="0"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494302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 smtClean="0"/>
              <a:t>Určenie rodičovstva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/>
              <a:t>d</a:t>
            </a:r>
            <a:r>
              <a:rPr lang="sk-SK" dirty="0" smtClean="0"/>
              <a:t>ieťa </a:t>
            </a:r>
            <a:r>
              <a:rPr lang="sk-SK" dirty="0"/>
              <a:t>má právo na určenie toho, kto sú jeho </a:t>
            </a:r>
            <a:r>
              <a:rPr lang="sk-SK" dirty="0" smtClean="0"/>
              <a:t>rodičia (</a:t>
            </a:r>
            <a:r>
              <a:rPr lang="sk-SK" dirty="0"/>
              <a:t>čl. 7 ods. </a:t>
            </a:r>
            <a:r>
              <a:rPr lang="sk-SK" dirty="0" smtClean="0"/>
              <a:t>1 Dohovoru o</a:t>
            </a:r>
            <a:r>
              <a:rPr lang="sk-SK" dirty="0"/>
              <a:t> právach </a:t>
            </a:r>
            <a:r>
              <a:rPr lang="sk-SK" dirty="0" smtClean="0"/>
              <a:t>dieťaťa)</a:t>
            </a:r>
          </a:p>
          <a:p>
            <a:pPr algn="just"/>
            <a:r>
              <a:rPr lang="sk-SK" dirty="0"/>
              <a:t>r</a:t>
            </a:r>
            <a:r>
              <a:rPr lang="sk-SK" dirty="0" smtClean="0"/>
              <a:t>ozlišujeme medzi určovaním materstva a určovaním otcovstva</a:t>
            </a:r>
          </a:p>
          <a:p>
            <a:pPr algn="just"/>
            <a:r>
              <a:rPr lang="sk-SK" dirty="0"/>
              <a:t>o</a:t>
            </a:r>
            <a:r>
              <a:rPr lang="sk-SK" dirty="0" smtClean="0"/>
              <a:t>tcovstvo sa určuje na základe </a:t>
            </a:r>
            <a:r>
              <a:rPr lang="sk-SK" dirty="0" smtClean="0"/>
              <a:t>domnienok otcovstva</a:t>
            </a:r>
          </a:p>
        </p:txBody>
      </p:sp>
    </p:spTree>
    <p:extLst>
      <p:ext uri="{BB962C8B-B14F-4D97-AF65-F5344CB8AC3E}">
        <p14:creationId xmlns:p14="http://schemas.microsoft.com/office/powerpoint/2010/main" xmlns="" val="711533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 smtClean="0"/>
              <a:t>Určenie materstva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sk-SK" dirty="0"/>
              <a:t>m</a:t>
            </a:r>
            <a:r>
              <a:rPr lang="sk-SK" dirty="0" smtClean="0"/>
              <a:t>atkou dieťaťa je žena, ktorá dieťa porodila</a:t>
            </a:r>
          </a:p>
          <a:p>
            <a:pPr algn="just"/>
            <a:r>
              <a:rPr lang="sk-SK" dirty="0"/>
              <a:t>a</a:t>
            </a:r>
            <a:r>
              <a:rPr lang="sk-SK" dirty="0" smtClean="0"/>
              <a:t>kékoľvek dohody v rozpore s vyššie uvedeným tvrdením sú podľa Zákona o rodine neplatné</a:t>
            </a:r>
          </a:p>
          <a:p>
            <a:pPr algn="just"/>
            <a:r>
              <a:rPr lang="sk-SK" dirty="0" smtClean="0"/>
              <a:t>vychádza sa z rímskej zásady „Matka je vždy istá“ (mater </a:t>
            </a:r>
            <a:r>
              <a:rPr lang="sk-SK" dirty="0" err="1" smtClean="0"/>
              <a:t>semper</a:t>
            </a:r>
            <a:r>
              <a:rPr lang="sk-SK" dirty="0" smtClean="0"/>
              <a:t> </a:t>
            </a:r>
            <a:r>
              <a:rPr lang="sk-SK" dirty="0" err="1" smtClean="0"/>
              <a:t>certa</a:t>
            </a:r>
            <a:r>
              <a:rPr lang="sk-SK" dirty="0" smtClean="0"/>
              <a:t> </a:t>
            </a:r>
            <a:r>
              <a:rPr lang="sk-SK" dirty="0" err="1" smtClean="0"/>
              <a:t>est</a:t>
            </a:r>
            <a:r>
              <a:rPr lang="sk-SK" dirty="0" smtClean="0"/>
              <a:t>)</a:t>
            </a:r>
          </a:p>
          <a:p>
            <a:pPr lvl="0" algn="just"/>
            <a:r>
              <a:rPr lang="sk-SK" dirty="0" smtClean="0"/>
              <a:t>nejedná </a:t>
            </a:r>
            <a:r>
              <a:rPr lang="sk-SK" dirty="0" smtClean="0"/>
              <a:t>sa </a:t>
            </a:r>
            <a:r>
              <a:rPr lang="sk-SK" dirty="0"/>
              <a:t>o </a:t>
            </a:r>
            <a:r>
              <a:rPr lang="sk-SK" dirty="0" smtClean="0"/>
              <a:t>vyvrátiteľnú domnienku ako </a:t>
            </a:r>
            <a:r>
              <a:rPr lang="sk-SK" dirty="0"/>
              <a:t>v prípade určenia </a:t>
            </a:r>
            <a:r>
              <a:rPr lang="sk-SK" dirty="0" smtClean="0"/>
              <a:t>otcovstva</a:t>
            </a:r>
          </a:p>
          <a:p>
            <a:pPr lvl="0" algn="just"/>
            <a:r>
              <a:rPr lang="sk-SK" dirty="0" smtClean="0"/>
              <a:t>povinnosť </a:t>
            </a:r>
            <a:r>
              <a:rPr lang="sk-SK" dirty="0"/>
              <a:t>nahlásiť narodenie dieťaťa do knihy narodení do 3 dní </a:t>
            </a:r>
            <a:r>
              <a:rPr lang="sk-SK" dirty="0" smtClean="0"/>
              <a:t>po pôrode (pozn. lekár</a:t>
            </a:r>
            <a:r>
              <a:rPr lang="sk-SK" dirty="0"/>
              <a:t>, rodičia, matka môže aj neskôr- zapisujú sa </a:t>
            </a:r>
            <a:r>
              <a:rPr lang="sk-SK" dirty="0" smtClean="0"/>
              <a:t>o. i. údaje </a:t>
            </a:r>
            <a:r>
              <a:rPr lang="sk-SK" dirty="0"/>
              <a:t>o </a:t>
            </a:r>
            <a:r>
              <a:rPr lang="sk-SK" dirty="0" smtClean="0"/>
              <a:t>rodičoch dieťaťa)</a:t>
            </a:r>
            <a:endParaRPr lang="sk-SK" dirty="0" smtClean="0"/>
          </a:p>
          <a:p>
            <a:pPr lvl="0" algn="just"/>
            <a:r>
              <a:rPr lang="sk-SK" dirty="0" smtClean="0"/>
              <a:t>právny </a:t>
            </a:r>
            <a:r>
              <a:rPr lang="sk-SK" dirty="0"/>
              <a:t>vzťah medzi dieťaťom a matkou vzniká narodením a nie až zápisom v matrike, zápis v matrike teda nemá konštitutívne účinky, ale iba deklaratórne </a:t>
            </a:r>
            <a:r>
              <a:rPr lang="sk-SK" dirty="0" smtClean="0"/>
              <a:t>účinky</a:t>
            </a:r>
          </a:p>
          <a:p>
            <a:pPr lvl="0" algn="just"/>
            <a:r>
              <a:rPr lang="sk-SK" dirty="0"/>
              <a:t>v prípade </a:t>
            </a:r>
            <a:r>
              <a:rPr lang="sk-SK" dirty="0" smtClean="0"/>
              <a:t>pochybností o tom kto je matkou dieťaťa, </a:t>
            </a:r>
            <a:r>
              <a:rPr lang="sk-SK" dirty="0"/>
              <a:t>rozhoduje </a:t>
            </a:r>
            <a:r>
              <a:rPr lang="sk-SK" dirty="0" smtClean="0"/>
              <a:t>na návrh </a:t>
            </a:r>
            <a:r>
              <a:rPr lang="sk-SK" dirty="0" smtClean="0"/>
              <a:t>súd (pozn. úprava konania v CMP)</a:t>
            </a:r>
            <a:endParaRPr lang="sk-SK" dirty="0" smtClean="0"/>
          </a:p>
          <a:p>
            <a:pPr lvl="0" algn="just"/>
            <a:r>
              <a:rPr lang="sk-SK" dirty="0"/>
              <a:t>návrh môže podať žena tvrdiaca, že je </a:t>
            </a:r>
            <a:r>
              <a:rPr lang="sk-SK" dirty="0" smtClean="0"/>
              <a:t>matkou dieťaťa, </a:t>
            </a:r>
            <a:r>
              <a:rPr lang="sk-SK" dirty="0"/>
              <a:t>muž tvrdiaci, že je otcom </a:t>
            </a:r>
            <a:r>
              <a:rPr lang="sk-SK" dirty="0" smtClean="0"/>
              <a:t>dieťaťa alebo </a:t>
            </a:r>
            <a:r>
              <a:rPr lang="sk-SK" dirty="0"/>
              <a:t>ten, kto preukáže, že má na takomto určení právny </a:t>
            </a:r>
            <a:r>
              <a:rPr lang="sk-SK" dirty="0" smtClean="0"/>
              <a:t>záujem</a:t>
            </a:r>
            <a:endParaRPr lang="sk-SK" dirty="0"/>
          </a:p>
          <a:p>
            <a:pPr lvl="0"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343883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 smtClean="0"/>
              <a:t>Určenie otcovstva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/>
              <a:t>otcovstvo sa určuje na základe 3 </a:t>
            </a:r>
            <a:r>
              <a:rPr lang="sk-SK" dirty="0" smtClean="0"/>
              <a:t>domnienok</a:t>
            </a:r>
          </a:p>
          <a:p>
            <a:pPr lvl="0" algn="just"/>
            <a:r>
              <a:rPr lang="sk-SK" dirty="0"/>
              <a:t>d</a:t>
            </a:r>
            <a:r>
              <a:rPr lang="sk-SK" dirty="0" smtClean="0"/>
              <a:t>omnienky </a:t>
            </a:r>
            <a:r>
              <a:rPr lang="sk-SK" dirty="0"/>
              <a:t>nastupujú vždy v poradí </a:t>
            </a:r>
            <a:r>
              <a:rPr lang="sk-SK" dirty="0" smtClean="0"/>
              <a:t>od prvej </a:t>
            </a:r>
            <a:r>
              <a:rPr lang="sk-SK" dirty="0"/>
              <a:t>po </a:t>
            </a:r>
            <a:r>
              <a:rPr lang="sk-SK" dirty="0" smtClean="0"/>
              <a:t>tretiu</a:t>
            </a:r>
            <a:r>
              <a:rPr lang="sk-SK" dirty="0"/>
              <a:t>, pričom platí, že ak skoršia domnienka svedčí jednému mužovi, nie je možné, aby sa prihliadalo na v poradí ďalšiu domnienku, ktorá svedčí inému </a:t>
            </a:r>
            <a:r>
              <a:rPr lang="sk-SK" dirty="0" smtClean="0"/>
              <a:t>mužovi (pozn. môže  sa tak stať iba v prípade úspešného zapretia otcovstva muža, ktor</a:t>
            </a:r>
            <a:r>
              <a:rPr lang="sk-SK" dirty="0" smtClean="0"/>
              <a:t>ému svedčí domnienka otcovstva</a:t>
            </a:r>
            <a:r>
              <a:rPr lang="sk-SK" dirty="0" smtClean="0"/>
              <a:t>)</a:t>
            </a:r>
            <a:endParaRPr lang="sk-SK" dirty="0" smtClean="0"/>
          </a:p>
          <a:p>
            <a:pPr lvl="0" algn="just"/>
            <a:r>
              <a:rPr lang="sk-SK" dirty="0"/>
              <a:t>v</a:t>
            </a:r>
            <a:r>
              <a:rPr lang="sk-SK" dirty="0" smtClean="0"/>
              <a:t> prípade, ak muž, ktorému svedčí domnienka otcovstva je toho názoru, že nie je otcom dieťaťa, má možnosť zapierať otcovstvo</a:t>
            </a:r>
          </a:p>
          <a:p>
            <a:pPr lvl="0" algn="just"/>
            <a:r>
              <a:rPr lang="sk-SK" dirty="0"/>
              <a:t>p</a:t>
            </a:r>
            <a:r>
              <a:rPr lang="sk-SK" dirty="0" smtClean="0"/>
              <a:t>rvé dve domnienky nie sú závislé od rozhodnutia súdu, tretia je spojená iba s rozhodnutím súdu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639431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/>
          </a:bodyPr>
          <a:lstStyle/>
          <a:p>
            <a:r>
              <a:rPr lang="sk-SK" dirty="0" smtClean="0"/>
              <a:t>Prvá domnienka otcovstva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/>
              <a:t>otcom dieťaťa je manžel matky</a:t>
            </a:r>
            <a:endParaRPr lang="sk-SK" dirty="0" smtClean="0"/>
          </a:p>
          <a:p>
            <a:pPr algn="just"/>
            <a:r>
              <a:rPr lang="sk-SK" dirty="0" smtClean="0"/>
              <a:t>za otca </a:t>
            </a:r>
            <a:r>
              <a:rPr lang="sk-SK" dirty="0"/>
              <a:t>sa považuje manžel matky, ak sa dieťa narodí v čase od uzavretia manželstva do uplynutia 300 dní po jeho zániku, za podmienky, že žena v tomto období neuzavrie ďalšie manželstvo</a:t>
            </a:r>
          </a:p>
        </p:txBody>
      </p:sp>
    </p:spTree>
    <p:extLst>
      <p:ext uri="{BB962C8B-B14F-4D97-AF65-F5344CB8AC3E}">
        <p14:creationId xmlns:p14="http://schemas.microsoft.com/office/powerpoint/2010/main" xmlns="" val="1799853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939909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Druhá domnienka otcovstva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20000" y="1888687"/>
            <a:ext cx="10233800" cy="3471589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sk-SK" dirty="0"/>
              <a:t>otcom je ten, kto to súhlasne prehlási s </a:t>
            </a:r>
            <a:r>
              <a:rPr lang="sk-SK" dirty="0" smtClean="0"/>
              <a:t>matkou</a:t>
            </a:r>
          </a:p>
          <a:p>
            <a:pPr algn="just"/>
            <a:r>
              <a:rPr lang="sk-SK" dirty="0"/>
              <a:t>s</a:t>
            </a:r>
            <a:r>
              <a:rPr lang="sk-SK" dirty="0" smtClean="0"/>
              <a:t>úhlasné </a:t>
            </a:r>
            <a:r>
              <a:rPr lang="sk-SK" dirty="0"/>
              <a:t>vyhlásenie možno urobiť pred matričným </a:t>
            </a:r>
            <a:r>
              <a:rPr lang="sk-SK" dirty="0" smtClean="0"/>
              <a:t>úradom alebo </a:t>
            </a:r>
            <a:r>
              <a:rPr lang="sk-SK" dirty="0"/>
              <a:t>pred súdom </a:t>
            </a:r>
            <a:endParaRPr lang="sk-SK" dirty="0" smtClean="0"/>
          </a:p>
          <a:p>
            <a:pPr lvl="0" algn="just"/>
            <a:r>
              <a:rPr lang="sk-SK" dirty="0"/>
              <a:t>m</a:t>
            </a:r>
            <a:r>
              <a:rPr lang="sk-SK" dirty="0" smtClean="0"/>
              <a:t>aloletý </a:t>
            </a:r>
            <a:r>
              <a:rPr lang="sk-SK" dirty="0"/>
              <a:t>rodič môže urobiť </a:t>
            </a:r>
            <a:r>
              <a:rPr lang="sk-SK" dirty="0" smtClean="0"/>
              <a:t>vyhlásenie</a:t>
            </a:r>
            <a:r>
              <a:rPr lang="sk-SK" dirty="0"/>
              <a:t>, ale len pred </a:t>
            </a:r>
            <a:r>
              <a:rPr lang="sk-SK" dirty="0" smtClean="0"/>
              <a:t>súdom</a:t>
            </a:r>
          </a:p>
          <a:p>
            <a:pPr algn="just"/>
            <a:r>
              <a:rPr lang="sk-SK" dirty="0"/>
              <a:t>Oznamuje sa orgánu, ktorý vedie knihu </a:t>
            </a:r>
            <a:r>
              <a:rPr lang="sk-SK" dirty="0" smtClean="0"/>
              <a:t>narodení</a:t>
            </a:r>
          </a:p>
          <a:p>
            <a:pPr lvl="0" algn="just"/>
            <a:r>
              <a:rPr lang="sk-SK" dirty="0"/>
              <a:t>u</a:t>
            </a:r>
            <a:r>
              <a:rPr lang="sk-SK" dirty="0" smtClean="0"/>
              <a:t>platňuje sa,  </a:t>
            </a:r>
            <a:r>
              <a:rPr lang="sk-SK" dirty="0"/>
              <a:t>ak sa narodilo dieťa nevydatej matke, prípadne ak </a:t>
            </a:r>
            <a:r>
              <a:rPr lang="sk-SK" dirty="0" smtClean="0"/>
              <a:t>otcovstvo</a:t>
            </a:r>
            <a:r>
              <a:rPr lang="sk-SK" dirty="0"/>
              <a:t> </a:t>
            </a:r>
            <a:r>
              <a:rPr lang="sk-SK" dirty="0" smtClean="0"/>
              <a:t>manžela </a:t>
            </a:r>
            <a:r>
              <a:rPr lang="sk-SK" dirty="0"/>
              <a:t>matky bolo úspešne zapreté alebo ak sa dieťa narodilo až po uplynutí 300 </a:t>
            </a:r>
            <a:r>
              <a:rPr lang="sk-SK" dirty="0" smtClean="0"/>
              <a:t>dňa </a:t>
            </a:r>
            <a:r>
              <a:rPr lang="sk-SK" dirty="0"/>
              <a:t>od </a:t>
            </a:r>
            <a:r>
              <a:rPr lang="sk-SK" dirty="0" smtClean="0"/>
              <a:t>zániku, zrušenia manželstva </a:t>
            </a:r>
            <a:r>
              <a:rPr lang="sk-SK" dirty="0"/>
              <a:t>alebo jeho vyhlásenia za neplatné </a:t>
            </a:r>
            <a:endParaRPr lang="sk-SK" dirty="0" smtClean="0"/>
          </a:p>
          <a:p>
            <a:pPr algn="just"/>
            <a:r>
              <a:rPr lang="sk-SK" dirty="0"/>
              <a:t>u</a:t>
            </a:r>
            <a:r>
              <a:rPr lang="sk-SK" dirty="0" smtClean="0"/>
              <a:t>robenie vyhlásenie nie je </a:t>
            </a:r>
            <a:r>
              <a:rPr lang="sk-SK" dirty="0"/>
              <a:t>časovo </a:t>
            </a:r>
            <a:r>
              <a:rPr lang="sk-SK" dirty="0" smtClean="0"/>
              <a:t>ohraničené, možno </a:t>
            </a:r>
            <a:r>
              <a:rPr lang="sk-SK" dirty="0"/>
              <a:t>aj k plnoletému </a:t>
            </a:r>
            <a:r>
              <a:rPr lang="sk-SK" dirty="0" smtClean="0"/>
              <a:t>dieťaťu a možno aj k </a:t>
            </a:r>
            <a:r>
              <a:rPr lang="sk-SK" dirty="0" err="1" smtClean="0"/>
              <a:t>nasciturusovi</a:t>
            </a:r>
            <a:r>
              <a:rPr lang="sk-SK" dirty="0" smtClean="0"/>
              <a:t> </a:t>
            </a:r>
            <a:r>
              <a:rPr lang="sk-SK" dirty="0" smtClean="0"/>
              <a:t>(pozn. dieťa </a:t>
            </a:r>
            <a:r>
              <a:rPr lang="sk-SK" dirty="0" smtClean="0"/>
              <a:t>musí byť už počate)</a:t>
            </a:r>
            <a:endParaRPr lang="sk-SK" dirty="0"/>
          </a:p>
          <a:p>
            <a:pPr lvl="0" algn="just"/>
            <a:endParaRPr lang="sk-SK" dirty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31796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 smtClean="0"/>
              <a:t>Tretia domnienka otcovstva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k-SK" dirty="0"/>
              <a:t>o</a:t>
            </a:r>
            <a:r>
              <a:rPr lang="sk-SK" dirty="0" smtClean="0"/>
              <a:t>tcovstvo </a:t>
            </a:r>
            <a:r>
              <a:rPr lang="sk-SK" dirty="0"/>
              <a:t>určené </a:t>
            </a:r>
            <a:r>
              <a:rPr lang="sk-SK" dirty="0" smtClean="0"/>
              <a:t>rozhodnutím súdu</a:t>
            </a:r>
          </a:p>
          <a:p>
            <a:pPr algn="just"/>
            <a:r>
              <a:rPr lang="sk-SK" dirty="0" smtClean="0"/>
              <a:t>za </a:t>
            </a:r>
            <a:r>
              <a:rPr lang="sk-SK" dirty="0"/>
              <a:t>otca sa považuje muž, ktorý s matkou dieťaťa súložil v čase, od ktorého do narodenia dieťaťa neprešlo viac ako 300 a menej ako 180 dní, ak jeho otcovstvo nevylučujú závažné okolnosti </a:t>
            </a:r>
            <a:endParaRPr lang="sk-SK" dirty="0" smtClean="0"/>
          </a:p>
          <a:p>
            <a:pPr algn="just"/>
            <a:r>
              <a:rPr lang="sk-SK" dirty="0" smtClean="0"/>
              <a:t>Súd rozhoduje vždy na návrh</a:t>
            </a:r>
          </a:p>
          <a:p>
            <a:pPr lvl="0" algn="just"/>
            <a:r>
              <a:rPr lang="sk-SK" dirty="0"/>
              <a:t>n</a:t>
            </a:r>
            <a:r>
              <a:rPr lang="sk-SK" dirty="0" smtClean="0"/>
              <a:t>ávrh </a:t>
            </a:r>
            <a:r>
              <a:rPr lang="sk-SK" dirty="0"/>
              <a:t>môže podať dieťa, </a:t>
            </a:r>
            <a:r>
              <a:rPr lang="sk-SK" dirty="0" smtClean="0"/>
              <a:t>matka alebo muž</a:t>
            </a:r>
            <a:r>
              <a:rPr lang="sk-SK" dirty="0"/>
              <a:t>, ktorý tvrdí, </a:t>
            </a:r>
            <a:r>
              <a:rPr lang="sk-SK" dirty="0" smtClean="0"/>
              <a:t>že je otcom</a:t>
            </a:r>
          </a:p>
          <a:p>
            <a:pPr algn="just"/>
            <a:r>
              <a:rPr lang="sk-SK" dirty="0"/>
              <a:t>a</a:t>
            </a:r>
            <a:r>
              <a:rPr lang="sk-SK" dirty="0" smtClean="0"/>
              <a:t>k </a:t>
            </a:r>
            <a:r>
              <a:rPr lang="sk-SK" dirty="0"/>
              <a:t>počas konania dôjde k súhlasnému vyhláseniu </a:t>
            </a:r>
            <a:r>
              <a:rPr lang="sk-SK" dirty="0" smtClean="0"/>
              <a:t>rodičov,</a:t>
            </a:r>
            <a:r>
              <a:rPr lang="sk-SK" dirty="0"/>
              <a:t> konanie sa zastaví</a:t>
            </a:r>
          </a:p>
          <a:p>
            <a:pPr lvl="0" algn="just"/>
            <a:r>
              <a:rPr lang="sk-SK" dirty="0"/>
              <a:t>n</a:t>
            </a:r>
            <a:r>
              <a:rPr lang="sk-SK" dirty="0" smtClean="0"/>
              <a:t>ávrh na začatie konania možno </a:t>
            </a:r>
            <a:r>
              <a:rPr lang="sk-SK" dirty="0"/>
              <a:t>podať len po narodení </a:t>
            </a:r>
            <a:r>
              <a:rPr lang="sk-SK" dirty="0" smtClean="0"/>
              <a:t>dieťaťa</a:t>
            </a:r>
          </a:p>
          <a:p>
            <a:pPr lvl="0" algn="just"/>
            <a:r>
              <a:rPr lang="sk-SK" dirty="0"/>
              <a:t>n</a:t>
            </a:r>
            <a:r>
              <a:rPr lang="sk-SK" dirty="0" smtClean="0"/>
              <a:t>ávrh </a:t>
            </a:r>
            <a:r>
              <a:rPr lang="sk-SK" dirty="0"/>
              <a:t>sa podáva voči mužovi, ktorému má svedčať táto </a:t>
            </a:r>
            <a:r>
              <a:rPr lang="sk-SK" dirty="0" smtClean="0"/>
              <a:t>domnienka</a:t>
            </a:r>
          </a:p>
          <a:p>
            <a:pPr algn="just"/>
            <a:r>
              <a:rPr lang="sk-SK" dirty="0" smtClean="0"/>
              <a:t>s</a:t>
            </a:r>
            <a:r>
              <a:rPr lang="sk-SK" dirty="0" smtClean="0"/>
              <a:t> </a:t>
            </a:r>
            <a:r>
              <a:rPr lang="sk-SK" dirty="0" smtClean="0"/>
              <a:t>konaním </a:t>
            </a:r>
            <a:r>
              <a:rPr lang="sk-SK" dirty="0"/>
              <a:t>je obligatórne spojené konanie o výchove a výžive </a:t>
            </a:r>
            <a:r>
              <a:rPr lang="sk-SK" dirty="0" smtClean="0"/>
              <a:t>maloletého </a:t>
            </a:r>
            <a:r>
              <a:rPr lang="sk-SK" dirty="0" smtClean="0"/>
              <a:t>dieťaťa, resp., </a:t>
            </a:r>
            <a:r>
              <a:rPr lang="sk-SK" dirty="0"/>
              <a:t>o úprave rodičovských práv a povinností</a:t>
            </a:r>
            <a:r>
              <a:rPr lang="sk-SK" dirty="0" smtClean="0"/>
              <a:t>)</a:t>
            </a:r>
            <a:endParaRPr lang="sk-SK" dirty="0"/>
          </a:p>
          <a:p>
            <a:pPr lvl="0" algn="just"/>
            <a:endParaRPr lang="sk-SK" dirty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534584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060263"/>
          </a:xfrm>
        </p:spPr>
        <p:txBody>
          <a:bodyPr/>
          <a:lstStyle/>
          <a:p>
            <a:r>
              <a:rPr lang="sk-SK" dirty="0" smtClean="0"/>
              <a:t>Zapretie otcovstva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20000" y="1568824"/>
            <a:ext cx="10233800" cy="5032375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sk-SK" dirty="0" smtClean="0"/>
              <a:t>úprava zapretia otcovstva je osobitne upravená pre otcovstvo určené prvou a druhou </a:t>
            </a:r>
            <a:r>
              <a:rPr lang="sk-SK" dirty="0" smtClean="0"/>
              <a:t>domnienkou</a:t>
            </a:r>
          </a:p>
          <a:p>
            <a:pPr algn="just"/>
            <a:endParaRPr lang="sk-SK" dirty="0" smtClean="0"/>
          </a:p>
          <a:p>
            <a:pPr marL="0" indent="0" algn="just">
              <a:buNone/>
            </a:pPr>
            <a:r>
              <a:rPr lang="sk-SK" u="sng" dirty="0" smtClean="0"/>
              <a:t>Zapretie otcovstva </a:t>
            </a:r>
            <a:r>
              <a:rPr lang="sk-SK" u="sng" dirty="0" smtClean="0"/>
              <a:t>pri prvej domnienke otcovstva</a:t>
            </a:r>
            <a:r>
              <a:rPr lang="sk-SK" u="sng" dirty="0" smtClean="0"/>
              <a:t>:</a:t>
            </a:r>
            <a:endParaRPr lang="sk-SK" u="sng" dirty="0" smtClean="0"/>
          </a:p>
          <a:p>
            <a:pPr lvl="1" algn="just"/>
            <a:r>
              <a:rPr lang="sk-SK" dirty="0"/>
              <a:t>d</a:t>
            </a:r>
            <a:r>
              <a:rPr lang="sk-SK" dirty="0" smtClean="0"/>
              <a:t>o </a:t>
            </a:r>
            <a:r>
              <a:rPr lang="sk-SK" dirty="0"/>
              <a:t>3 rokov od narodenia dieťaťa môže matka zaprieť, že otcom je jej </a:t>
            </a:r>
            <a:r>
              <a:rPr lang="sk-SK" dirty="0" smtClean="0"/>
              <a:t>manžel</a:t>
            </a:r>
            <a:endParaRPr lang="sk-SK" dirty="0"/>
          </a:p>
          <a:p>
            <a:pPr lvl="1" algn="just"/>
            <a:r>
              <a:rPr lang="sk-SK" dirty="0"/>
              <a:t>m</a:t>
            </a:r>
            <a:r>
              <a:rPr lang="sk-SK" dirty="0" smtClean="0"/>
              <a:t>anžel môže zaprieť otcovstvo v</a:t>
            </a:r>
            <a:r>
              <a:rPr lang="sk-SK" dirty="0"/>
              <a:t> lehote 3 </a:t>
            </a:r>
            <a:r>
              <a:rPr lang="sk-SK" dirty="0" smtClean="0"/>
              <a:t>rokov </a:t>
            </a:r>
            <a:r>
              <a:rPr lang="sk-SK" dirty="0"/>
              <a:t>od </a:t>
            </a:r>
            <a:r>
              <a:rPr lang="sk-SK" dirty="0" smtClean="0"/>
              <a:t>momentu, </a:t>
            </a:r>
            <a:r>
              <a:rPr lang="sk-SK" dirty="0" smtClean="0"/>
              <a:t>keď sa dozvie, že nie je </a:t>
            </a:r>
            <a:r>
              <a:rPr lang="sk-SK" dirty="0" smtClean="0"/>
              <a:t>otcom dieťaťa</a:t>
            </a:r>
            <a:endParaRPr lang="sk-SK" dirty="0" smtClean="0"/>
          </a:p>
          <a:p>
            <a:pPr lvl="1" algn="just"/>
            <a:r>
              <a:rPr lang="sk-SK" dirty="0"/>
              <a:t>z</a:t>
            </a:r>
            <a:r>
              <a:rPr lang="sk-SK" dirty="0" smtClean="0"/>
              <a:t>apierať môže manžel iba v prípade, ak žije aspoň jeden z dvojice matka a dieťa</a:t>
            </a:r>
          </a:p>
          <a:p>
            <a:pPr lvl="1" algn="just"/>
            <a:r>
              <a:rPr lang="sk-SK" dirty="0"/>
              <a:t>r</a:t>
            </a:r>
            <a:r>
              <a:rPr lang="sk-SK" dirty="0" smtClean="0"/>
              <a:t>ozlišujeme </a:t>
            </a:r>
            <a:r>
              <a:rPr lang="sk-SK" dirty="0"/>
              <a:t>prípady, kedy stačí pre úspešné zapretie iba </a:t>
            </a:r>
            <a:r>
              <a:rPr lang="sk-SK" dirty="0" smtClean="0"/>
              <a:t>samotné zapretie a</a:t>
            </a:r>
            <a:r>
              <a:rPr lang="sk-SK" dirty="0"/>
              <a:t> prípady, kedy je potrebné aj dokazovať </a:t>
            </a:r>
            <a:r>
              <a:rPr lang="sk-SK" dirty="0" smtClean="0"/>
              <a:t>zákonom predpokladané skutočnosti</a:t>
            </a:r>
          </a:p>
          <a:p>
            <a:pPr lvl="1" algn="just"/>
            <a:r>
              <a:rPr lang="sk-SK" dirty="0"/>
              <a:t>a</a:t>
            </a:r>
            <a:r>
              <a:rPr lang="sk-SK" dirty="0" smtClean="0"/>
              <a:t>k </a:t>
            </a:r>
            <a:r>
              <a:rPr lang="sk-SK" dirty="0"/>
              <a:t>sa dieťa narodí v čase medzi 180 dňom od uzavretia manželstva a </a:t>
            </a:r>
            <a:r>
              <a:rPr lang="sk-SK" dirty="0" smtClean="0"/>
              <a:t>300-tým </a:t>
            </a:r>
            <a:r>
              <a:rPr lang="sk-SK" dirty="0"/>
              <a:t>dňom po jeho </a:t>
            </a:r>
            <a:r>
              <a:rPr lang="sk-SK" dirty="0" smtClean="0"/>
              <a:t>zániku/zrušení, </a:t>
            </a:r>
            <a:r>
              <a:rPr lang="sk-SK" dirty="0"/>
              <a:t>otcovstvo možno zaprieť jedine v prípade, ak sa preukáže, že je vylúčené, že manžel matky mohol byť otcom </a:t>
            </a:r>
            <a:r>
              <a:rPr lang="sk-SK" dirty="0" smtClean="0"/>
              <a:t>dieťaťa</a:t>
            </a:r>
          </a:p>
          <a:p>
            <a:pPr lvl="1" algn="just"/>
            <a:r>
              <a:rPr lang="sk-SK" dirty="0"/>
              <a:t>a</a:t>
            </a:r>
            <a:r>
              <a:rPr lang="sk-SK" dirty="0" smtClean="0"/>
              <a:t>k </a:t>
            </a:r>
            <a:r>
              <a:rPr lang="sk-SK" dirty="0"/>
              <a:t>sa dieťa narodí po úkone asistovanej </a:t>
            </a:r>
            <a:r>
              <a:rPr lang="sk-SK" dirty="0" smtClean="0"/>
              <a:t>reprodukcie (pozn. s ktorým manžel súhlasil) v</a:t>
            </a:r>
            <a:r>
              <a:rPr lang="sk-SK" dirty="0"/>
              <a:t> </a:t>
            </a:r>
            <a:r>
              <a:rPr lang="sk-SK" dirty="0" smtClean="0"/>
              <a:t>čase aspoň 180 </a:t>
            </a:r>
            <a:r>
              <a:rPr lang="sk-SK" dirty="0"/>
              <a:t>dní po výkone a zároveň v čas nie dlhšom ako 300 dní po </a:t>
            </a:r>
            <a:r>
              <a:rPr lang="sk-SK" dirty="0" smtClean="0"/>
              <a:t>úkone, </a:t>
            </a:r>
            <a:r>
              <a:rPr lang="sk-SK" dirty="0"/>
              <a:t>tak otcovstvo nemožno </a:t>
            </a:r>
            <a:r>
              <a:rPr lang="sk-SK" dirty="0" smtClean="0"/>
              <a:t>zaprieť; zapierať </a:t>
            </a:r>
            <a:r>
              <a:rPr lang="sk-SK" dirty="0"/>
              <a:t>možno jedine, ak preukáže, že žena neotehotnela v dôsledku asistovanej </a:t>
            </a:r>
            <a:r>
              <a:rPr lang="sk-SK" dirty="0" smtClean="0"/>
              <a:t>reprodukcie</a:t>
            </a:r>
          </a:p>
          <a:p>
            <a:pPr lvl="1" algn="just"/>
            <a:r>
              <a:rPr lang="sk-SK" dirty="0"/>
              <a:t>Ak sa dieťa narodí v čase nie dlhšom ako 180 dní od uzavretia manželstva, stačí zapretie na </a:t>
            </a:r>
            <a:r>
              <a:rPr lang="sk-SK" dirty="0" smtClean="0"/>
              <a:t>súde; uvedené </a:t>
            </a:r>
            <a:r>
              <a:rPr lang="sk-SK" dirty="0"/>
              <a:t>neplatí, ak pri uzavretí </a:t>
            </a:r>
            <a:r>
              <a:rPr lang="sk-SK" dirty="0" smtClean="0"/>
              <a:t>manželstva manžel </a:t>
            </a:r>
            <a:r>
              <a:rPr lang="sk-SK" dirty="0"/>
              <a:t>vedel o tehotenstve </a:t>
            </a:r>
            <a:r>
              <a:rPr lang="sk-SK" dirty="0" smtClean="0"/>
              <a:t>manželky alebo </a:t>
            </a:r>
            <a:r>
              <a:rPr lang="sk-SK" dirty="0"/>
              <a:t>ak s matkou súložil v čase od narodenia nie kratšom ako 180 </a:t>
            </a:r>
            <a:r>
              <a:rPr lang="sk-SK" dirty="0" smtClean="0"/>
              <a:t>dní, a</a:t>
            </a:r>
            <a:r>
              <a:rPr lang="sk-SK" dirty="0"/>
              <a:t> </a:t>
            </a:r>
            <a:r>
              <a:rPr lang="sk-SK" dirty="0" smtClean="0"/>
              <a:t>zároveň nie </a:t>
            </a:r>
            <a:r>
              <a:rPr lang="sk-SK" dirty="0"/>
              <a:t>dlhšom ako 300 </a:t>
            </a:r>
            <a:r>
              <a:rPr lang="sk-SK" dirty="0" smtClean="0"/>
              <a:t>dní</a:t>
            </a:r>
            <a:endParaRPr lang="sk-SK" dirty="0"/>
          </a:p>
          <a:p>
            <a:pPr lvl="1" algn="just"/>
            <a:endParaRPr lang="sk-SK" dirty="0" smtClean="0"/>
          </a:p>
          <a:p>
            <a:pPr lvl="1" algn="just"/>
            <a:endParaRPr lang="sk-SK" dirty="0"/>
          </a:p>
          <a:p>
            <a:pPr lvl="1" algn="just"/>
            <a:endParaRPr lang="sk-SK" dirty="0"/>
          </a:p>
          <a:p>
            <a:pPr lvl="1" algn="just"/>
            <a:endParaRPr lang="sk-SK" dirty="0"/>
          </a:p>
          <a:p>
            <a:pPr lvl="1"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751669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20000" y="630621"/>
            <a:ext cx="10233800" cy="5546342"/>
          </a:xfrm>
        </p:spPr>
        <p:txBody>
          <a:bodyPr/>
          <a:lstStyle/>
          <a:p>
            <a:pPr marL="0" indent="0" algn="just">
              <a:buNone/>
            </a:pPr>
            <a:r>
              <a:rPr lang="sk-SK" u="sng" dirty="0" smtClean="0"/>
              <a:t>Zapretie otcovstva </a:t>
            </a:r>
            <a:r>
              <a:rPr lang="sk-SK" u="sng" dirty="0"/>
              <a:t>pri </a:t>
            </a:r>
            <a:r>
              <a:rPr lang="sk-SK" u="sng" dirty="0" smtClean="0"/>
              <a:t>druhej domnienke otcovstva:</a:t>
            </a:r>
          </a:p>
          <a:p>
            <a:pPr lvl="1" algn="just"/>
            <a:endParaRPr lang="sk-SK" dirty="0" smtClean="0"/>
          </a:p>
          <a:p>
            <a:pPr lvl="1" algn="just"/>
            <a:r>
              <a:rPr lang="sk-SK" dirty="0" smtClean="0"/>
              <a:t>muž aj žena môžu zaprieť otcovstvo do 3 </a:t>
            </a:r>
            <a:r>
              <a:rPr lang="sk-SK" dirty="0"/>
              <a:t>rokov odo dňa jeho určenia a len ak je vylúčené, že by mohol byť otcom </a:t>
            </a:r>
            <a:r>
              <a:rPr lang="sk-SK" dirty="0" smtClean="0"/>
              <a:t>dieťaťa muž, ktorý s matkou urobil súhlasné vyhlásenie</a:t>
            </a:r>
          </a:p>
          <a:p>
            <a:pPr lvl="1" algn="just"/>
            <a:r>
              <a:rPr lang="sk-SK" dirty="0"/>
              <a:t>z</a:t>
            </a:r>
            <a:r>
              <a:rPr lang="sk-SK" dirty="0" smtClean="0"/>
              <a:t>ároveň platí, že lehota pre zapretie neuplynie pred </a:t>
            </a:r>
            <a:r>
              <a:rPr lang="sk-SK" dirty="0"/>
              <a:t>uplynutím 3 rokov od narodenia dieťaťa</a:t>
            </a:r>
          </a:p>
        </p:txBody>
      </p:sp>
    </p:spTree>
    <p:extLst>
      <p:ext uri="{BB962C8B-B14F-4D97-AF65-F5344CB8AC3E}">
        <p14:creationId xmlns:p14="http://schemas.microsoft.com/office/powerpoint/2010/main" xmlns="" val="1061253474"/>
      </p:ext>
    </p:extLst>
  </p:cSld>
  <p:clrMapOvr>
    <a:masterClrMapping/>
  </p:clrMapOvr>
</p:sld>
</file>

<file path=ppt/theme/theme1.xml><?xml version="1.0" encoding="utf-8"?>
<a:theme xmlns:a="http://schemas.openxmlformats.org/drawingml/2006/main" name="TF10001006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F10001006" id="{A55DF1DA-22EC-4DA4-B170-D3F0FF81047C}" vid="{3BFA2149-51D1-489C-9B65-4F9563B089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Hĺbka</Template>
  <TotalTime>74</TotalTime>
  <Words>249</Words>
  <Application>Microsoft Office PowerPoint</Application>
  <PresentationFormat>Vlastná</PresentationFormat>
  <Paragraphs>74</Paragraphs>
  <Slides>11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2" baseType="lpstr">
      <vt:lpstr>TF10001006</vt:lpstr>
      <vt:lpstr>Rodinné právo</vt:lpstr>
      <vt:lpstr>Určenie rodičovstva</vt:lpstr>
      <vt:lpstr>Určenie materstva</vt:lpstr>
      <vt:lpstr>Určenie otcovstva</vt:lpstr>
      <vt:lpstr>Prvá domnienka otcovstva</vt:lpstr>
      <vt:lpstr>Druhá domnienka otcovstva </vt:lpstr>
      <vt:lpstr>Tretia domnienka otcovstva</vt:lpstr>
      <vt:lpstr>Zapretie otcovstva</vt:lpstr>
      <vt:lpstr>Snímka 9</vt:lpstr>
      <vt:lpstr>Zapretie otcovstva na návrh dieťaťa</vt:lpstr>
      <vt:lpstr>Utajený pôrod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Rodinné právo</dc:title>
  <dc:creator>Peter Koromhaz</dc:creator>
  <cp:lastModifiedBy>Peter Koromhaz</cp:lastModifiedBy>
  <cp:revision>12</cp:revision>
  <dcterms:created xsi:type="dcterms:W3CDTF">2018-03-11T18:56:38Z</dcterms:created>
  <dcterms:modified xsi:type="dcterms:W3CDTF">2019-02-28T08:50:07Z</dcterms:modified>
</cp:coreProperties>
</file>