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7" r:id="rId8"/>
    <p:sldId id="261" r:id="rId9"/>
    <p:sldId id="268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3"/>
    <p:restoredTop sz="94637"/>
  </p:normalViewPr>
  <p:slideViewPr>
    <p:cSldViewPr snapToGrid="0" snapToObjects="1">
      <p:cViewPr varScale="1">
        <p:scale>
          <a:sx n="106" d="100"/>
          <a:sy n="106" d="100"/>
        </p:scale>
        <p:origin x="-65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át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 s obráz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3710003"/>
            <a:ext cx="9144000" cy="1641490"/>
          </a:xfrm>
        </p:spPr>
        <p:txBody>
          <a:bodyPr/>
          <a:lstStyle/>
          <a:p>
            <a:r>
              <a:rPr lang="sk-SK" dirty="0" smtClean="0"/>
              <a:t>Rodinné právo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09800" y="5351493"/>
            <a:ext cx="9144000" cy="754025"/>
          </a:xfrm>
        </p:spPr>
        <p:txBody>
          <a:bodyPr/>
          <a:lstStyle/>
          <a:p>
            <a:r>
              <a:rPr lang="sk-SK" dirty="0"/>
              <a:t>p</a:t>
            </a:r>
            <a:r>
              <a:rPr lang="sk-SK" dirty="0" smtClean="0"/>
              <a:t>rednáška č. 4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348938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/>
              <a:t>Zastupovanie maloletého dieťaťa rodičom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k-SK" dirty="0" smtClean="0"/>
              <a:t>rodičia </a:t>
            </a:r>
            <a:r>
              <a:rPr lang="sk-SK" dirty="0"/>
              <a:t>zastupujú v rozsahu úkonov, na ktoré nie je dieťa spôsobilé </a:t>
            </a:r>
            <a:endParaRPr lang="sk-SK" dirty="0" smtClean="0"/>
          </a:p>
          <a:p>
            <a:pPr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sa nedohodnú o podstatných </a:t>
            </a:r>
            <a:r>
              <a:rPr lang="sk-SK" dirty="0" smtClean="0"/>
              <a:t>veciach </a:t>
            </a:r>
            <a:r>
              <a:rPr lang="sk-SK" dirty="0"/>
              <a:t>súvisiacich so zastupovaním alebo aj </a:t>
            </a:r>
            <a:r>
              <a:rPr lang="sk-SK" dirty="0" smtClean="0"/>
              <a:t>výchovou maloletého dieťaťa, </a:t>
            </a:r>
            <a:r>
              <a:rPr lang="sk-SK" dirty="0"/>
              <a:t>môže ktorýkoľvek z nich podať návrh na </a:t>
            </a:r>
            <a:r>
              <a:rPr lang="sk-SK" dirty="0" smtClean="0"/>
              <a:t>súd, aby tento rozhodol za nich</a:t>
            </a:r>
          </a:p>
          <a:p>
            <a:pPr lvl="0" algn="just"/>
            <a:r>
              <a:rPr lang="sk-SK" dirty="0"/>
              <a:t>zákon </a:t>
            </a:r>
            <a:r>
              <a:rPr lang="sk-SK" dirty="0" smtClean="0"/>
              <a:t>demonštratívne </a:t>
            </a:r>
            <a:r>
              <a:rPr lang="sk-SK" dirty="0"/>
              <a:t>určuje o akých veciach má rozhodovať súd – najmä </a:t>
            </a:r>
            <a:r>
              <a:rPr lang="sk-SK" dirty="0" smtClean="0"/>
              <a:t>vo veci vysťahovania </a:t>
            </a:r>
            <a:r>
              <a:rPr lang="sk-SK" dirty="0"/>
              <a:t>do cudziny, </a:t>
            </a:r>
            <a:r>
              <a:rPr lang="sk-SK" dirty="0" smtClean="0"/>
              <a:t>správy majetku</a:t>
            </a:r>
            <a:r>
              <a:rPr lang="sk-SK" dirty="0"/>
              <a:t>, </a:t>
            </a:r>
            <a:r>
              <a:rPr lang="sk-SK" dirty="0" smtClean="0"/>
              <a:t>určenia štátneho občianstva, udelenia </a:t>
            </a:r>
            <a:r>
              <a:rPr lang="sk-SK" dirty="0"/>
              <a:t>súhlasu na poskytnutie zdravotnej starostlivosti, </a:t>
            </a:r>
            <a:r>
              <a:rPr lang="sk-SK" dirty="0" smtClean="0"/>
              <a:t>výberu </a:t>
            </a:r>
            <a:r>
              <a:rPr lang="sk-SK" dirty="0"/>
              <a:t>školy</a:t>
            </a:r>
          </a:p>
          <a:p>
            <a:pPr lvl="0" algn="just"/>
            <a:r>
              <a:rPr lang="sk-SK" dirty="0"/>
              <a:t>r</a:t>
            </a:r>
            <a:r>
              <a:rPr lang="sk-SK" dirty="0" smtClean="0"/>
              <a:t>odič </a:t>
            </a:r>
            <a:r>
              <a:rPr lang="sk-SK" dirty="0"/>
              <a:t>nemôže zastupovať </a:t>
            </a:r>
            <a:r>
              <a:rPr lang="sk-SK" dirty="0" smtClean="0"/>
              <a:t>maloleté dieťa, </a:t>
            </a:r>
            <a:r>
              <a:rPr lang="sk-SK" dirty="0"/>
              <a:t>ak hrozí riziko konfliktu záujmov rodičov a dieťaťa </a:t>
            </a:r>
            <a:r>
              <a:rPr lang="sk-SK" dirty="0" smtClean="0"/>
              <a:t> alebo riziko konfliktu medzi záujmami maloletých navzájom</a:t>
            </a:r>
            <a:r>
              <a:rPr lang="sk-SK" dirty="0"/>
              <a:t>, ktoré sú zastúpené tým istým </a:t>
            </a:r>
            <a:r>
              <a:rPr lang="sk-SK" dirty="0" smtClean="0"/>
              <a:t>rodičom</a:t>
            </a:r>
          </a:p>
          <a:p>
            <a:pPr algn="just"/>
            <a:r>
              <a:rPr lang="sk-SK" dirty="0" smtClean="0"/>
              <a:t>v</a:t>
            </a:r>
            <a:r>
              <a:rPr lang="sk-SK" dirty="0" smtClean="0"/>
              <a:t>o </a:t>
            </a:r>
            <a:r>
              <a:rPr lang="sk-SK" dirty="0" smtClean="0"/>
              <a:t>vyššie uvedenom prípade sa určí maloletému dieťaťu kolízny opatrovník</a:t>
            </a:r>
            <a:r>
              <a:rPr lang="sk-SK" dirty="0"/>
              <a:t> </a:t>
            </a:r>
          </a:p>
          <a:p>
            <a:pPr lvl="0" algn="just"/>
            <a:r>
              <a:rPr lang="sk-SK" dirty="0" smtClean="0"/>
              <a:t>k</a:t>
            </a:r>
            <a:r>
              <a:rPr lang="sk-SK" dirty="0" smtClean="0"/>
              <a:t> </a:t>
            </a:r>
            <a:r>
              <a:rPr lang="sk-SK" dirty="0" smtClean="0"/>
              <a:t>zániku funkcie kolízneho opatrovníka dôjde po vykonaní konkrétneho </a:t>
            </a:r>
            <a:r>
              <a:rPr lang="sk-SK" dirty="0"/>
              <a:t>úkonu alebo skončení konkrétneho </a:t>
            </a:r>
            <a:r>
              <a:rPr lang="sk-SK" dirty="0" smtClean="0"/>
              <a:t>konania, v ktorom bol opatrovník určený na výkon </a:t>
            </a:r>
            <a:r>
              <a:rPr lang="sk-SK" dirty="0" smtClean="0"/>
              <a:t>funkcie</a:t>
            </a:r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57732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Správa majetku maloletého </a:t>
            </a:r>
            <a:r>
              <a:rPr lang="sk-SK" dirty="0" smtClean="0"/>
              <a:t>dieťaťa rodičmi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sk-SK" dirty="0"/>
              <a:t>r</a:t>
            </a:r>
            <a:r>
              <a:rPr lang="sk-SK" dirty="0" smtClean="0"/>
              <a:t>odičia </a:t>
            </a:r>
            <a:r>
              <a:rPr lang="sk-SK" dirty="0"/>
              <a:t>sú povinní spravovať majetok s náležitou </a:t>
            </a:r>
            <a:r>
              <a:rPr lang="sk-SK" dirty="0" smtClean="0"/>
              <a:t>starostlivosťou</a:t>
            </a:r>
          </a:p>
          <a:p>
            <a:pPr algn="just"/>
            <a:r>
              <a:rPr lang="sk-SK" dirty="0"/>
              <a:t>m</a:t>
            </a:r>
            <a:r>
              <a:rPr lang="sk-SK" dirty="0" smtClean="0"/>
              <a:t>ôžu </a:t>
            </a:r>
            <a:r>
              <a:rPr lang="sk-SK" dirty="0"/>
              <a:t>dosahovať výnosy z majetku, čiže majetok </a:t>
            </a:r>
            <a:r>
              <a:rPr lang="sk-SK" dirty="0" smtClean="0"/>
              <a:t>zhodnocovať</a:t>
            </a:r>
          </a:p>
          <a:p>
            <a:pPr algn="just"/>
            <a:r>
              <a:rPr lang="sk-SK" dirty="0" smtClean="0"/>
              <a:t>výnosy </a:t>
            </a:r>
            <a:r>
              <a:rPr lang="sk-SK" dirty="0"/>
              <a:t>sa majú použiť najmä na maloletého a jeho potreby, ale aj na uspokojovanie potrieb rodiny </a:t>
            </a:r>
            <a:endParaRPr lang="sk-SK" dirty="0" smtClean="0"/>
          </a:p>
          <a:p>
            <a:pPr algn="just"/>
            <a:r>
              <a:rPr lang="sk-SK" dirty="0"/>
              <a:t>p</a:t>
            </a:r>
            <a:r>
              <a:rPr lang="sk-SK" dirty="0" smtClean="0"/>
              <a:t>ovinnosť </a:t>
            </a:r>
            <a:r>
              <a:rPr lang="sk-SK" dirty="0"/>
              <a:t>odovzdať dieťaťu jeho majetok do 30 dní od nadobudnutia </a:t>
            </a:r>
            <a:r>
              <a:rPr lang="sk-SK" dirty="0" smtClean="0"/>
              <a:t>plnoletosti</a:t>
            </a:r>
          </a:p>
          <a:p>
            <a:pPr lvl="0" algn="just"/>
            <a:r>
              <a:rPr lang="sk-SK" dirty="0"/>
              <a:t>d</a:t>
            </a:r>
            <a:r>
              <a:rPr lang="sk-SK" dirty="0" smtClean="0"/>
              <a:t>ieťa má právo požiadať </a:t>
            </a:r>
            <a:r>
              <a:rPr lang="sk-SK" dirty="0"/>
              <a:t>o </a:t>
            </a:r>
            <a:r>
              <a:rPr lang="sk-SK" dirty="0" smtClean="0"/>
              <a:t>vyúčtovanie; môže tak urobiť v lehote 3 rokov od </a:t>
            </a:r>
            <a:r>
              <a:rPr lang="sk-SK" dirty="0"/>
              <a:t>skončenia správy </a:t>
            </a:r>
            <a:r>
              <a:rPr lang="sk-SK" dirty="0" smtClean="0"/>
              <a:t>majetku, pričom svoje právo môže uplatniť na súde inak zanikne</a:t>
            </a:r>
          </a:p>
          <a:p>
            <a:pPr algn="just"/>
            <a:r>
              <a:rPr lang="sk-SK" dirty="0"/>
              <a:t>d</a:t>
            </a:r>
            <a:r>
              <a:rPr lang="sk-SK" dirty="0" smtClean="0"/>
              <a:t>ieťa má nárok </a:t>
            </a:r>
            <a:r>
              <a:rPr lang="sk-SK" dirty="0"/>
              <a:t>požadovať náhradu škody a </a:t>
            </a:r>
            <a:r>
              <a:rPr lang="sk-SK" dirty="0" smtClean="0"/>
              <a:t>bezdôvodného obohatenia v</a:t>
            </a:r>
            <a:r>
              <a:rPr lang="sk-SK" dirty="0"/>
              <a:t> </a:t>
            </a:r>
            <a:r>
              <a:rPr lang="sk-SK" dirty="0" smtClean="0"/>
              <a:t>prípade, ak </a:t>
            </a:r>
            <a:r>
              <a:rPr lang="sk-SK" dirty="0"/>
              <a:t>k ním pri správe jeho majetku </a:t>
            </a:r>
            <a:r>
              <a:rPr lang="sk-SK" dirty="0" smtClean="0"/>
              <a:t>došlo (pozn. tieto </a:t>
            </a:r>
            <a:r>
              <a:rPr lang="sk-SK" dirty="0"/>
              <a:t>práva ostávajú zachované</a:t>
            </a:r>
            <a:r>
              <a:rPr lang="sk-SK" dirty="0" smtClean="0"/>
              <a:t>, § 114 OZ)</a:t>
            </a:r>
          </a:p>
          <a:p>
            <a:pPr lvl="0" algn="just"/>
            <a:r>
              <a:rPr lang="sk-SK" dirty="0"/>
              <a:t>s</a:t>
            </a:r>
            <a:r>
              <a:rPr lang="sk-SK" dirty="0" smtClean="0"/>
              <a:t>práva </a:t>
            </a:r>
            <a:r>
              <a:rPr lang="sk-SK" dirty="0"/>
              <a:t>majetku zaniká momentom dosiahnutia </a:t>
            </a:r>
            <a:r>
              <a:rPr lang="sk-SK" dirty="0" smtClean="0"/>
              <a:t>plnoletosti dieťaťa </a:t>
            </a:r>
            <a:r>
              <a:rPr lang="sk-SK" dirty="0"/>
              <a:t>alebo v dôsledku </a:t>
            </a:r>
            <a:r>
              <a:rPr lang="sk-SK" dirty="0" smtClean="0"/>
              <a:t>obmedzenia, alebo </a:t>
            </a:r>
            <a:r>
              <a:rPr lang="sk-SK" dirty="0"/>
              <a:t>straty rodičovských </a:t>
            </a:r>
            <a:r>
              <a:rPr lang="sk-SK" dirty="0" smtClean="0"/>
              <a:t>práv a povinností, </a:t>
            </a:r>
            <a:r>
              <a:rPr lang="sk-SK" dirty="0"/>
              <a:t>prípadne v dôsledku ustanovenia majetkového </a:t>
            </a:r>
            <a:r>
              <a:rPr lang="sk-SK" dirty="0" smtClean="0"/>
              <a:t>opatrovníka</a:t>
            </a:r>
            <a:endParaRPr lang="sk-SK" dirty="0"/>
          </a:p>
          <a:p>
            <a:pPr lvl="0" algn="just"/>
            <a:endParaRPr lang="sk-SK" dirty="0"/>
          </a:p>
          <a:p>
            <a:pPr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74407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/>
              <a:t>Majetkový opatrovník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sk-SK" dirty="0" smtClean="0"/>
              <a:t>ustanovuje sa v prípade existencie ohrozenia záujmov maloletého dieťaťa pri správe jeho majetku rodičmi</a:t>
            </a:r>
          </a:p>
          <a:p>
            <a:pPr algn="just"/>
            <a:r>
              <a:rPr lang="sk-SK" dirty="0"/>
              <a:t>m</a:t>
            </a:r>
            <a:r>
              <a:rPr lang="sk-SK" dirty="0" smtClean="0"/>
              <a:t>ajetkového opatrovníka ustanovuje súd</a:t>
            </a:r>
          </a:p>
          <a:p>
            <a:pPr algn="just"/>
            <a:r>
              <a:rPr lang="sk-SK" dirty="0"/>
              <a:t>ustanovenie majetkového opatrovníka je možné len po rozhodnutí o obmedzení rodičovských práv a </a:t>
            </a:r>
            <a:r>
              <a:rPr lang="sk-SK" dirty="0" smtClean="0"/>
              <a:t>povinností</a:t>
            </a:r>
          </a:p>
          <a:p>
            <a:pPr lvl="0" algn="just"/>
            <a:r>
              <a:rPr lang="sk-SK" dirty="0"/>
              <a:t>m</a:t>
            </a:r>
            <a:r>
              <a:rPr lang="sk-SK" dirty="0" smtClean="0"/>
              <a:t>ajetkovým opatrovníkom môže byť FO </a:t>
            </a:r>
            <a:r>
              <a:rPr lang="sk-SK" dirty="0"/>
              <a:t>alebo </a:t>
            </a:r>
            <a:r>
              <a:rPr lang="sk-SK" dirty="0" smtClean="0"/>
              <a:t>obec, </a:t>
            </a:r>
            <a:r>
              <a:rPr lang="sk-SK" dirty="0"/>
              <a:t>alebo iná </a:t>
            </a:r>
            <a:r>
              <a:rPr lang="sk-SK" dirty="0" smtClean="0"/>
              <a:t>PO</a:t>
            </a:r>
          </a:p>
          <a:p>
            <a:pPr lvl="0" algn="just"/>
            <a:r>
              <a:rPr lang="sk-SK" dirty="0"/>
              <a:t>prednostne FO </a:t>
            </a:r>
            <a:endParaRPr lang="sk-SK" dirty="0" smtClean="0"/>
          </a:p>
          <a:p>
            <a:pPr algn="just"/>
            <a:r>
              <a:rPr lang="sk-SK" dirty="0"/>
              <a:t>súd určuje v rozhodnutí </a:t>
            </a:r>
            <a:r>
              <a:rPr lang="sk-SK" dirty="0" smtClean="0"/>
              <a:t>o ustanovení majetkového opatrovníka presný </a:t>
            </a:r>
            <a:r>
              <a:rPr lang="sk-SK" dirty="0"/>
              <a:t>rozsah majetku, ktorý bude </a:t>
            </a:r>
            <a:r>
              <a:rPr lang="sk-SK" dirty="0" smtClean="0"/>
              <a:t>spravovať</a:t>
            </a:r>
          </a:p>
          <a:p>
            <a:pPr algn="just"/>
            <a:r>
              <a:rPr lang="sk-SK" dirty="0"/>
              <a:t>majetok nemôže spravovať s neprimeraným rizikom </a:t>
            </a:r>
            <a:endParaRPr lang="sk-SK" dirty="0" smtClean="0"/>
          </a:p>
          <a:p>
            <a:pPr lvl="0" algn="just"/>
            <a:r>
              <a:rPr lang="sk-SK" dirty="0"/>
              <a:t>po skončení funkcie sa predkladá povinne záverečný účet, kde sú uvedené všetky úkony a disponovanie s </a:t>
            </a:r>
            <a:r>
              <a:rPr lang="sk-SK" dirty="0" smtClean="0"/>
              <a:t>majetkom</a:t>
            </a:r>
          </a:p>
          <a:p>
            <a:pPr algn="just"/>
            <a:r>
              <a:rPr lang="sk-SK"/>
              <a:t>dôvody </a:t>
            </a:r>
            <a:r>
              <a:rPr lang="sk-SK" smtClean="0"/>
              <a:t>zániku: plnoletosť </a:t>
            </a:r>
            <a:r>
              <a:rPr lang="sk-SK" dirty="0"/>
              <a:t>dieťaťa, smrť dieťaťa alebo opatrovníka, zánik dôvodu  pre určenie </a:t>
            </a:r>
            <a:r>
              <a:rPr lang="sk-SK" dirty="0" smtClean="0"/>
              <a:t>opatrovníka, rozhodnutie súdu o pozbavení funkcie</a:t>
            </a:r>
          </a:p>
          <a:p>
            <a:pPr algn="just"/>
            <a:r>
              <a:rPr lang="sk-SK" dirty="0" smtClean="0"/>
              <a:t>patrí mu náhrada </a:t>
            </a:r>
            <a:r>
              <a:rPr lang="sk-SK" dirty="0"/>
              <a:t>nákladov a primeraná odmena z výnosu majetku, ktorú určuje súd</a:t>
            </a:r>
          </a:p>
          <a:p>
            <a:pPr lvl="0" algn="just"/>
            <a:endParaRPr lang="sk-SK" dirty="0"/>
          </a:p>
          <a:p>
            <a:pPr algn="just"/>
            <a:endParaRPr lang="sk-SK" dirty="0" smtClean="0"/>
          </a:p>
          <a:p>
            <a:pPr algn="just"/>
            <a:endParaRPr lang="sk-SK" dirty="0" smtClean="0"/>
          </a:p>
          <a:p>
            <a:pPr algn="just"/>
            <a:endParaRPr lang="sk-SK" dirty="0"/>
          </a:p>
          <a:p>
            <a:pPr lvl="0" algn="just"/>
            <a:endParaRPr lang="sk-SK" dirty="0" smtClean="0"/>
          </a:p>
          <a:p>
            <a:pPr lvl="0"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22246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Práva a povinnosti rodičov k ich deťom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k-SK" sz="2400" dirty="0" smtClean="0"/>
              <a:t>s</a:t>
            </a:r>
            <a:r>
              <a:rPr lang="sk-SK" sz="2400" dirty="0" smtClean="0"/>
              <a:t>ubjektom </a:t>
            </a:r>
            <a:r>
              <a:rPr lang="sk-SK" sz="2400" dirty="0" smtClean="0"/>
              <a:t>sú: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sz="2000" dirty="0" smtClean="0"/>
              <a:t>obaja rodičia, prípadne iba jeden z nich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sz="2000" dirty="0"/>
              <a:t>r</a:t>
            </a:r>
            <a:r>
              <a:rPr lang="sk-SK" sz="2000" dirty="0" smtClean="0"/>
              <a:t>odičia </a:t>
            </a:r>
            <a:r>
              <a:rPr lang="sk-SK" sz="2000" dirty="0"/>
              <a:t>mladší ako </a:t>
            </a:r>
            <a:r>
              <a:rPr lang="sk-SK" sz="2000" dirty="0" smtClean="0"/>
              <a:t>18 rokov </a:t>
            </a:r>
            <a:r>
              <a:rPr lang="sk-SK" sz="2000" dirty="0"/>
              <a:t>a zároveň starší </a:t>
            </a:r>
            <a:r>
              <a:rPr lang="sk-SK" sz="2000" dirty="0" smtClean="0"/>
              <a:t>ako 16 </a:t>
            </a:r>
            <a:r>
              <a:rPr lang="sk-SK" sz="2000" dirty="0" smtClean="0"/>
              <a:t>rokov (pozn. vo vzťahu k osobnej starostlivosti o maloleté dieťa), </a:t>
            </a:r>
            <a:r>
              <a:rPr lang="sk-SK" sz="2000" dirty="0" smtClean="0"/>
              <a:t>ak im takéto práva boli priznané rozhodnutím súdu (pozn. ide o situáciu, ak neuzavreli manželstvo s povolením </a:t>
            </a:r>
            <a:r>
              <a:rPr lang="sk-SK" sz="2000" dirty="0" smtClean="0"/>
              <a:t>súdu, v dôsledku čoho by nadobudli </a:t>
            </a:r>
            <a:r>
              <a:rPr lang="sk-SK" sz="2000" dirty="0" smtClean="0"/>
              <a:t>spôsobilosť na právne úkony v plnom rozsahu</a:t>
            </a:r>
            <a:r>
              <a:rPr lang="sk-SK" sz="2000" dirty="0" smtClean="0"/>
              <a:t>), súčasne platí</a:t>
            </a:r>
            <a:r>
              <a:rPr lang="sk-SK" sz="2000" dirty="0" smtClean="0"/>
              <a:t>, že ich deti musia mať určeného majetkového </a:t>
            </a:r>
            <a:r>
              <a:rPr lang="sk-SK" sz="2000" dirty="0" smtClean="0"/>
              <a:t>opatrovníka, pokiaľ je potrebné spravovať ich majetok</a:t>
            </a:r>
            <a:endParaRPr lang="sk-SK" sz="2000" dirty="0" smtClean="0"/>
          </a:p>
          <a:p>
            <a:pPr lvl="1" algn="just">
              <a:buFont typeface="Courier New" pitchFamily="49" charset="0"/>
              <a:buChar char="o"/>
            </a:pPr>
            <a:r>
              <a:rPr lang="sk-SK" sz="2000" dirty="0"/>
              <a:t>m</a:t>
            </a:r>
            <a:r>
              <a:rPr lang="sk-SK" sz="2000" dirty="0" smtClean="0"/>
              <a:t>anžel, ktorý nie je rodičom dieťaťa druhého manžela, pričom s týmto dieťaťom žije v jednej</a:t>
            </a:r>
            <a:r>
              <a:rPr lang="sk-SK" sz="2000" dirty="0"/>
              <a:t> </a:t>
            </a:r>
            <a:r>
              <a:rPr lang="sk-SK" sz="2000" dirty="0" smtClean="0"/>
              <a:t>domácnosti (pozn. </a:t>
            </a:r>
            <a:r>
              <a:rPr lang="sk-SK" sz="2000" dirty="0" smtClean="0"/>
              <a:t>iba v rozsahu práv a povinností týkajúcich sa zabezpečenia </a:t>
            </a:r>
            <a:r>
              <a:rPr lang="sk-SK" sz="2000" dirty="0" smtClean="0"/>
              <a:t>výchovy </a:t>
            </a:r>
            <a:r>
              <a:rPr lang="sk-SK" sz="2000" dirty="0" smtClean="0"/>
              <a:t>dieťaťa)</a:t>
            </a:r>
            <a:endParaRPr lang="sk-SK" sz="2000" dirty="0"/>
          </a:p>
          <a:p>
            <a:pPr lvl="1" algn="just"/>
            <a:endParaRPr lang="sk-SK" dirty="0" smtClean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514175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/>
              <a:t>Výkon rodičovských práv a povinností</a:t>
            </a:r>
            <a:endParaRPr lang="sk-SK" sz="4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8288" lvl="1" indent="-268288" algn="just"/>
            <a:r>
              <a:rPr lang="sk-SK" dirty="0" smtClean="0"/>
              <a:t>Iba </a:t>
            </a:r>
            <a:r>
              <a:rPr lang="sk-SK" dirty="0" smtClean="0"/>
              <a:t>jeden z rodičov vykonáva P a P v prípade, ak:</a:t>
            </a:r>
          </a:p>
          <a:p>
            <a:pPr marL="725488" lvl="2" indent="-268288" algn="just">
              <a:buFont typeface="Courier New" pitchFamily="49" charset="0"/>
              <a:buChar char="o"/>
            </a:pPr>
            <a:r>
              <a:rPr lang="sk-SK" dirty="0" smtClean="0"/>
              <a:t>druhý z rodičov nežije,</a:t>
            </a:r>
          </a:p>
          <a:p>
            <a:pPr marL="725488" lvl="2" indent="-268288" algn="just">
              <a:buFont typeface="Courier New" pitchFamily="49" charset="0"/>
              <a:buChar char="o"/>
            </a:pPr>
            <a:r>
              <a:rPr lang="sk-SK" dirty="0" smtClean="0"/>
              <a:t>druhý z rodičov je neznámy,</a:t>
            </a:r>
          </a:p>
          <a:p>
            <a:pPr marL="725488" lvl="2" indent="-268288" algn="just">
              <a:buFont typeface="Courier New" pitchFamily="49" charset="0"/>
              <a:buChar char="o"/>
            </a:pPr>
            <a:r>
              <a:rPr lang="sk-SK" dirty="0" smtClean="0"/>
              <a:t>druhý z rodičov nemá spôsobilosť na právne úkony v plnom rozsahu.</a:t>
            </a:r>
          </a:p>
          <a:p>
            <a:pPr marL="725488" lvl="2" indent="-268288" algn="just">
              <a:buFont typeface="Courier New" pitchFamily="49" charset="0"/>
              <a:buChar char="o"/>
            </a:pPr>
            <a:r>
              <a:rPr lang="sk-SK" dirty="0" smtClean="0"/>
              <a:t>druhý z rodičov bol pozbavený rodičovských práv a povinností</a:t>
            </a:r>
          </a:p>
          <a:p>
            <a:pPr marL="725488" lvl="2" indent="-268288" algn="just">
              <a:buFont typeface="Courier New" pitchFamily="49" charset="0"/>
              <a:buChar char="o"/>
            </a:pPr>
            <a:r>
              <a:rPr lang="sk-SK" dirty="0" smtClean="0"/>
              <a:t>druhému z rodičov výkon jeho rodičovských práv a povinností obmedzený alebo pozastavený.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Základné povinnosti rodičov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k-SK" dirty="0"/>
              <a:t>k</a:t>
            </a:r>
            <a:r>
              <a:rPr lang="sk-SK" dirty="0" smtClean="0"/>
              <a:t>aždodenná výchova</a:t>
            </a:r>
            <a:r>
              <a:rPr lang="sk-SK" dirty="0"/>
              <a:t> </a:t>
            </a:r>
            <a:r>
              <a:rPr lang="sk-SK" dirty="0" smtClean="0"/>
              <a:t>(pozn. sústavná </a:t>
            </a:r>
            <a:r>
              <a:rPr lang="sk-SK" dirty="0"/>
              <a:t>a dôsledná starostlivosť o výchovu, zdravie, výživu maloletého </a:t>
            </a:r>
            <a:r>
              <a:rPr lang="sk-SK" dirty="0" smtClean="0"/>
              <a:t>dieťaťa a o </a:t>
            </a:r>
            <a:r>
              <a:rPr lang="sk-SK" dirty="0" smtClean="0"/>
              <a:t>jeho všestranný </a:t>
            </a:r>
            <a:r>
              <a:rPr lang="sk-SK" dirty="0" smtClean="0"/>
              <a:t>vývin)</a:t>
            </a:r>
            <a:endParaRPr lang="sk-SK" dirty="0"/>
          </a:p>
          <a:p>
            <a:pPr lvl="0" algn="just"/>
            <a:r>
              <a:rPr lang="sk-SK" dirty="0"/>
              <a:t>z</a:t>
            </a:r>
            <a:r>
              <a:rPr lang="sk-SK" dirty="0" smtClean="0"/>
              <a:t>astupovanie </a:t>
            </a:r>
            <a:r>
              <a:rPr lang="sk-SK" dirty="0"/>
              <a:t>maloletého dieťaťa</a:t>
            </a:r>
          </a:p>
          <a:p>
            <a:pPr lvl="0" algn="just"/>
            <a:r>
              <a:rPr lang="sk-SK" dirty="0"/>
              <a:t>s</a:t>
            </a:r>
            <a:r>
              <a:rPr lang="sk-SK" dirty="0" smtClean="0"/>
              <a:t>práva </a:t>
            </a:r>
            <a:r>
              <a:rPr lang="sk-SK" dirty="0"/>
              <a:t>majetku maloletého </a:t>
            </a:r>
            <a:r>
              <a:rPr lang="sk-SK" dirty="0" smtClean="0"/>
              <a:t>dieťaťa</a:t>
            </a:r>
          </a:p>
          <a:p>
            <a:pPr lvl="0" algn="just">
              <a:buNone/>
            </a:pP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410631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/>
              <a:t>Základné </a:t>
            </a:r>
            <a:r>
              <a:rPr lang="sk-SK" dirty="0" smtClean="0"/>
              <a:t>práva rodičov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sk-SK" dirty="0"/>
              <a:t>v</a:t>
            </a:r>
            <a:r>
              <a:rPr lang="sk-SK" dirty="0" smtClean="0"/>
              <a:t>ychovávať </a:t>
            </a:r>
            <a:r>
              <a:rPr lang="sk-SK" dirty="0"/>
              <a:t>dieťa v zhode s vlastným náboženským a filozofickým </a:t>
            </a:r>
            <a:r>
              <a:rPr lang="sk-SK" dirty="0" smtClean="0"/>
              <a:t>presvedčením</a:t>
            </a:r>
          </a:p>
          <a:p>
            <a:pPr lvl="0" algn="just"/>
            <a:r>
              <a:rPr lang="sk-SK" dirty="0"/>
              <a:t>p</a:t>
            </a:r>
            <a:r>
              <a:rPr lang="sk-SK" dirty="0" smtClean="0"/>
              <a:t>oužívať </a:t>
            </a:r>
            <a:r>
              <a:rPr lang="sk-SK" dirty="0"/>
              <a:t>primerané výchovné prostriedky, </a:t>
            </a:r>
            <a:r>
              <a:rPr lang="sk-SK" dirty="0" smtClean="0"/>
              <a:t>pričom však platí, že pri ich použití nemôže dôjsť k ohrozeniu zdravia, dôstojnosti, duševného, telesného </a:t>
            </a:r>
            <a:r>
              <a:rPr lang="sk-SK" dirty="0"/>
              <a:t>a </a:t>
            </a:r>
            <a:r>
              <a:rPr lang="sk-SK" dirty="0" smtClean="0"/>
              <a:t>citového vývinu dieťaťa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675245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/>
              <a:t>Úprava rodičovských práv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spolu rodičia maloletého </a:t>
            </a:r>
            <a:r>
              <a:rPr lang="sk-SK" dirty="0" smtClean="0"/>
              <a:t>dieťaťa nežijú, </a:t>
            </a:r>
            <a:r>
              <a:rPr lang="sk-SK" dirty="0"/>
              <a:t>môžu uzavrieť dohodu </a:t>
            </a:r>
            <a:r>
              <a:rPr lang="sk-SK" dirty="0" smtClean="0"/>
              <a:t>o úprave rodičovských práv a povinností, prípadne o úprave rodičovských P a P môže </a:t>
            </a:r>
            <a:r>
              <a:rPr lang="sk-SK" dirty="0" smtClean="0"/>
              <a:t>rozhodnúť súd</a:t>
            </a:r>
            <a:endParaRPr lang="sk-SK" dirty="0"/>
          </a:p>
          <a:p>
            <a:pPr lvl="0" algn="just"/>
            <a:r>
              <a:rPr lang="sk-SK" dirty="0" smtClean="0"/>
              <a:t>súd </a:t>
            </a:r>
            <a:r>
              <a:rPr lang="sk-SK" dirty="0"/>
              <a:t>môže konať aj bez návrhu, najmä </a:t>
            </a:r>
            <a:r>
              <a:rPr lang="sk-SK" dirty="0" smtClean="0"/>
              <a:t>môže určiť </a:t>
            </a:r>
            <a:r>
              <a:rPr lang="sk-SK" dirty="0"/>
              <a:t>ktorému z rodičov zverí maloleté dieťa </a:t>
            </a:r>
            <a:r>
              <a:rPr lang="sk-SK" dirty="0" smtClean="0"/>
              <a:t>do výlučnej osobnej </a:t>
            </a:r>
            <a:r>
              <a:rPr lang="sk-SK" dirty="0"/>
              <a:t>starostlivosti</a:t>
            </a:r>
          </a:p>
          <a:p>
            <a:pPr lvl="0" algn="just"/>
            <a:r>
              <a:rPr lang="sk-SK" dirty="0"/>
              <a:t>s</a:t>
            </a:r>
            <a:r>
              <a:rPr lang="sk-SK" dirty="0" smtClean="0"/>
              <a:t>úd </a:t>
            </a:r>
            <a:r>
              <a:rPr lang="sk-SK" dirty="0"/>
              <a:t>môže </a:t>
            </a:r>
            <a:r>
              <a:rPr lang="sk-SK" dirty="0" smtClean="0"/>
              <a:t>rozhodnúť o úprave styku </a:t>
            </a:r>
            <a:r>
              <a:rPr lang="sk-SK" dirty="0"/>
              <a:t>dieťaťa nielen s </a:t>
            </a:r>
            <a:r>
              <a:rPr lang="sk-SK" dirty="0" smtClean="0"/>
              <a:t>jeho rodičom</a:t>
            </a:r>
            <a:r>
              <a:rPr lang="sk-SK" dirty="0"/>
              <a:t>, ale aj s </a:t>
            </a:r>
            <a:r>
              <a:rPr lang="sk-SK" dirty="0" smtClean="0"/>
              <a:t>jeho blízkymi </a:t>
            </a:r>
            <a:r>
              <a:rPr lang="sk-SK" dirty="0" smtClean="0"/>
              <a:t>osobami</a:t>
            </a:r>
          </a:p>
          <a:p>
            <a:pPr lvl="0" algn="just"/>
            <a:r>
              <a:rPr lang="sk-SK" dirty="0"/>
              <a:t>s</a:t>
            </a:r>
            <a:r>
              <a:rPr lang="sk-SK" dirty="0" smtClean="0"/>
              <a:t>úd rozhoduje vždy s prihliadnutím na najlepší záujem maloletého dieťaťa</a:t>
            </a:r>
          </a:p>
          <a:p>
            <a:pPr lvl="0" algn="just"/>
            <a:r>
              <a:rPr lang="sk-SK" dirty="0"/>
              <a:t>k</a:t>
            </a:r>
            <a:r>
              <a:rPr lang="sk-SK" dirty="0" smtClean="0"/>
              <a:t> úprave rodičovských P a P </a:t>
            </a:r>
            <a:r>
              <a:rPr lang="sk-SK" dirty="0" smtClean="0"/>
              <a:t>nedochádza výlučne iba po </a:t>
            </a:r>
            <a:r>
              <a:rPr lang="sk-SK" dirty="0" smtClean="0"/>
              <a:t>rozvode manželstva, ale môže k tomu dôjsť aj počas jeho trvania</a:t>
            </a:r>
          </a:p>
          <a:p>
            <a:pPr lvl="0" algn="just"/>
            <a:r>
              <a:rPr lang="sk-SK" dirty="0"/>
              <a:t>s</a:t>
            </a:r>
            <a:r>
              <a:rPr lang="sk-SK" dirty="0" smtClean="0"/>
              <a:t>úd môže v odôvodnených prípadoch rozhodnúť aj o obmedzení styku maloletého dieťaťa s rodičom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558421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Zásahy do rodičovských práv a povinností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endParaRPr lang="sk-SK" dirty="0" smtClean="0"/>
          </a:p>
          <a:p>
            <a:pPr lvl="0" algn="just"/>
            <a:r>
              <a:rPr lang="sk-SK" dirty="0" smtClean="0"/>
              <a:t>možný </a:t>
            </a:r>
            <a:r>
              <a:rPr lang="sk-SK" dirty="0" smtClean="0"/>
              <a:t>zásah sa týka výkonu všetkých rodičovských práv a povinností okrem vyživovacej povinnosti rodičov k maloletému dieťaťu</a:t>
            </a:r>
          </a:p>
          <a:p>
            <a:pPr lvl="0" algn="just"/>
            <a:r>
              <a:rPr lang="sk-SK" dirty="0" smtClean="0"/>
              <a:t>vždy sa sleduje, či  je to v záujme maloletého dieťaťa</a:t>
            </a:r>
          </a:p>
          <a:p>
            <a:pPr lvl="0" algn="just"/>
            <a:r>
              <a:rPr lang="sk-SK" dirty="0" smtClean="0"/>
              <a:t>zásah môže smerovať iba voči jednému z rodičov alebo aj voči obom súčasne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Zásahy do rodičovských práv a povinností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k-SK" dirty="0" smtClean="0"/>
              <a:t>súd </a:t>
            </a:r>
            <a:r>
              <a:rPr lang="sk-SK" dirty="0"/>
              <a:t>môže </a:t>
            </a:r>
            <a:r>
              <a:rPr lang="sk-SK" u="sng" dirty="0"/>
              <a:t>pozastaviť</a:t>
            </a:r>
            <a:r>
              <a:rPr lang="sk-SK" dirty="0"/>
              <a:t> výkon </a:t>
            </a:r>
            <a:r>
              <a:rPr lang="sk-SK" dirty="0" smtClean="0"/>
              <a:t>rodičovských P a P (pozn. ak existuje prekážka </a:t>
            </a:r>
            <a:r>
              <a:rPr lang="sk-SK" dirty="0"/>
              <a:t>vo </a:t>
            </a:r>
            <a:r>
              <a:rPr lang="sk-SK" dirty="0" smtClean="0"/>
              <a:t>výkone, </a:t>
            </a:r>
            <a:r>
              <a:rPr lang="sk-SK" dirty="0"/>
              <a:t>malo by ísť o dočasné </a:t>
            </a:r>
            <a:r>
              <a:rPr lang="sk-SK" dirty="0" smtClean="0"/>
              <a:t>riešenie)</a:t>
            </a:r>
          </a:p>
          <a:p>
            <a:pPr algn="just"/>
            <a:r>
              <a:rPr lang="sk-SK" dirty="0"/>
              <a:t>s</a:t>
            </a:r>
            <a:r>
              <a:rPr lang="sk-SK" dirty="0" smtClean="0"/>
              <a:t>úd </a:t>
            </a:r>
            <a:r>
              <a:rPr lang="sk-SK" dirty="0"/>
              <a:t>môže </a:t>
            </a:r>
            <a:r>
              <a:rPr lang="sk-SK" u="sng" dirty="0"/>
              <a:t>obmedziť</a:t>
            </a:r>
            <a:r>
              <a:rPr lang="sk-SK" dirty="0"/>
              <a:t> </a:t>
            </a:r>
            <a:r>
              <a:rPr lang="sk-SK" dirty="0" smtClean="0"/>
              <a:t>výkon </a:t>
            </a:r>
            <a:r>
              <a:rPr lang="sk-SK" dirty="0"/>
              <a:t>výkon rodičovských P a P</a:t>
            </a:r>
            <a:r>
              <a:rPr lang="sk-SK" dirty="0" smtClean="0"/>
              <a:t> (pozn.</a:t>
            </a:r>
            <a:r>
              <a:rPr lang="sk-SK" dirty="0"/>
              <a:t> ak žijú rodičia trvalo neusporiadaným životom </a:t>
            </a:r>
            <a:r>
              <a:rPr lang="sk-SK" dirty="0" smtClean="0"/>
              <a:t>alebo ak vôbec </a:t>
            </a:r>
            <a:r>
              <a:rPr lang="sk-SK" dirty="0"/>
              <a:t>nevykonávajú svoje </a:t>
            </a:r>
            <a:r>
              <a:rPr lang="sk-SK" dirty="0" smtClean="0"/>
              <a:t>povinnosti, alebo ak nezabezpečujú výchovu </a:t>
            </a:r>
            <a:r>
              <a:rPr lang="sk-SK" dirty="0"/>
              <a:t>v dostatočnom </a:t>
            </a:r>
            <a:r>
              <a:rPr lang="sk-SK" dirty="0" smtClean="0"/>
              <a:t>rozsahu)</a:t>
            </a:r>
          </a:p>
          <a:p>
            <a:pPr algn="just"/>
            <a:r>
              <a:rPr lang="sk-SK" dirty="0" smtClean="0"/>
              <a:t>súd </a:t>
            </a:r>
            <a:r>
              <a:rPr lang="sk-SK" dirty="0"/>
              <a:t>môže </a:t>
            </a:r>
            <a:r>
              <a:rPr lang="sk-SK" u="sng" dirty="0"/>
              <a:t>pozbaviť</a:t>
            </a:r>
            <a:r>
              <a:rPr lang="sk-SK" dirty="0"/>
              <a:t> </a:t>
            </a:r>
            <a:r>
              <a:rPr lang="sk-SK" dirty="0" smtClean="0"/>
              <a:t>výkonu rodičovských </a:t>
            </a:r>
            <a:r>
              <a:rPr lang="sk-SK" dirty="0"/>
              <a:t>P a P </a:t>
            </a:r>
            <a:r>
              <a:rPr lang="sk-SK" dirty="0" smtClean="0"/>
              <a:t>(pozn. ak došlo k zneužitiu </a:t>
            </a:r>
            <a:r>
              <a:rPr lang="sk-SK" dirty="0"/>
              <a:t>výkonu práv najmä </a:t>
            </a:r>
            <a:r>
              <a:rPr lang="sk-SK" dirty="0" smtClean="0"/>
              <a:t>týraniu, zanedbávaniu, zlému zaobchádzaniu alebo ak </a:t>
            </a:r>
            <a:r>
              <a:rPr lang="sk-SK" dirty="0"/>
              <a:t>opakovane po predchádzajúcom </a:t>
            </a:r>
            <a:r>
              <a:rPr lang="sk-SK" dirty="0" smtClean="0"/>
              <a:t>upozornení </a:t>
            </a:r>
            <a:r>
              <a:rPr lang="sk-SK" dirty="0"/>
              <a:t>závažným spôsobom </a:t>
            </a:r>
            <a:r>
              <a:rPr lang="sk-SK" dirty="0" smtClean="0"/>
              <a:t>došlo k zanedbávaniu povinností)</a:t>
            </a:r>
            <a:endParaRPr lang="sk-SK" dirty="0"/>
          </a:p>
          <a:p>
            <a:pPr lvl="0"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381020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Zásahy do rodičovských práv a povinností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7675" lvl="1" indent="-447675" algn="just"/>
            <a:endParaRPr lang="sk-SK" dirty="0" smtClean="0"/>
          </a:p>
          <a:p>
            <a:pPr marL="447675" lvl="1" indent="-447675" algn="just"/>
            <a:r>
              <a:rPr lang="sk-SK" dirty="0" smtClean="0"/>
              <a:t>V </a:t>
            </a:r>
            <a:r>
              <a:rPr lang="sk-SK" dirty="0" smtClean="0"/>
              <a:t>prípade, ak dôjde k zásahu do rodičovských práv a povinností u oboch rodičov súčasne alebo, ak druhý z rodičov z iného dôvodu nemôže vykonávať svoje rodičovské práva a povinnosti, tak:</a:t>
            </a:r>
          </a:p>
          <a:p>
            <a:pPr marL="914400" lvl="1" indent="-287338" algn="just">
              <a:buFont typeface="Courier New" pitchFamily="49" charset="0"/>
              <a:buChar char="o"/>
            </a:pPr>
            <a:r>
              <a:rPr lang="sk-SK" dirty="0" smtClean="0"/>
              <a:t>súd ustanoví maloletému dieťaťu poručníka (v prípade, ak došlo k pozbaveniu alebo pozastaveniu výkonu rodičovských práv a povinností)</a:t>
            </a:r>
          </a:p>
          <a:p>
            <a:pPr marL="914400" lvl="1" indent="-287338" algn="just">
              <a:buFont typeface="Courier New" pitchFamily="49" charset="0"/>
              <a:buChar char="o"/>
            </a:pPr>
            <a:r>
              <a:rPr lang="sk-SK" dirty="0" smtClean="0"/>
              <a:t>súd ustanoví maloletému dieťaťu opatrovníka (v prípade obmedzenia niektorých rodičovských práv a povinností)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10001006" id="{A55DF1DA-22EC-4DA4-B170-D3F0FF81047C}" vid="{3BFA2149-51D1-489C-9B65-4F9563B08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Hĺbka</Template>
  <TotalTime>63</TotalTime>
  <Words>314</Words>
  <Application>Microsoft Office PowerPoint</Application>
  <PresentationFormat>Vlastná</PresentationFormat>
  <Paragraphs>75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TF10001006</vt:lpstr>
      <vt:lpstr>Rodinné právo</vt:lpstr>
      <vt:lpstr>Práva a povinnosti rodičov k ich deťom</vt:lpstr>
      <vt:lpstr>Výkon rodičovských práv a povinností</vt:lpstr>
      <vt:lpstr>Základné povinnosti rodičov</vt:lpstr>
      <vt:lpstr>Základné práva rodičov</vt:lpstr>
      <vt:lpstr>Úprava rodičovských práv </vt:lpstr>
      <vt:lpstr>Zásahy do rodičovských práv a povinností </vt:lpstr>
      <vt:lpstr>Zásahy do rodičovských práv a povinností </vt:lpstr>
      <vt:lpstr>Zásahy do rodičovských práv a povinností </vt:lpstr>
      <vt:lpstr>Zastupovanie maloletého dieťaťa rodičom </vt:lpstr>
      <vt:lpstr>Správa majetku maloletého dieťaťa rodičmi</vt:lpstr>
      <vt:lpstr>Majetkový opatrovník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Rodinné právo</dc:title>
  <dc:creator>Peter Koromhaz</dc:creator>
  <cp:lastModifiedBy>Peter Koromhaz</cp:lastModifiedBy>
  <cp:revision>9</cp:revision>
  <dcterms:created xsi:type="dcterms:W3CDTF">2018-03-11T20:11:31Z</dcterms:created>
  <dcterms:modified xsi:type="dcterms:W3CDTF">2019-02-28T09:19:27Z</dcterms:modified>
</cp:coreProperties>
</file>