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7" r:id="rId16"/>
    <p:sldId id="270" r:id="rId17"/>
    <p:sldId id="278" r:id="rId18"/>
    <p:sldId id="271" r:id="rId19"/>
    <p:sldId id="272" r:id="rId20"/>
    <p:sldId id="273" r:id="rId21"/>
    <p:sldId id="274" r:id="rId22"/>
    <p:sldId id="275" r:id="rId23"/>
    <p:sldId id="279" r:id="rId24"/>
    <p:sldId id="28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52"/>
    <p:restoredTop sz="94637"/>
  </p:normalViewPr>
  <p:slideViewPr>
    <p:cSldViewPr snapToGrid="0" snapToObjects="1">
      <p:cViewPr varScale="1">
        <p:scale>
          <a:sx n="60" d="100"/>
          <a:sy n="60" d="100"/>
        </p:scale>
        <p:origin x="-90" y="-9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Kliknite sem a upravte štýl predlohy podnadpisov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át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 smtClean="0"/>
              <a:t>Kliknite sem a upravte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 smtClean="0"/>
              <a:t>Kliknite sem a upravte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ce s obráz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Kliknite sem a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 smtClean="0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štýly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09800" y="3295628"/>
            <a:ext cx="9144000" cy="1641490"/>
          </a:xfrm>
        </p:spPr>
        <p:txBody>
          <a:bodyPr/>
          <a:lstStyle/>
          <a:p>
            <a:r>
              <a:rPr lang="sk-SK" dirty="0" smtClean="0"/>
              <a:t>Rodinné právo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09800" y="5284773"/>
            <a:ext cx="9144000" cy="754025"/>
          </a:xfrm>
        </p:spPr>
        <p:txBody>
          <a:bodyPr/>
          <a:lstStyle/>
          <a:p>
            <a:r>
              <a:rPr lang="sk-SK" dirty="0"/>
              <a:t>p</a:t>
            </a:r>
            <a:r>
              <a:rPr lang="sk-SK" dirty="0" smtClean="0"/>
              <a:t>rednáška č. 5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291706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err="1"/>
              <a:t>Lanzarotský</a:t>
            </a:r>
            <a:r>
              <a:rPr lang="sk-SK" dirty="0"/>
              <a:t> dohovor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k-SK" dirty="0"/>
              <a:t>Dohovor Rady </a:t>
            </a:r>
            <a:r>
              <a:rPr lang="sk-SK" dirty="0" err="1"/>
              <a:t>Európy</a:t>
            </a:r>
            <a:r>
              <a:rPr lang="sk-SK" dirty="0"/>
              <a:t> o ochrane detí pred </a:t>
            </a:r>
            <a:r>
              <a:rPr lang="sk-SK" dirty="0" err="1"/>
              <a:t>sexuálnym</a:t>
            </a:r>
            <a:r>
              <a:rPr lang="sk-SK" dirty="0"/>
              <a:t> </a:t>
            </a:r>
            <a:r>
              <a:rPr lang="sk-SK" dirty="0" err="1"/>
              <a:t>vykorisťovaním</a:t>
            </a:r>
            <a:r>
              <a:rPr lang="sk-SK" dirty="0"/>
              <a:t> a </a:t>
            </a:r>
            <a:r>
              <a:rPr lang="sk-SK" dirty="0" err="1"/>
              <a:t>sexuálnym</a:t>
            </a:r>
            <a:r>
              <a:rPr lang="sk-SK" dirty="0"/>
              <a:t> </a:t>
            </a:r>
            <a:r>
              <a:rPr lang="sk-SK" dirty="0" err="1"/>
              <a:t>zneužívaním</a:t>
            </a:r>
            <a:r>
              <a:rPr lang="sk-SK" dirty="0"/>
              <a:t> </a:t>
            </a:r>
            <a:endParaRPr lang="sk-SK" dirty="0" smtClean="0"/>
          </a:p>
          <a:p>
            <a:pPr algn="just"/>
            <a:r>
              <a:rPr lang="sk-SK" dirty="0" smtClean="0"/>
              <a:t>ratifikovaný SR v roku 2016</a:t>
            </a:r>
          </a:p>
          <a:p>
            <a:pPr lvl="0" algn="just"/>
            <a:r>
              <a:rPr lang="sk-SK" dirty="0" smtClean="0"/>
              <a:t>účelom dohovoru je:</a:t>
            </a:r>
          </a:p>
          <a:p>
            <a:pPr lvl="1" algn="just"/>
            <a:r>
              <a:rPr lang="sk-SK" dirty="0" smtClean="0"/>
              <a:t>predchádzať </a:t>
            </a:r>
            <a:r>
              <a:rPr lang="sk-SK" dirty="0"/>
              <a:t>sexuálnemu vykorisťovaniu a sexuálnemu zneužívaniu detí a bojovať proti </a:t>
            </a:r>
            <a:r>
              <a:rPr lang="sk-SK" dirty="0" smtClean="0"/>
              <a:t>nemu</a:t>
            </a:r>
          </a:p>
          <a:p>
            <a:pPr lvl="1" algn="just"/>
            <a:r>
              <a:rPr lang="sk-SK" dirty="0" smtClean="0"/>
              <a:t>chrániť </a:t>
            </a:r>
            <a:r>
              <a:rPr lang="sk-SK" dirty="0"/>
              <a:t>práva detských obetí sexuálneho vykorisťovania a sexuálneho </a:t>
            </a:r>
            <a:r>
              <a:rPr lang="sk-SK" dirty="0" smtClean="0"/>
              <a:t>zneužívania</a:t>
            </a:r>
          </a:p>
          <a:p>
            <a:pPr lvl="1" algn="just"/>
            <a:r>
              <a:rPr lang="sk-SK" dirty="0" smtClean="0"/>
              <a:t>podporovať </a:t>
            </a:r>
            <a:r>
              <a:rPr lang="sk-SK" dirty="0"/>
              <a:t>vnútroštátnu a medzinárodnú spoluprácu proti sexuálnemu vykorisťovaniu a sexuálnemu zneužívaniu </a:t>
            </a:r>
            <a:r>
              <a:rPr lang="sk-SK" dirty="0" smtClean="0"/>
              <a:t>detí</a:t>
            </a:r>
          </a:p>
          <a:p>
            <a:pPr lvl="1" algn="just">
              <a:buNone/>
            </a:pPr>
            <a:endParaRPr lang="sk-SK" dirty="0" smtClean="0"/>
          </a:p>
          <a:p>
            <a:pPr marL="228600" lvl="1" indent="-207963" algn="just"/>
            <a:r>
              <a:rPr lang="sk-SK" dirty="0"/>
              <a:t>n</a:t>
            </a:r>
            <a:r>
              <a:rPr lang="sk-SK" dirty="0" smtClean="0"/>
              <a:t>a </a:t>
            </a:r>
            <a:r>
              <a:rPr lang="sk-SK" dirty="0"/>
              <a:t>zabezpečenie účinného vykonávania ustanovení </a:t>
            </a:r>
            <a:r>
              <a:rPr lang="sk-SK" dirty="0" smtClean="0"/>
              <a:t>Dohovoru </a:t>
            </a:r>
            <a:r>
              <a:rPr lang="sk-SK" dirty="0"/>
              <a:t>zmluvnými </a:t>
            </a:r>
            <a:r>
              <a:rPr lang="sk-SK" dirty="0" smtClean="0"/>
              <a:t>stranami sa vytvára </a:t>
            </a:r>
            <a:r>
              <a:rPr lang="sk-SK" dirty="0"/>
              <a:t>osobitný kontrolný mechanizmus </a:t>
            </a:r>
            <a:r>
              <a:rPr lang="sk-SK" dirty="0" smtClean="0"/>
              <a:t>zabezpečovaný prostredníctvom Výboru zmluvných strán</a:t>
            </a:r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346388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Európsky dohovor o výkone práv detí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sk-SK" sz="2400" dirty="0"/>
              <a:t>p</a:t>
            </a:r>
            <a:r>
              <a:rPr lang="sk-SK" sz="2400" dirty="0" smtClean="0"/>
              <a:t>rijatý v Štrasburgu v roku 1996</a:t>
            </a:r>
          </a:p>
          <a:p>
            <a:pPr lvl="0" algn="just"/>
            <a:r>
              <a:rPr lang="sk-SK" sz="2400" dirty="0" smtClean="0"/>
              <a:t>signatármi sú členské </a:t>
            </a:r>
            <a:r>
              <a:rPr lang="sk-SK" sz="2400" dirty="0"/>
              <a:t>štáty Rady Európy</a:t>
            </a:r>
          </a:p>
          <a:p>
            <a:pPr algn="just"/>
            <a:r>
              <a:rPr lang="sk-SK" sz="2400" dirty="0"/>
              <a:t>j</a:t>
            </a:r>
            <a:r>
              <a:rPr lang="sk-SK" sz="2400" dirty="0" smtClean="0"/>
              <a:t>eho </a:t>
            </a:r>
            <a:r>
              <a:rPr lang="sk-SK" sz="2400" dirty="0" smtClean="0"/>
              <a:t>účelom, resp., </a:t>
            </a:r>
            <a:r>
              <a:rPr lang="sk-SK" sz="2400" dirty="0"/>
              <a:t>predmetom je v najlepšom záujme detí podporiť ich práva, poskytnúť im procesné práva a uľahčiť </a:t>
            </a:r>
            <a:r>
              <a:rPr lang="sk-SK" sz="2400" dirty="0" smtClean="0"/>
              <a:t>výkon </a:t>
            </a:r>
            <a:r>
              <a:rPr lang="sk-SK" sz="2400" dirty="0"/>
              <a:t>týchto práv tým, že sa zaručí, aby deti samostatne alebo prostredníctvom iných </a:t>
            </a:r>
            <a:r>
              <a:rPr lang="sk-SK" sz="2400" dirty="0" smtClean="0"/>
              <a:t>osôb, </a:t>
            </a:r>
            <a:r>
              <a:rPr lang="sk-SK" sz="2400" dirty="0"/>
              <a:t>alebo orgánov boli </a:t>
            </a:r>
            <a:r>
              <a:rPr lang="sk-SK" sz="2400" dirty="0" smtClean="0"/>
              <a:t>informované o konaniach, ktoré sa ich týkajú </a:t>
            </a:r>
            <a:r>
              <a:rPr lang="sk-SK" sz="2400" dirty="0"/>
              <a:t>a bolo im umožnené zúčastniť sa </a:t>
            </a:r>
            <a:r>
              <a:rPr lang="sk-SK" sz="2400" dirty="0" smtClean="0"/>
              <a:t>týchto konaní </a:t>
            </a:r>
            <a:r>
              <a:rPr lang="sk-SK" sz="2400" dirty="0"/>
              <a:t>pred justičnými </a:t>
            </a:r>
            <a:r>
              <a:rPr lang="sk-SK" sz="2400" dirty="0" smtClean="0"/>
              <a:t>orgánmi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xmlns="" val="417069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Súdne orgány pri ochrane maloletých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k-SK" sz="2600" dirty="0" smtClean="0"/>
              <a:t>Civilný </a:t>
            </a:r>
            <a:r>
              <a:rPr lang="sk-SK" sz="2600" dirty="0" err="1" smtClean="0"/>
              <a:t>mimosporový</a:t>
            </a:r>
            <a:r>
              <a:rPr lang="sk-SK" sz="2600" dirty="0" smtClean="0"/>
              <a:t> poriadok v ustanovení § 111 vymenúva osobitné konania vo veciach starostlivosti súdu o maloletých</a:t>
            </a:r>
          </a:p>
          <a:p>
            <a:pPr lvl="0" algn="just"/>
            <a:r>
              <a:rPr lang="sk-SK" sz="2600" dirty="0"/>
              <a:t>n</a:t>
            </a:r>
            <a:r>
              <a:rPr lang="sk-SK" sz="2600" dirty="0" smtClean="0"/>
              <a:t>a </a:t>
            </a:r>
            <a:r>
              <a:rPr lang="sk-SK" sz="2600" dirty="0"/>
              <a:t>konanie vo veciach maloletého je miestne príslušný súd, v obvode ktorého má maloletý bydlisko v čase začatia </a:t>
            </a:r>
            <a:r>
              <a:rPr lang="sk-SK" sz="2600" dirty="0" smtClean="0"/>
              <a:t>konania (pozn. osobitné </a:t>
            </a:r>
            <a:r>
              <a:rPr lang="sk-SK" sz="2600" dirty="0"/>
              <a:t>prípady, kedy možno určiť inú miestnu </a:t>
            </a:r>
            <a:r>
              <a:rPr lang="sk-SK" sz="2600" dirty="0" smtClean="0"/>
              <a:t>príslušnosť)</a:t>
            </a:r>
          </a:p>
          <a:p>
            <a:pPr algn="just"/>
            <a:r>
              <a:rPr lang="sk-SK" sz="2600" dirty="0" smtClean="0"/>
              <a:t>m</a:t>
            </a:r>
            <a:r>
              <a:rPr lang="sk-SK" sz="2600" dirty="0" smtClean="0"/>
              <a:t>ožné iniciovanie konania na základe návrhu prokurátora; konanie </a:t>
            </a:r>
            <a:r>
              <a:rPr lang="sk-SK" sz="2600" dirty="0"/>
              <a:t>o uložení ochrannej </a:t>
            </a:r>
            <a:r>
              <a:rPr lang="sk-SK" sz="2600" dirty="0" smtClean="0"/>
              <a:t>výchovy</a:t>
            </a:r>
            <a:endParaRPr lang="sk-SK" sz="2600" dirty="0" smtClean="0"/>
          </a:p>
          <a:p>
            <a:pPr lvl="0" algn="just"/>
            <a:r>
              <a:rPr lang="sk-SK" sz="2600" dirty="0"/>
              <a:t>s</a:t>
            </a:r>
            <a:r>
              <a:rPr lang="sk-SK" sz="2600" dirty="0" smtClean="0"/>
              <a:t>úd </a:t>
            </a:r>
            <a:r>
              <a:rPr lang="sk-SK" sz="2600" dirty="0"/>
              <a:t>je povinný informovať maloletého o priebehu konania, nemôže </a:t>
            </a:r>
            <a:r>
              <a:rPr lang="sk-SK" sz="2600" dirty="0" smtClean="0"/>
              <a:t>tak urobiť iba </a:t>
            </a:r>
            <a:r>
              <a:rPr lang="sk-SK" sz="2600" dirty="0"/>
              <a:t>ak sa to prieči účelu konania, prípadne, ak s prihliadnutím na rozumovú a vôľovú vyspelosť dieťaťa nebude schopné pochopiť jeho </a:t>
            </a:r>
            <a:r>
              <a:rPr lang="sk-SK" sz="2600" dirty="0" smtClean="0"/>
              <a:t>význam </a:t>
            </a:r>
            <a:r>
              <a:rPr lang="sk-SK" sz="2600" dirty="0"/>
              <a:t>a objasniť mu dôsledky súdneho rozhodnutia vo </a:t>
            </a:r>
            <a:r>
              <a:rPr lang="sk-SK" sz="2600" dirty="0" smtClean="0"/>
              <a:t>veci</a:t>
            </a:r>
            <a:endParaRPr lang="sk-SK" sz="2600" dirty="0"/>
          </a:p>
          <a:p>
            <a:pPr lvl="0" algn="just"/>
            <a:endParaRPr lang="sk-SK" sz="2600" dirty="0" smtClean="0"/>
          </a:p>
          <a:p>
            <a:pPr lvl="0" algn="just"/>
            <a:endParaRPr lang="sk-SK" sz="2600" dirty="0"/>
          </a:p>
          <a:p>
            <a:pPr algn="just"/>
            <a:endParaRPr lang="sk-SK" dirty="0" smtClean="0"/>
          </a:p>
          <a:p>
            <a:pPr algn="just"/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xmlns="" val="1311406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Neodkladné opatrenia vo veciach ochrany maloletého </a:t>
            </a:r>
            <a:r>
              <a:rPr lang="sk-SK" dirty="0" smtClean="0"/>
              <a:t> podľa CMP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algn="just"/>
            <a:r>
              <a:rPr lang="sk-SK" dirty="0" smtClean="0"/>
              <a:t>z</a:t>
            </a:r>
            <a:r>
              <a:rPr lang="sk-SK" dirty="0" smtClean="0"/>
              <a:t>verenie </a:t>
            </a:r>
            <a:r>
              <a:rPr lang="sk-SK" dirty="0" smtClean="0"/>
              <a:t>maloletého dieťaťa do dočasnej starostlivosti FO alebo PO na základe rozhodnutia súdu: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 smtClean="0"/>
              <a:t>ak </a:t>
            </a:r>
            <a:r>
              <a:rPr lang="sk-SK" dirty="0"/>
              <a:t>sa ocitne maloletý bez akejkoľvek </a:t>
            </a:r>
            <a:r>
              <a:rPr lang="sk-SK" dirty="0" smtClean="0"/>
              <a:t>starostlivosti;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 smtClean="0"/>
              <a:t>ak </a:t>
            </a:r>
            <a:r>
              <a:rPr lang="sk-SK" dirty="0"/>
              <a:t>je jeho život, zdravie a priaznivý vývoj vážne ohrozený alebo </a:t>
            </a:r>
            <a:r>
              <a:rPr lang="sk-SK" dirty="0" smtClean="0"/>
              <a:t>narušený</a:t>
            </a:r>
            <a:endParaRPr lang="sk-SK" dirty="0" smtClean="0"/>
          </a:p>
          <a:p>
            <a:pPr lvl="0" algn="just"/>
            <a:r>
              <a:rPr lang="sk-SK" dirty="0"/>
              <a:t>s</a:t>
            </a:r>
            <a:r>
              <a:rPr lang="sk-SK" dirty="0" smtClean="0"/>
              <a:t>úd o návrhu rozhoduje do 24 hodín</a:t>
            </a:r>
          </a:p>
          <a:p>
            <a:pPr algn="just"/>
            <a:r>
              <a:rPr lang="sk-SK" dirty="0"/>
              <a:t>o</a:t>
            </a:r>
            <a:r>
              <a:rPr lang="sk-SK" dirty="0" smtClean="0"/>
              <a:t>sobitne neodkladné opatrenie vo </a:t>
            </a:r>
            <a:r>
              <a:rPr lang="sk-SK" dirty="0"/>
              <a:t>veciach výživného, kedy </a:t>
            </a:r>
            <a:r>
              <a:rPr lang="sk-SK" dirty="0" smtClean="0"/>
              <a:t>súd nariadi </a:t>
            </a:r>
            <a:r>
              <a:rPr lang="sk-SK" dirty="0"/>
              <a:t>platiť výživné na </a:t>
            </a:r>
            <a:r>
              <a:rPr lang="sk-SK" dirty="0" smtClean="0"/>
              <a:t>maloletého</a:t>
            </a:r>
            <a:endParaRPr lang="sk-SK" dirty="0" smtClean="0"/>
          </a:p>
          <a:p>
            <a:pPr algn="just"/>
            <a:r>
              <a:rPr lang="sk-SK" dirty="0"/>
              <a:t>o</a:t>
            </a:r>
            <a:r>
              <a:rPr lang="sk-SK" dirty="0" smtClean="0"/>
              <a:t>sobitné </a:t>
            </a:r>
            <a:r>
              <a:rPr lang="sk-SK" dirty="0"/>
              <a:t>neodkladné opatrenie </a:t>
            </a:r>
            <a:r>
              <a:rPr lang="sk-SK" dirty="0" smtClean="0"/>
              <a:t>vo </a:t>
            </a:r>
            <a:r>
              <a:rPr lang="sk-SK" dirty="0"/>
              <a:t>veciach osobnej starostlivosti o </a:t>
            </a:r>
            <a:r>
              <a:rPr lang="sk-SK" dirty="0" smtClean="0"/>
              <a:t>maloletého (odovzdanie dieťaťa osobe označenie v NO alebo odovzdanie  dieťaťa v rámci striedavej starostlivosti, rozhoduje sa do 7 dní)</a:t>
            </a:r>
            <a:endParaRPr lang="sk-SK" dirty="0" smtClean="0"/>
          </a:p>
          <a:p>
            <a:pPr algn="just"/>
            <a:r>
              <a:rPr lang="sk-SK" dirty="0"/>
              <a:t>o</a:t>
            </a:r>
            <a:r>
              <a:rPr lang="sk-SK" dirty="0" smtClean="0"/>
              <a:t>sobitné </a:t>
            </a:r>
            <a:r>
              <a:rPr lang="sk-SK" dirty="0"/>
              <a:t>neodkladné opatrenie </a:t>
            </a:r>
            <a:r>
              <a:rPr lang="sk-SK" dirty="0" smtClean="0"/>
              <a:t>o </a:t>
            </a:r>
            <a:r>
              <a:rPr lang="sk-SK" dirty="0"/>
              <a:t>povolení súdu na výkon oprávnenia vo veci starostlivosti o maloletých </a:t>
            </a:r>
            <a:r>
              <a:rPr lang="sk-SK" dirty="0" smtClean="0"/>
              <a:t>(povolenie vstúpiť do obydlia pre účely výkonu právomoci orgánu sociálnoprávnej ochrany detí a soc. kurately., do 24 hodín)</a:t>
            </a:r>
            <a:endParaRPr lang="sk-SK" dirty="0"/>
          </a:p>
          <a:p>
            <a:pPr lvl="0" algn="just"/>
            <a:endParaRPr lang="sk-SK" dirty="0" smtClean="0"/>
          </a:p>
          <a:p>
            <a:pPr lvl="0" algn="just"/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2062699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Osobitná úprava výkonu </a:t>
            </a:r>
            <a:r>
              <a:rPr lang="sk-SK" dirty="0" smtClean="0"/>
              <a:t>rozhodnutia - exekučného </a:t>
            </a:r>
            <a:r>
              <a:rPr lang="sk-SK" dirty="0"/>
              <a:t>titulu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endParaRPr lang="sk-SK" dirty="0" smtClean="0"/>
          </a:p>
          <a:p>
            <a:pPr lvl="0" algn="just"/>
            <a:r>
              <a:rPr lang="sk-SK" sz="3200" dirty="0" smtClean="0"/>
              <a:t>výkon </a:t>
            </a:r>
            <a:r>
              <a:rPr lang="sk-SK" sz="3200" dirty="0" smtClean="0"/>
              <a:t>exekučného titulu, ktorým bola </a:t>
            </a:r>
            <a:r>
              <a:rPr lang="sk-SK" sz="3200" dirty="0" smtClean="0"/>
              <a:t>upravená: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 smtClean="0"/>
              <a:t>starostlivosť </a:t>
            </a:r>
            <a:r>
              <a:rPr lang="sk-SK" dirty="0"/>
              <a:t>o </a:t>
            </a:r>
            <a:r>
              <a:rPr lang="sk-SK" dirty="0" smtClean="0"/>
              <a:t>maloletého,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 smtClean="0"/>
              <a:t>styk </a:t>
            </a:r>
            <a:r>
              <a:rPr lang="sk-SK" dirty="0"/>
              <a:t>s </a:t>
            </a:r>
            <a:r>
              <a:rPr lang="sk-SK" dirty="0" smtClean="0"/>
              <a:t>maloletým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 smtClean="0"/>
              <a:t>iná </a:t>
            </a:r>
            <a:r>
              <a:rPr lang="sk-SK" dirty="0"/>
              <a:t>ako peňažná povinnosť vo vzťahu k </a:t>
            </a:r>
            <a:r>
              <a:rPr lang="sk-SK" dirty="0" smtClean="0"/>
              <a:t>maloletému,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 smtClean="0"/>
              <a:t>výkon </a:t>
            </a:r>
            <a:r>
              <a:rPr lang="sk-SK" dirty="0" smtClean="0"/>
              <a:t>rozhodnutia o </a:t>
            </a:r>
            <a:r>
              <a:rPr lang="sk-SK" dirty="0"/>
              <a:t>návrat maloletého do cudziny pri neoprávnenom premiestnení alebo </a:t>
            </a:r>
            <a:r>
              <a:rPr lang="sk-SK" dirty="0" smtClean="0"/>
              <a:t>zadržaní</a:t>
            </a:r>
          </a:p>
          <a:p>
            <a:pPr lvl="0" algn="just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928054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/>
            <a:r>
              <a:rPr lang="sk-SK" dirty="0" smtClean="0"/>
              <a:t>po vydaní uznesenia o nariadení výkonu rozhodnutia alebo súčasne s vydaním tohto uznesenia môže súd vykonať úkony a opatrenia smerujúce k tomu, aby došlo k dobrovoľnému splneniu povinnosti</a:t>
            </a:r>
          </a:p>
          <a:p>
            <a:pPr lvl="0" algn="just"/>
            <a:r>
              <a:rPr lang="sk-SK" dirty="0" smtClean="0"/>
              <a:t>pred </a:t>
            </a:r>
            <a:r>
              <a:rPr lang="sk-SK" dirty="0" smtClean="0"/>
              <a:t>uskutočnením výkonu rozhodnutia môže súd nariadiť pojednávanie a predvolať povinného, oprávneného, maloletého alebo orgán sociálnoprávnej ochrany detí a sociálnej kurately, kde vyzve povinného, aby sa rozhodnutiu podrobil</a:t>
            </a:r>
          </a:p>
          <a:p>
            <a:pPr algn="just"/>
            <a:r>
              <a:rPr lang="sk-SK" dirty="0" smtClean="0"/>
              <a:t>ak je to vzhľadom na okolnosti prípadu potrebné, súd uskutoční výkon rozhodnutia aj bez vykonania úkonov a opatrení smerujúcich k dobrovoľnému splneniu povinnosti.</a:t>
            </a:r>
          </a:p>
          <a:p>
            <a:pPr lvl="0" algn="just"/>
            <a:r>
              <a:rPr lang="sk-SK" dirty="0" smtClean="0"/>
              <a:t>súd povinného o uskutočnení výkonu rozhodnutia upovedomí až na mieste </a:t>
            </a:r>
            <a:r>
              <a:rPr lang="sk-SK" dirty="0" smtClean="0"/>
              <a:t>samom</a:t>
            </a:r>
          </a:p>
          <a:p>
            <a:pPr lvl="0" algn="just"/>
            <a:r>
              <a:rPr lang="sk-SK" dirty="0" smtClean="0"/>
              <a:t>Povinný sa nemusí nachádzať pri odňatí maloletého; ak sa nenachádza, </a:t>
            </a:r>
            <a:r>
              <a:rPr lang="sk-SK" dirty="0" smtClean="0"/>
              <a:t>upovedomí sa o odňatí bezodkladne po ňom</a:t>
            </a:r>
          </a:p>
          <a:p>
            <a:pPr algn="just"/>
            <a:r>
              <a:rPr lang="sk-SK" dirty="0" smtClean="0"/>
              <a:t>sudca je oprávnený poveriť súdneho úradníka zabezpečením odňatia maloletého</a:t>
            </a:r>
          </a:p>
          <a:p>
            <a:pPr algn="just"/>
            <a:r>
              <a:rPr lang="sk-SK" dirty="0" smtClean="0"/>
              <a:t>súd môže odložiť výkon rozhodnutia aj bez návrhu, ak je život, zdravie alebo priaznivý vývoj maloletého výkonom rozhodnutia vážne ohrozený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Sociálnoprávna </a:t>
            </a:r>
            <a:r>
              <a:rPr lang="sk-SK" dirty="0" smtClean="0"/>
              <a:t>ochrana maloletého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/>
              <a:t>z</a:t>
            </a:r>
            <a:r>
              <a:rPr lang="sk-SK" dirty="0" smtClean="0"/>
              <a:t>ákon </a:t>
            </a:r>
            <a:r>
              <a:rPr lang="sk-SK" dirty="0"/>
              <a:t>č. 448/2008 </a:t>
            </a:r>
            <a:r>
              <a:rPr lang="sk-SK" dirty="0" smtClean="0"/>
              <a:t> Z. z. o</a:t>
            </a:r>
            <a:r>
              <a:rPr lang="sk-SK" dirty="0"/>
              <a:t> sociálnych </a:t>
            </a:r>
            <a:r>
              <a:rPr lang="sk-SK" dirty="0" smtClean="0"/>
              <a:t>službách</a:t>
            </a:r>
          </a:p>
          <a:p>
            <a:pPr algn="just"/>
            <a:r>
              <a:rPr lang="sk-SK" dirty="0"/>
              <a:t>s</a:t>
            </a:r>
            <a:r>
              <a:rPr lang="sk-SK" dirty="0" smtClean="0"/>
              <a:t>ociálna </a:t>
            </a:r>
            <a:r>
              <a:rPr lang="sk-SK" dirty="0"/>
              <a:t>služba je odborná činnosť, obslužná činnosť alebo ďalšia činnosť alebo súbor týchto činností, ktoré sú zamerané na zabezpečenie starostlivosti o dieťa z dôvodu situácie v rodine, ktorá vyžaduje pomoc pri starostlivosti o </a:t>
            </a:r>
            <a:r>
              <a:rPr lang="sk-SK" dirty="0" smtClean="0"/>
              <a:t>dieťa</a:t>
            </a:r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7124844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Druhy sociálnych služieb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smtClean="0"/>
              <a:t>sociálne služby krízovej </a:t>
            </a:r>
            <a:r>
              <a:rPr lang="sk-SK" dirty="0" smtClean="0"/>
              <a:t>intervencie (integračné centrá, </a:t>
            </a:r>
            <a:r>
              <a:rPr lang="sk-SK" dirty="0" err="1" smtClean="0"/>
              <a:t>komunitné</a:t>
            </a:r>
            <a:r>
              <a:rPr lang="sk-SK" dirty="0" smtClean="0"/>
              <a:t> centrá, nocľahárne, terénne služby, ...)</a:t>
            </a:r>
          </a:p>
          <a:p>
            <a:r>
              <a:rPr lang="pl-PL" dirty="0" smtClean="0"/>
              <a:t>sociálne </a:t>
            </a:r>
            <a:r>
              <a:rPr lang="pl-PL" dirty="0" smtClean="0"/>
              <a:t>služby na podporu rodiny s </a:t>
            </a:r>
            <a:r>
              <a:rPr lang="pl-PL" dirty="0" smtClean="0"/>
              <a:t>deťmi (pomoc pri osobnej starostlivosti, zariadenia dočasnej starostlivosti, zariadenia pre starostlivosť o deti do 3 rokov na podporu zosúlaďovania rodinného a pracovného života,...)</a:t>
            </a:r>
          </a:p>
          <a:p>
            <a:r>
              <a:rPr lang="sk-SK" dirty="0" smtClean="0"/>
              <a:t>sociálne služby na riešenie nepriaznivej sociálnej situácie z dôvodu ťažkého zdravotného postihnutia, nepriaznivého zdravotného stavu alebo z dôvodu dovŕšenia dôchodkového </a:t>
            </a:r>
            <a:r>
              <a:rPr lang="sk-SK" dirty="0" smtClean="0"/>
              <a:t>veku (zariadenia pre seniorov, domov sociálnych služieb, zariadenia podporovaného bývania, ...)</a:t>
            </a:r>
          </a:p>
          <a:p>
            <a:r>
              <a:rPr lang="sk-SK" dirty="0" smtClean="0"/>
              <a:t>sociálne služby s použitím telekomunikačných </a:t>
            </a:r>
            <a:r>
              <a:rPr lang="sk-SK" dirty="0" smtClean="0"/>
              <a:t>technológií (monitorovanie potreby pomoci, ...)</a:t>
            </a:r>
          </a:p>
          <a:p>
            <a:r>
              <a:rPr lang="sk-SK" dirty="0" smtClean="0"/>
              <a:t>podporné </a:t>
            </a:r>
            <a:r>
              <a:rPr lang="sk-SK" dirty="0" smtClean="0"/>
              <a:t>služby ( pomoc pri zabezpečení opatrovníckych práv a povinností, soc. Služby v jedálni, ...)</a:t>
            </a:r>
            <a:endParaRPr lang="sk-SK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20000" y="1228725"/>
            <a:ext cx="10233800" cy="4948238"/>
          </a:xfrm>
        </p:spPr>
        <p:txBody>
          <a:bodyPr>
            <a:normAutofit/>
          </a:bodyPr>
          <a:lstStyle/>
          <a:p>
            <a:pPr algn="just"/>
            <a:endParaRPr lang="sk-SK" sz="2400" dirty="0" smtClean="0"/>
          </a:p>
          <a:p>
            <a:pPr algn="just"/>
            <a:r>
              <a:rPr lang="sk-SK" sz="2400" dirty="0" smtClean="0"/>
              <a:t>prijatý </a:t>
            </a:r>
            <a:r>
              <a:rPr lang="sk-SK" sz="2400" dirty="0" smtClean="0"/>
              <a:t>o. i. na </a:t>
            </a:r>
            <a:r>
              <a:rPr lang="sk-SK" sz="2400" dirty="0"/>
              <a:t>zabezpečenie predchádzania vzniku krízových situácií v rodine, ochrany práv a právom chránených záujmov detí, predchádzania prehlbovaniu a opakovaniu porúch psychického vývinu, fyzického vývinu a sociálneho vývinu detí a plnoletých fyzických osôb a na zamedzenie nárastu </a:t>
            </a:r>
            <a:r>
              <a:rPr lang="sk-SK" sz="2400" dirty="0" smtClean="0"/>
              <a:t>sociálno-patologických javov</a:t>
            </a:r>
          </a:p>
          <a:p>
            <a:pPr lvl="0" algn="just"/>
            <a:r>
              <a:rPr lang="sk-SK" sz="2400" dirty="0"/>
              <a:t>s</a:t>
            </a:r>
            <a:r>
              <a:rPr lang="sk-SK" sz="2400" dirty="0" smtClean="0"/>
              <a:t>ociálnoprávna </a:t>
            </a:r>
            <a:r>
              <a:rPr lang="sk-SK" sz="2400" dirty="0"/>
              <a:t>ochrana detí je súbor opatrení na </a:t>
            </a:r>
            <a:r>
              <a:rPr lang="sk-SK" sz="2400" dirty="0" smtClean="0"/>
              <a:t>zabezpečenie: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/>
              <a:t>ochrany dieťaťa, ktorá je nevyhnutná pre jeho blaho a ktorá rešpektuje jeho najlepší záujem podľa medzinárodného </a:t>
            </a:r>
            <a:r>
              <a:rPr lang="sk-SK" dirty="0" smtClean="0"/>
              <a:t>dohovoru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/>
              <a:t>výchovy a všestranného vývinu dieťaťa v jeho prirodzenom rodinnom </a:t>
            </a:r>
            <a:r>
              <a:rPr lang="sk-SK" dirty="0" smtClean="0"/>
              <a:t>prostredí</a:t>
            </a:r>
          </a:p>
          <a:p>
            <a:pPr lvl="1" algn="just">
              <a:buFont typeface="Courier New" pitchFamily="49" charset="0"/>
              <a:buChar char="o"/>
            </a:pPr>
            <a:r>
              <a:rPr lang="sk-SK" dirty="0"/>
              <a:t>náhradného prostredia dieťaťu, ktoré nemôže byť vychovávané vo vlastnej rodine</a:t>
            </a:r>
          </a:p>
          <a:p>
            <a:pPr algn="just"/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1120000" y="400049"/>
            <a:ext cx="101242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/>
              <a:t>Zákon </a:t>
            </a:r>
            <a:r>
              <a:rPr lang="sk-SK" sz="3200" dirty="0" err="1"/>
              <a:t>č</a:t>
            </a:r>
            <a:r>
              <a:rPr lang="sk-SK" sz="3200" dirty="0"/>
              <a:t> . 305/2005 Z. z. o sociálnoprávnej ochrane detí a o sociálnej kuratele a o zmene a doplnení niektorých zákonov</a:t>
            </a:r>
          </a:p>
        </p:txBody>
      </p:sp>
    </p:spTree>
    <p:extLst>
      <p:ext uri="{BB962C8B-B14F-4D97-AF65-F5344CB8AC3E}">
        <p14:creationId xmlns:p14="http://schemas.microsoft.com/office/powerpoint/2010/main" xmlns="" val="8607040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20000" y="457200"/>
            <a:ext cx="10233800" cy="57197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sk-SK" u="sng" dirty="0"/>
              <a:t>Opatrenia sociálnoprávnej ochrany detí a sociálnej kurately sa vykonávajú</a:t>
            </a:r>
          </a:p>
          <a:p>
            <a:pPr algn="just"/>
            <a:r>
              <a:rPr lang="sk-SK" dirty="0" smtClean="0"/>
              <a:t>pre </a:t>
            </a:r>
            <a:r>
              <a:rPr lang="sk-SK" dirty="0"/>
              <a:t>dieťa, ktoré</a:t>
            </a:r>
          </a:p>
          <a:p>
            <a:pPr marL="1069975" indent="-514350" algn="just">
              <a:buFont typeface="+mj-lt"/>
              <a:buAutoNum type="alphaLcParenR"/>
            </a:pPr>
            <a:r>
              <a:rPr lang="sk-SK" dirty="0" smtClean="0"/>
              <a:t>má </a:t>
            </a:r>
            <a:r>
              <a:rPr lang="sk-SK" dirty="0"/>
              <a:t>na území Slovenskej republiky trvalý pobyt, prechodný </a:t>
            </a:r>
            <a:r>
              <a:rPr lang="sk-SK" dirty="0" smtClean="0"/>
              <a:t>pobyt</a:t>
            </a:r>
            <a:r>
              <a:rPr lang="sk-SK" dirty="0"/>
              <a:t>, povolenie na </a:t>
            </a:r>
            <a:r>
              <a:rPr lang="sk-SK" dirty="0" smtClean="0"/>
              <a:t>prechodný </a:t>
            </a:r>
            <a:r>
              <a:rPr lang="sk-SK" dirty="0"/>
              <a:t>pobyt, povolenie na trvalý pobyt, </a:t>
            </a:r>
            <a:r>
              <a:rPr lang="sk-SK" dirty="0" smtClean="0"/>
              <a:t>má </a:t>
            </a:r>
            <a:r>
              <a:rPr lang="sk-SK" dirty="0"/>
              <a:t>povolený tolerovaný </a:t>
            </a:r>
            <a:r>
              <a:rPr lang="sk-SK" dirty="0" smtClean="0"/>
              <a:t>pobyt </a:t>
            </a:r>
            <a:r>
              <a:rPr lang="sk-SK" dirty="0"/>
              <a:t>alebo pre dieťa, ktorému nemožno </a:t>
            </a:r>
            <a:r>
              <a:rPr lang="sk-SK" dirty="0" smtClean="0"/>
              <a:t>určiť </a:t>
            </a:r>
            <a:r>
              <a:rPr lang="sk-SK" dirty="0"/>
              <a:t>obvyklý pobyt,</a:t>
            </a:r>
          </a:p>
          <a:p>
            <a:pPr marL="1069975" indent="-514350" algn="just">
              <a:buFont typeface="+mj-lt"/>
              <a:buAutoNum type="alphaLcParenR"/>
            </a:pPr>
            <a:r>
              <a:rPr lang="sk-SK" dirty="0" smtClean="0"/>
              <a:t>je </a:t>
            </a:r>
            <a:r>
              <a:rPr lang="sk-SK" dirty="0"/>
              <a:t>občan Slovenskej republiky a nachádza sa na území iného </a:t>
            </a:r>
            <a:r>
              <a:rPr lang="sk-SK" dirty="0" smtClean="0"/>
              <a:t>štátu</a:t>
            </a:r>
            <a:r>
              <a:rPr lang="sk-SK" dirty="0"/>
              <a:t>,</a:t>
            </a:r>
          </a:p>
          <a:p>
            <a:pPr marL="1069975" indent="-514350" algn="just">
              <a:buFont typeface="+mj-lt"/>
              <a:buAutoNum type="alphaLcParenR"/>
            </a:pPr>
            <a:r>
              <a:rPr lang="sk-SK" dirty="0" smtClean="0"/>
              <a:t>nie </a:t>
            </a:r>
            <a:r>
              <a:rPr lang="sk-SK" dirty="0"/>
              <a:t>je občan Slovenskej republiky a nachádza sa na území </a:t>
            </a:r>
            <a:r>
              <a:rPr lang="sk-SK" dirty="0" smtClean="0"/>
              <a:t>Slovenskej </a:t>
            </a:r>
            <a:r>
              <a:rPr lang="sk-SK" dirty="0"/>
              <a:t>republiky bez </a:t>
            </a:r>
            <a:r>
              <a:rPr lang="sk-SK" dirty="0" smtClean="0"/>
              <a:t>sprievodu </a:t>
            </a:r>
            <a:r>
              <a:rPr lang="sk-SK" dirty="0"/>
              <a:t>rodiča alebo inej plnoletej </a:t>
            </a:r>
            <a:r>
              <a:rPr lang="sk-SK" dirty="0" smtClean="0"/>
              <a:t>fyzickej </a:t>
            </a:r>
            <a:r>
              <a:rPr lang="sk-SK" dirty="0"/>
              <a:t>osoby, ktorej by mohlo byť dieťa zverené do </a:t>
            </a:r>
            <a:r>
              <a:rPr lang="sk-SK" dirty="0" smtClean="0"/>
              <a:t>osobnej starostlivosti</a:t>
            </a:r>
            <a:endParaRPr lang="sk-SK" dirty="0"/>
          </a:p>
          <a:p>
            <a:pPr marL="1069975" indent="-514350" algn="just">
              <a:buFont typeface="+mj-lt"/>
              <a:buAutoNum type="alphaLcParenR"/>
            </a:pPr>
            <a:r>
              <a:rPr lang="sk-SK" dirty="0" smtClean="0"/>
              <a:t>je </a:t>
            </a:r>
            <a:r>
              <a:rPr lang="sk-SK" dirty="0"/>
              <a:t>mladistvý podľa osobitného </a:t>
            </a:r>
            <a:r>
              <a:rPr lang="sk-SK" dirty="0" smtClean="0"/>
              <a:t>predpisu</a:t>
            </a:r>
            <a:endParaRPr lang="sk-SK" dirty="0"/>
          </a:p>
          <a:p>
            <a:pPr algn="just"/>
            <a:r>
              <a:rPr lang="sk-SK" dirty="0" smtClean="0"/>
              <a:t>pre </a:t>
            </a:r>
            <a:r>
              <a:rPr lang="sk-SK" dirty="0"/>
              <a:t>plnoletú fyzickú osobu do 25 rokov veku, ktorá má na území Slovenskej republiky obvyklý pobyt (ďalej len „mladý dospelý“),</a:t>
            </a:r>
          </a:p>
          <a:p>
            <a:pPr algn="just"/>
            <a:r>
              <a:rPr lang="sk-SK" dirty="0" smtClean="0"/>
              <a:t>pre </a:t>
            </a:r>
            <a:r>
              <a:rPr lang="sk-SK" dirty="0"/>
              <a:t>inú plnoletú fyzickú osobu, ktorá má na území Slovenskej republiky obvyklý pobyt</a:t>
            </a:r>
          </a:p>
        </p:txBody>
      </p:sp>
    </p:spTree>
    <p:extLst>
      <p:ext uri="{BB962C8B-B14F-4D97-AF65-F5344CB8AC3E}">
        <p14:creationId xmlns:p14="http://schemas.microsoft.com/office/powerpoint/2010/main" xmlns="" val="52959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Obmedzená </a:t>
            </a:r>
            <a:r>
              <a:rPr lang="sk-SK" dirty="0" smtClean="0"/>
              <a:t>spôsobilosť maloletého </a:t>
            </a:r>
            <a:r>
              <a:rPr lang="sk-SK" dirty="0"/>
              <a:t>dieťaťa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k-SK" sz="2600" dirty="0"/>
              <a:t>m</a:t>
            </a:r>
            <a:r>
              <a:rPr lang="sk-SK" sz="2600" dirty="0" smtClean="0"/>
              <a:t>aloletí majú čiastočnú </a:t>
            </a:r>
            <a:r>
              <a:rPr lang="sk-SK" sz="2600" dirty="0"/>
              <a:t>spôsobilosť na právne úkony v závislosti od ich </a:t>
            </a:r>
            <a:r>
              <a:rPr lang="sk-SK" sz="2600" dirty="0" smtClean="0"/>
              <a:t>rozumovej </a:t>
            </a:r>
            <a:r>
              <a:rPr lang="sk-SK" sz="2600" dirty="0"/>
              <a:t>vyspelosti, ktorá zodpovedá ich veku a individuálnym </a:t>
            </a:r>
            <a:r>
              <a:rPr lang="sk-SK" sz="2600" dirty="0" smtClean="0"/>
              <a:t>danostiam</a:t>
            </a:r>
          </a:p>
          <a:p>
            <a:pPr algn="just"/>
            <a:r>
              <a:rPr lang="sk-SK" sz="2600" dirty="0"/>
              <a:t>v</a:t>
            </a:r>
            <a:r>
              <a:rPr lang="sk-SK" sz="2600" dirty="0" smtClean="0"/>
              <a:t> úkonoch</a:t>
            </a:r>
            <a:r>
              <a:rPr lang="sk-SK" sz="2600" dirty="0"/>
              <a:t>, na ktoré </a:t>
            </a:r>
            <a:r>
              <a:rPr lang="sk-SK" sz="2600" dirty="0" smtClean="0"/>
              <a:t>nie sú spôsobilí ich </a:t>
            </a:r>
            <a:r>
              <a:rPr lang="sk-SK" sz="2600" dirty="0"/>
              <a:t>musí zastupovať iný </a:t>
            </a:r>
            <a:r>
              <a:rPr lang="sk-SK" sz="2600" dirty="0" smtClean="0"/>
              <a:t>subjekt</a:t>
            </a:r>
          </a:p>
          <a:p>
            <a:pPr algn="just"/>
            <a:r>
              <a:rPr lang="sk-SK" sz="2600" dirty="0" smtClean="0"/>
              <a:t>zákonnými zástupcami maloletého dieťaťa sú jeho rodičia</a:t>
            </a:r>
          </a:p>
          <a:p>
            <a:pPr algn="just"/>
            <a:r>
              <a:rPr lang="sk-SK" sz="2600" dirty="0"/>
              <a:t>§ 28 OZ</a:t>
            </a:r>
            <a:r>
              <a:rPr lang="sk-SK" sz="2600" i="1" dirty="0"/>
              <a:t> </a:t>
            </a:r>
            <a:r>
              <a:rPr lang="sk-SK" sz="2600" i="1" dirty="0" smtClean="0"/>
              <a:t>„Ak </a:t>
            </a:r>
            <a:r>
              <a:rPr lang="sk-SK" sz="2600" i="1" dirty="0"/>
              <a:t>zákonní zástupcovia sú povinní aj spravovať majetok tých, ktorých zastupujú</a:t>
            </a:r>
            <a:r>
              <a:rPr lang="sk-SK" sz="2600" b="1" i="1" dirty="0"/>
              <a:t>, </a:t>
            </a:r>
            <a:r>
              <a:rPr lang="sk-SK" sz="2600" i="1" dirty="0"/>
              <a:t>a ak nejde o bežnú vec, je na nakladanie s majetkom potrebné schválenie </a:t>
            </a:r>
            <a:r>
              <a:rPr lang="sk-SK" sz="2600" i="1" dirty="0" smtClean="0"/>
              <a:t>súdu“</a:t>
            </a:r>
          </a:p>
          <a:p>
            <a:pPr lvl="0" algn="just"/>
            <a:r>
              <a:rPr lang="sk-SK" sz="2600" dirty="0" smtClean="0"/>
              <a:t>§ </a:t>
            </a:r>
            <a:r>
              <a:rPr lang="sk-SK" sz="2600" dirty="0"/>
              <a:t>119 </a:t>
            </a:r>
            <a:r>
              <a:rPr lang="sk-SK" sz="2600" dirty="0" smtClean="0"/>
              <a:t>CMP</a:t>
            </a:r>
            <a:r>
              <a:rPr lang="sk-SK" sz="2600" dirty="0"/>
              <a:t> </a:t>
            </a:r>
            <a:r>
              <a:rPr lang="sk-SK" sz="2600" dirty="0" smtClean="0"/>
              <a:t>„</a:t>
            </a:r>
            <a:r>
              <a:rPr lang="sk-SK" sz="2600" i="1" dirty="0"/>
              <a:t>A</a:t>
            </a:r>
            <a:r>
              <a:rPr lang="sk-SK" sz="2600" i="1" dirty="0" smtClean="0"/>
              <a:t>k </a:t>
            </a:r>
            <a:r>
              <a:rPr lang="sk-SK" sz="2600" i="1" dirty="0"/>
              <a:t>je pre platnosť právneho úkonu, ktorý urobil zákonný zástupca za maloletého, potrebné schválenie súdu, súd ho schváli, ak je to v záujme </a:t>
            </a:r>
            <a:r>
              <a:rPr lang="sk-SK" sz="2600" i="1" dirty="0" smtClean="0"/>
              <a:t>maloletého.“</a:t>
            </a:r>
            <a:endParaRPr lang="sk-SK" sz="2600" dirty="0"/>
          </a:p>
          <a:p>
            <a:pPr algn="just"/>
            <a:r>
              <a:rPr lang="sk-SK" sz="2600" dirty="0" smtClean="0"/>
              <a:t>maloletí </a:t>
            </a:r>
            <a:r>
              <a:rPr lang="sk-SK" sz="2600" dirty="0"/>
              <a:t>majú procesnú spôsobilosť v takom rozsahu, v akom majú spôsobilosť na právne úkony </a:t>
            </a:r>
            <a:endParaRPr lang="sk-SK" sz="2600" dirty="0" smtClean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5046498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20000" y="708660"/>
            <a:ext cx="10233800" cy="546830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k-SK" u="sng" dirty="0"/>
              <a:t>Opatrenia sociálnoprávnej ochrany detí a sociálnej kurately </a:t>
            </a:r>
            <a:r>
              <a:rPr lang="sk-SK" u="sng" dirty="0" smtClean="0"/>
              <a:t>vykonávajú:</a:t>
            </a:r>
          </a:p>
          <a:p>
            <a:pPr algn="just"/>
            <a:r>
              <a:rPr lang="sk-SK" dirty="0" smtClean="0"/>
              <a:t>orgány </a:t>
            </a:r>
            <a:r>
              <a:rPr lang="sk-SK" dirty="0"/>
              <a:t>štátnej </a:t>
            </a:r>
            <a:r>
              <a:rPr lang="sk-SK" dirty="0" smtClean="0"/>
              <a:t>správy:</a:t>
            </a:r>
          </a:p>
          <a:p>
            <a:pPr marL="1255713" indent="-514350" algn="just">
              <a:buFont typeface="+mj-lt"/>
              <a:buAutoNum type="alphaLcParenR"/>
            </a:pPr>
            <a:r>
              <a:rPr lang="sk-SK" dirty="0" smtClean="0"/>
              <a:t>Ministerstvo práce sociálnych vecí a rodiny,</a:t>
            </a:r>
          </a:p>
          <a:p>
            <a:pPr marL="1255713" indent="-514350" algn="just">
              <a:buFont typeface="+mj-lt"/>
              <a:buAutoNum type="alphaLcParenR"/>
            </a:pPr>
            <a:r>
              <a:rPr lang="sk-SK" dirty="0" smtClean="0"/>
              <a:t>orgány sociálnoprávnej ochrany detí a sociálnej </a:t>
            </a:r>
            <a:r>
              <a:rPr lang="sk-SK" dirty="0" smtClean="0"/>
              <a:t>kurately</a:t>
            </a:r>
          </a:p>
          <a:p>
            <a:pPr marL="1255713" indent="-514350" algn="just">
              <a:buNone/>
            </a:pPr>
            <a:r>
              <a:rPr lang="sk-SK" dirty="0" smtClean="0"/>
              <a:t>	</a:t>
            </a:r>
            <a:r>
              <a:rPr lang="sk-SK" dirty="0" smtClean="0"/>
              <a:t>(Ústredie </a:t>
            </a:r>
            <a:r>
              <a:rPr lang="sk-SK" dirty="0" smtClean="0"/>
              <a:t>práce, sociálnych vecí a </a:t>
            </a:r>
            <a:r>
              <a:rPr lang="sk-SK" dirty="0" smtClean="0"/>
              <a:t>rodiny,  </a:t>
            </a:r>
            <a:r>
              <a:rPr lang="sk-SK" dirty="0" smtClean="0"/>
              <a:t>úrady práce, sociálnych vecí a rodiny)</a:t>
            </a:r>
          </a:p>
          <a:p>
            <a:pPr marL="1255713" indent="-514350" algn="just">
              <a:buFont typeface="+mj-lt"/>
              <a:buAutoNum type="alphaLcParenR"/>
            </a:pPr>
            <a:r>
              <a:rPr lang="sk-SK" dirty="0" smtClean="0"/>
              <a:t>Centrum pre medzinárodnoprávnu ochranu detí a mládeže (s pôsobnosťou na území Slovenskej republiky, so sídlom v Bratislave)</a:t>
            </a:r>
          </a:p>
          <a:p>
            <a:pPr algn="just"/>
            <a:r>
              <a:rPr lang="sk-SK" dirty="0" smtClean="0"/>
              <a:t>obec</a:t>
            </a:r>
            <a:endParaRPr lang="sk-SK" dirty="0"/>
          </a:p>
          <a:p>
            <a:pPr algn="just"/>
            <a:r>
              <a:rPr lang="sk-SK" dirty="0" smtClean="0"/>
              <a:t>vyšší </a:t>
            </a:r>
            <a:r>
              <a:rPr lang="sk-SK" dirty="0"/>
              <a:t>územný </a:t>
            </a:r>
            <a:r>
              <a:rPr lang="sk-SK" dirty="0" smtClean="0"/>
              <a:t>celok</a:t>
            </a:r>
            <a:endParaRPr lang="sk-SK" dirty="0"/>
          </a:p>
          <a:p>
            <a:pPr algn="just"/>
            <a:r>
              <a:rPr lang="sk-SK" dirty="0" smtClean="0"/>
              <a:t>akreditovaný subjekt</a:t>
            </a:r>
            <a:endParaRPr lang="sk-SK" dirty="0"/>
          </a:p>
          <a:p>
            <a:pPr algn="just"/>
            <a:r>
              <a:rPr lang="sk-SK" dirty="0"/>
              <a:t>i</a:t>
            </a:r>
            <a:r>
              <a:rPr lang="sk-SK" dirty="0" smtClean="0"/>
              <a:t>ná právnická </a:t>
            </a:r>
            <a:r>
              <a:rPr lang="sk-SK" dirty="0"/>
              <a:t>osoba alebo fyzická </a:t>
            </a:r>
            <a:r>
              <a:rPr lang="sk-SK" dirty="0" smtClean="0"/>
              <a:t>osoba, o ktorej to ustanovuje zákon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2855145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Výchovné </a:t>
            </a:r>
            <a:r>
              <a:rPr lang="sk-SK" dirty="0" smtClean="0"/>
              <a:t>opatrenia podľa Zákona o rodine 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/>
            <a:r>
              <a:rPr lang="sk-SK" dirty="0" smtClean="0"/>
              <a:t>následok</a:t>
            </a:r>
            <a:r>
              <a:rPr lang="sk-SK" b="1" dirty="0" smtClean="0"/>
              <a:t> </a:t>
            </a:r>
            <a:r>
              <a:rPr lang="sk-SK" dirty="0"/>
              <a:t>nevhodného správania sa detí, ako aj </a:t>
            </a:r>
            <a:r>
              <a:rPr lang="sk-SK" dirty="0" smtClean="0"/>
              <a:t>porušovania povinností zo strany rodičov alebo zneužívania </a:t>
            </a:r>
            <a:r>
              <a:rPr lang="sk-SK" dirty="0"/>
              <a:t>ich </a:t>
            </a:r>
            <a:r>
              <a:rPr lang="sk-SK" dirty="0" smtClean="0"/>
              <a:t>práv</a:t>
            </a:r>
          </a:p>
          <a:p>
            <a:pPr algn="just"/>
            <a:r>
              <a:rPr lang="sk-SK" dirty="0"/>
              <a:t>a</a:t>
            </a:r>
            <a:r>
              <a:rPr lang="sk-SK" dirty="0" smtClean="0"/>
              <a:t>k </a:t>
            </a:r>
            <a:r>
              <a:rPr lang="sk-SK" dirty="0"/>
              <a:t>je to potrebné v záujme maloletého dieťaťa, súd môže rozhodnúť o uložení týchto výchovných opatrení:</a:t>
            </a:r>
          </a:p>
          <a:p>
            <a:pPr marL="541338" lvl="0" indent="-214313" algn="just"/>
            <a:r>
              <a:rPr lang="sk-SK" dirty="0" smtClean="0"/>
              <a:t>vhodným spôsobom napomenie maloleté dieťa, jeho rodičov a iné fyzické osoby, ktoré svojím správaním ohrozujú alebo narušujú jeho riadnu výchovu</a:t>
            </a:r>
          </a:p>
          <a:p>
            <a:pPr marL="541338" lvl="0" indent="-214313" algn="just"/>
            <a:r>
              <a:rPr lang="sk-SK" dirty="0" smtClean="0"/>
              <a:t>určí nad výchovou maloletého dieťaťa dohľad; dohľad vykonáva najmä za súčinnosti orgánu sociálnoprávnej ochrany detí, obce, školy, neštátnych subjektov a zariadenia, v ktorom je maloleté dieťa umiestnené</a:t>
            </a:r>
          </a:p>
          <a:p>
            <a:pPr marL="541338" lvl="0" indent="-214313" algn="just"/>
            <a:r>
              <a:rPr lang="sk-SK" dirty="0" smtClean="0"/>
              <a:t>uloží maloletému dieťaťu obmedzenie v rozsahu potrebnom na predchádzanie a zabraňovanie škodlivým vplyvom, ktoré môžu ohroziť alebo narušiť jeho priaznivý vývin; dodržiavanie uloženého obmedzenia sleduje najmä za súčinnosti obce</a:t>
            </a:r>
          </a:p>
          <a:p>
            <a:pPr marL="541338" lvl="0" indent="-214313" algn="just"/>
            <a:r>
              <a:rPr lang="sk-SK" dirty="0" smtClean="0"/>
              <a:t>uloží maloletému dieťaťu a jeho rodičom povinnosť podrobiť sa sociálnemu poradenstvu alebo inému odbornému poradenstvu</a:t>
            </a:r>
            <a:r>
              <a:rPr lang="sk-SK" dirty="0" smtClean="0"/>
              <a:t>.</a:t>
            </a:r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396770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20000" y="557213"/>
            <a:ext cx="10233800" cy="561975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sk-SK" dirty="0"/>
              <a:t>A</a:t>
            </a:r>
            <a:r>
              <a:rPr lang="sk-SK" dirty="0" smtClean="0"/>
              <a:t>k niektoré z predchádzajúcich opatrení nepomôže </a:t>
            </a:r>
            <a:r>
              <a:rPr lang="sk-SK" dirty="0"/>
              <a:t>a je to v záujme </a:t>
            </a:r>
            <a:r>
              <a:rPr lang="sk-SK" dirty="0" smtClean="0"/>
              <a:t>maloletého </a:t>
            </a:r>
            <a:r>
              <a:rPr lang="sk-SK" dirty="0" smtClean="0"/>
              <a:t>dieťaťa, </a:t>
            </a:r>
            <a:r>
              <a:rPr lang="sk-SK" dirty="0" smtClean="0"/>
              <a:t>možno pristúpiť k </a:t>
            </a:r>
            <a:r>
              <a:rPr lang="sk-SK" u="sng" dirty="0" smtClean="0"/>
              <a:t>dočasnému odňatiu </a:t>
            </a:r>
            <a:r>
              <a:rPr lang="sk-SK" dirty="0" smtClean="0"/>
              <a:t>dieťa </a:t>
            </a:r>
            <a:r>
              <a:rPr lang="sk-SK" dirty="0"/>
              <a:t>z osobnej starostlivosti rodičov </a:t>
            </a:r>
            <a:r>
              <a:rPr lang="sk-SK" dirty="0" smtClean="0"/>
              <a:t>a nariadiť maloletému </a:t>
            </a:r>
            <a:r>
              <a:rPr lang="sk-SK" dirty="0"/>
              <a:t>dieťaťu na </a:t>
            </a:r>
            <a:r>
              <a:rPr lang="sk-SK" dirty="0" smtClean="0"/>
              <a:t>účely</a:t>
            </a:r>
            <a:r>
              <a:rPr lang="sk-SK" dirty="0"/>
              <a:t> </a:t>
            </a:r>
            <a:r>
              <a:rPr lang="sk-SK" dirty="0" smtClean="0"/>
              <a:t>zabezpečenia:</a:t>
            </a:r>
            <a:endParaRPr lang="sk-SK" dirty="0"/>
          </a:p>
          <a:p>
            <a:pPr marL="627063" lvl="0" indent="-214313" algn="just"/>
            <a:r>
              <a:rPr lang="sk-SK" dirty="0" smtClean="0"/>
              <a:t>odbornej </a:t>
            </a:r>
            <a:r>
              <a:rPr lang="sk-SK" dirty="0"/>
              <a:t>diagnostiky pobyt v zariadení, ktoré vykonáva odbornú </a:t>
            </a:r>
            <a:r>
              <a:rPr lang="sk-SK" dirty="0" smtClean="0"/>
              <a:t>diagnostiku (najdlhšie </a:t>
            </a:r>
            <a:r>
              <a:rPr lang="sk-SK" dirty="0"/>
              <a:t>na šesť </a:t>
            </a:r>
            <a:r>
              <a:rPr lang="sk-SK" dirty="0" smtClean="0"/>
              <a:t>mesiacov)</a:t>
            </a:r>
            <a:endParaRPr lang="sk-SK" dirty="0"/>
          </a:p>
          <a:p>
            <a:pPr marL="627063" lvl="0" indent="-214313" algn="just"/>
            <a:r>
              <a:rPr lang="sk-SK" dirty="0" smtClean="0"/>
              <a:t>odbornej </a:t>
            </a:r>
            <a:r>
              <a:rPr lang="sk-SK" dirty="0"/>
              <a:t>pomoci maloletému dieťaťu alebo zabezpečenia úpravy rodinných a sociálnych pomerov maloletého dieťaťa pobyt v </a:t>
            </a:r>
            <a:r>
              <a:rPr lang="sk-SK" dirty="0" smtClean="0"/>
              <a:t>zariadení (najdlhšie </a:t>
            </a:r>
            <a:r>
              <a:rPr lang="sk-SK" dirty="0"/>
              <a:t>na šesť </a:t>
            </a:r>
            <a:r>
              <a:rPr lang="sk-SK" dirty="0" smtClean="0"/>
              <a:t>mesiacov)</a:t>
            </a:r>
            <a:endParaRPr lang="sk-SK" dirty="0"/>
          </a:p>
          <a:p>
            <a:pPr marL="584200" lvl="0" indent="-214313" algn="just"/>
            <a:r>
              <a:rPr lang="sk-SK" dirty="0" smtClean="0"/>
              <a:t>resocializácie </a:t>
            </a:r>
            <a:r>
              <a:rPr lang="sk-SK" dirty="0"/>
              <a:t>drogových a iných závislostí pobyt v zariadení, ktoré vykonáva resocializačné programy pre drogovo a inak </a:t>
            </a:r>
            <a:r>
              <a:rPr lang="sk-SK" dirty="0" smtClean="0"/>
              <a:t>závislých</a:t>
            </a:r>
          </a:p>
          <a:p>
            <a:pPr marL="584200" lvl="0" indent="-214313" algn="just"/>
            <a:r>
              <a:rPr lang="sk-SK" dirty="0" smtClean="0"/>
              <a:t>v</a:t>
            </a:r>
            <a:r>
              <a:rPr lang="sk-SK" dirty="0"/>
              <a:t> odôvodnených prípadoch možno </a:t>
            </a:r>
            <a:r>
              <a:rPr lang="sk-SK" dirty="0" smtClean="0"/>
              <a:t>pristúpiť k </a:t>
            </a:r>
            <a:r>
              <a:rPr lang="sk-SK" dirty="0"/>
              <a:t>udeleniu týchto opatrení </a:t>
            </a:r>
            <a:r>
              <a:rPr lang="sk-SK" dirty="0" smtClean="0"/>
              <a:t>aj bez </a:t>
            </a:r>
            <a:r>
              <a:rPr lang="sk-SK" dirty="0"/>
              <a:t>predchádzajúceho udelenia niektorého z opatrení z predchádzajúcej skupiny</a:t>
            </a:r>
          </a:p>
        </p:txBody>
      </p:sp>
    </p:spTree>
    <p:extLst>
      <p:ext uri="{BB962C8B-B14F-4D97-AF65-F5344CB8AC3E}">
        <p14:creationId xmlns:p14="http://schemas.microsoft.com/office/powerpoint/2010/main" xmlns="" val="9328493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Centrum pre deti a rodiny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dirty="0" smtClean="0"/>
              <a:t>z</a:t>
            </a:r>
            <a:r>
              <a:rPr lang="sk-SK" dirty="0" smtClean="0"/>
              <a:t>riaďuje ho Ústredie práce, sociálnych vecí a rodiny ako rozpočtovú organizáciu</a:t>
            </a:r>
          </a:p>
          <a:p>
            <a:r>
              <a:rPr lang="sk-SK" dirty="0" smtClean="0"/>
              <a:t>vykonávania opatrení dočasne nahrádzajúcich dieťaťu jeho prirodzené rodinné prostredie</a:t>
            </a:r>
          </a:p>
          <a:p>
            <a:r>
              <a:rPr lang="sk-SK" dirty="0" smtClean="0"/>
              <a:t>Vykonávanie výchovných opatrení (podrobenie sa poradenstvu a pod.)</a:t>
            </a:r>
          </a:p>
          <a:p>
            <a:r>
              <a:rPr lang="sk-SK" dirty="0" smtClean="0"/>
              <a:t>Vykonávanie opatrení na predchádzanie vzniku, prehlbovania krízových situácií dieťaťa v prirodzenom rodinnom prostredí</a:t>
            </a:r>
          </a:p>
          <a:p>
            <a:r>
              <a:rPr lang="sk-SK" dirty="0" smtClean="0"/>
              <a:t>Vykonávanie špecializovaného programu na predchádzanie vzniku krízových situácií dieťaťa</a:t>
            </a:r>
          </a:p>
          <a:p>
            <a:r>
              <a:rPr lang="sk-SK" dirty="0" smtClean="0"/>
              <a:t>v</a:t>
            </a:r>
            <a:r>
              <a:rPr lang="sk-SK" dirty="0" smtClean="0"/>
              <a:t>ykonávanie resocializačného programu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Centrum pre deti a rodiny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dirty="0" smtClean="0"/>
              <a:t>Vykonáva pobytové opatrenia súdu na základe rozhodnutia </a:t>
            </a:r>
            <a:r>
              <a:rPr lang="sk-SK" dirty="0" smtClean="0"/>
              <a:t>súdu :</a:t>
            </a:r>
          </a:p>
          <a:p>
            <a:pPr lvl="1"/>
            <a:r>
              <a:rPr lang="sk-SK" dirty="0" smtClean="0"/>
              <a:t>o</a:t>
            </a:r>
            <a:r>
              <a:rPr lang="sk-SK" dirty="0" smtClean="0"/>
              <a:t> nariadení neodkladného opatrenia	</a:t>
            </a:r>
          </a:p>
          <a:p>
            <a:pPr lvl="1"/>
            <a:r>
              <a:rPr lang="sk-SK" dirty="0" smtClean="0"/>
              <a:t>o</a:t>
            </a:r>
            <a:r>
              <a:rPr lang="sk-SK" dirty="0" smtClean="0"/>
              <a:t> uložení výchovného opatrenia,</a:t>
            </a:r>
          </a:p>
          <a:p>
            <a:pPr lvl="1"/>
            <a:r>
              <a:rPr lang="sk-SK" dirty="0" smtClean="0"/>
              <a:t>o</a:t>
            </a:r>
            <a:r>
              <a:rPr lang="sk-SK" dirty="0" smtClean="0"/>
              <a:t> nariadení ústavnej starostlivosti</a:t>
            </a:r>
          </a:p>
          <a:p>
            <a:pPr>
              <a:buNone/>
            </a:pPr>
            <a:r>
              <a:rPr lang="sk-SK" dirty="0" smtClean="0"/>
              <a:t>Vykonáva pobytové opatrenia v:</a:t>
            </a:r>
          </a:p>
          <a:p>
            <a:pPr lvl="1"/>
            <a:r>
              <a:rPr lang="sk-SK" dirty="0" smtClean="0"/>
              <a:t>p</a:t>
            </a:r>
            <a:r>
              <a:rPr lang="sk-SK" dirty="0" smtClean="0"/>
              <a:t>rofesionálne náhradnej rodine</a:t>
            </a:r>
          </a:p>
          <a:p>
            <a:pPr lvl="1"/>
            <a:r>
              <a:rPr lang="sk-SK" dirty="0" smtClean="0"/>
              <a:t>s</a:t>
            </a:r>
            <a:r>
              <a:rPr lang="sk-SK" dirty="0" smtClean="0"/>
              <a:t>amostatných usporiadaných skupinách zriadených v rodinnom dome, byte a pod., a to v samostatnej diagnostickej skupine, samostatnej skupine, špecializovanej skupine, alebo skupine pre mladistvých dospelých</a:t>
            </a:r>
          </a:p>
          <a:p>
            <a:pPr marL="228600" lvl="1">
              <a:buNone/>
            </a:pPr>
            <a:r>
              <a:rPr lang="sk-SK" dirty="0" smtClean="0"/>
              <a:t>Vykonáva resocializačné programy</a:t>
            </a:r>
            <a:endParaRPr lang="sk-SK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dirty="0" smtClean="0"/>
              <a:t>Meno a  priezvisko dieťaťa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just"/>
            <a:r>
              <a:rPr lang="sk-SK" dirty="0" smtClean="0"/>
              <a:t>Zákon </a:t>
            </a:r>
            <a:r>
              <a:rPr lang="sk-SK" dirty="0"/>
              <a:t> o rodine + </a:t>
            </a:r>
            <a:r>
              <a:rPr lang="sk-SK" dirty="0" smtClean="0"/>
              <a:t>Zákon</a:t>
            </a:r>
            <a:r>
              <a:rPr lang="sk-SK" dirty="0"/>
              <a:t> o mene a </a:t>
            </a:r>
            <a:r>
              <a:rPr lang="sk-SK" dirty="0" smtClean="0"/>
              <a:t>priezvisku</a:t>
            </a:r>
          </a:p>
          <a:p>
            <a:pPr lvl="0" algn="just"/>
            <a:r>
              <a:rPr lang="sk-SK" dirty="0"/>
              <a:t>p</a:t>
            </a:r>
            <a:r>
              <a:rPr lang="sk-SK" dirty="0" smtClean="0"/>
              <a:t>riezvisko dieťaťa je určené súhlasným vyhlásením rodičov</a:t>
            </a:r>
          </a:p>
          <a:p>
            <a:pPr lvl="0" algn="just"/>
            <a:r>
              <a:rPr lang="sk-SK" dirty="0"/>
              <a:t>Narodenie dieťaťa slobodnej </a:t>
            </a:r>
            <a:r>
              <a:rPr lang="sk-SK" dirty="0" smtClean="0"/>
              <a:t>matke, resp</a:t>
            </a:r>
            <a:r>
              <a:rPr lang="sk-SK" dirty="0" smtClean="0"/>
              <a:t>., </a:t>
            </a:r>
            <a:r>
              <a:rPr lang="sk-SK" dirty="0" smtClean="0"/>
              <a:t>rozvedenej matke:</a:t>
            </a:r>
            <a:endParaRPr lang="sk-SK" dirty="0"/>
          </a:p>
          <a:p>
            <a:pPr lvl="1" algn="just"/>
            <a:r>
              <a:rPr lang="sk-SK" dirty="0"/>
              <a:t>a</a:t>
            </a:r>
            <a:r>
              <a:rPr lang="sk-SK" dirty="0" smtClean="0"/>
              <a:t>k po </a:t>
            </a:r>
            <a:r>
              <a:rPr lang="sk-SK" dirty="0"/>
              <a:t>narodení dieťaťa </a:t>
            </a:r>
            <a:r>
              <a:rPr lang="sk-SK" dirty="0" smtClean="0"/>
              <a:t>uzavrie matka </a:t>
            </a:r>
            <a:r>
              <a:rPr lang="sk-SK" dirty="0"/>
              <a:t>manželstvo s otcom dieťaťa, </a:t>
            </a:r>
            <a:r>
              <a:rPr lang="sk-SK" dirty="0" smtClean="0"/>
              <a:t>dieťa má priezvisko </a:t>
            </a:r>
            <a:r>
              <a:rPr lang="sk-SK" dirty="0"/>
              <a:t>určené pre ich ostatné deti</a:t>
            </a:r>
          </a:p>
          <a:p>
            <a:pPr lvl="1" algn="just"/>
            <a:r>
              <a:rPr lang="sk-SK" dirty="0"/>
              <a:t>a</a:t>
            </a:r>
            <a:r>
              <a:rPr lang="sk-SK" dirty="0" smtClean="0"/>
              <a:t>k </a:t>
            </a:r>
            <a:r>
              <a:rPr lang="sk-SK" dirty="0"/>
              <a:t>uzavrie matka manželstvo s mužom, ktorý nie je otcom </a:t>
            </a:r>
            <a:r>
              <a:rPr lang="sk-SK" dirty="0" smtClean="0"/>
              <a:t>dieťaťa, </a:t>
            </a:r>
            <a:r>
              <a:rPr lang="sk-SK" dirty="0"/>
              <a:t>tak môžu určiť súhlasným vyhlásením pred matričným úradom, že toto dieťa bude mať rovnaké priezvisko ako ich ostatné spoločné deti</a:t>
            </a:r>
          </a:p>
          <a:p>
            <a:pPr lvl="1" algn="just"/>
            <a:r>
              <a:rPr lang="sk-SK" dirty="0"/>
              <a:t>d</a:t>
            </a:r>
            <a:r>
              <a:rPr lang="sk-SK" dirty="0" smtClean="0"/>
              <a:t>ieťa</a:t>
            </a:r>
            <a:r>
              <a:rPr lang="sk-SK" dirty="0"/>
              <a:t>, ktoré sa narodí do 300 dní od právoplatnosti rozsudku o rozvode manželstva, nadobúda priezvisko, na ktorom sa rozvedení manželia dohodli pri uzavretí manželstva, ak nebolo </a:t>
            </a:r>
            <a:r>
              <a:rPr lang="sk-SK" dirty="0" smtClean="0"/>
              <a:t>otcovstvo právoplatne </a:t>
            </a:r>
            <a:r>
              <a:rPr lang="sk-SK" dirty="0"/>
              <a:t>zapreté </a:t>
            </a:r>
            <a:r>
              <a:rPr lang="sk-SK" dirty="0" smtClean="0"/>
              <a:t>bývalým </a:t>
            </a:r>
            <a:r>
              <a:rPr lang="sk-SK" dirty="0"/>
              <a:t>manželom </a:t>
            </a:r>
            <a:r>
              <a:rPr lang="sk-SK" dirty="0" smtClean="0"/>
              <a:t>matky dieťaťa</a:t>
            </a:r>
          </a:p>
          <a:p>
            <a:pPr marL="322263" lvl="1" indent="-273050" algn="just"/>
            <a:r>
              <a:rPr lang="sk-SK" dirty="0"/>
              <a:t>formálne vykonáva </a:t>
            </a:r>
            <a:r>
              <a:rPr lang="sk-SK" dirty="0" smtClean="0"/>
              <a:t>zmenu </a:t>
            </a:r>
            <a:r>
              <a:rPr lang="sk-SK" dirty="0"/>
              <a:t>priezviska </a:t>
            </a:r>
            <a:r>
              <a:rPr lang="sk-SK" dirty="0" smtClean="0"/>
              <a:t>správny orgán</a:t>
            </a:r>
          </a:p>
          <a:p>
            <a:pPr marL="322263" lvl="1" indent="-273050" algn="just"/>
            <a:r>
              <a:rPr lang="sk-SK" dirty="0" smtClean="0"/>
              <a:t>ak dieťa nemá určené žiadne meno alebo priezvisko, určí mu ho súd</a:t>
            </a:r>
          </a:p>
          <a:p>
            <a:pPr marL="322263" lvl="1" indent="-273050" algn="just"/>
            <a:r>
              <a:rPr lang="sk-SK" dirty="0"/>
              <a:t>k</a:t>
            </a:r>
            <a:r>
              <a:rPr lang="sk-SK" dirty="0" smtClean="0"/>
              <a:t>aždému </a:t>
            </a:r>
            <a:r>
              <a:rPr lang="sk-SK" dirty="0"/>
              <a:t>sa môže určiť viac mien, a to aj </a:t>
            </a:r>
            <a:r>
              <a:rPr lang="sk-SK" dirty="0" smtClean="0"/>
              <a:t>cudzojazyčných</a:t>
            </a:r>
          </a:p>
          <a:p>
            <a:pPr marL="322263" lvl="1" indent="-273050" algn="just"/>
            <a:r>
              <a:rPr lang="sk-SK" dirty="0" smtClean="0"/>
              <a:t>najviac možno určiť jednej osobe tri mená</a:t>
            </a:r>
          </a:p>
          <a:p>
            <a:pPr marL="322263" lvl="1" indent="-273050" algn="just"/>
            <a:r>
              <a:rPr lang="sk-SK" dirty="0"/>
              <a:t>m</a:t>
            </a:r>
            <a:r>
              <a:rPr lang="sk-SK" dirty="0" smtClean="0"/>
              <a:t>ožno </a:t>
            </a:r>
            <a:r>
              <a:rPr lang="sk-SK" dirty="0"/>
              <a:t>požiadať o zrušenie </a:t>
            </a:r>
            <a:r>
              <a:rPr lang="sk-SK" dirty="0" smtClean="0"/>
              <a:t>mena / mien a </a:t>
            </a:r>
            <a:r>
              <a:rPr lang="sk-SK" dirty="0" smtClean="0"/>
              <a:t>aj </a:t>
            </a:r>
            <a:r>
              <a:rPr lang="sk-SK" dirty="0"/>
              <a:t>o zmenu </a:t>
            </a:r>
            <a:r>
              <a:rPr lang="sk-SK" dirty="0" smtClean="0"/>
              <a:t>ich poradia </a:t>
            </a:r>
            <a:endParaRPr lang="sk-SK" dirty="0" smtClean="0"/>
          </a:p>
          <a:p>
            <a:pPr marL="322263" lvl="1" indent="-273050" algn="just"/>
            <a:r>
              <a:rPr lang="sk-SK" dirty="0"/>
              <a:t>na zmenu mena alebo </a:t>
            </a:r>
            <a:r>
              <a:rPr lang="sk-SK" dirty="0" smtClean="0"/>
              <a:t>priezviska </a:t>
            </a:r>
            <a:r>
              <a:rPr lang="sk-SK" dirty="0"/>
              <a:t>maloletého staršieho ako 15 rokov sa vyžaduje jeho </a:t>
            </a:r>
            <a:r>
              <a:rPr lang="sk-SK" dirty="0" smtClean="0"/>
              <a:t>súhlas</a:t>
            </a:r>
          </a:p>
          <a:p>
            <a:pPr marL="322263" lvl="1" indent="-273050" algn="just"/>
            <a:r>
              <a:rPr lang="sk-SK" dirty="0"/>
              <a:t>a</a:t>
            </a:r>
            <a:r>
              <a:rPr lang="sk-SK" dirty="0" smtClean="0"/>
              <a:t>k </a:t>
            </a:r>
            <a:r>
              <a:rPr lang="sk-SK" dirty="0"/>
              <a:t>je dieťa štátnym občanom aj iného štátu, môže nadobudnúť priezvisko alebo priezviská </a:t>
            </a:r>
            <a:r>
              <a:rPr lang="sk-SK" dirty="0" smtClean="0"/>
              <a:t>v </a:t>
            </a:r>
            <a:r>
              <a:rPr lang="sk-SK" dirty="0"/>
              <a:t>súlade s </a:t>
            </a:r>
            <a:r>
              <a:rPr lang="sk-SK" dirty="0" smtClean="0"/>
              <a:t>právnym poriadkom takéhoto </a:t>
            </a:r>
            <a:r>
              <a:rPr lang="sk-SK" dirty="0" smtClean="0"/>
              <a:t>štátu, </a:t>
            </a:r>
            <a:r>
              <a:rPr lang="sk-SK" dirty="0" smtClean="0"/>
              <a:t>alebo v súlade s jemu vlastnou tradíciou</a:t>
            </a:r>
          </a:p>
          <a:p>
            <a:pPr marL="322263" lvl="1" indent="-273050" algn="just"/>
            <a:endParaRPr lang="sk-SK" dirty="0"/>
          </a:p>
          <a:p>
            <a:pPr marL="322263" lvl="1" indent="-273050" algn="just"/>
            <a:endParaRPr lang="sk-SK" dirty="0" smtClean="0"/>
          </a:p>
          <a:p>
            <a:pPr marL="322263" lvl="1" indent="-273050" algn="just"/>
            <a:endParaRPr lang="sk-SK" dirty="0"/>
          </a:p>
          <a:p>
            <a:pPr lvl="0" algn="just"/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735145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Základné práva dieťaťa </a:t>
            </a:r>
            <a:r>
              <a:rPr lang="sk-SK" dirty="0"/>
              <a:t>podľa </a:t>
            </a:r>
            <a:r>
              <a:rPr lang="sk-SK" dirty="0" smtClean="0"/>
              <a:t>Zákona</a:t>
            </a:r>
            <a:r>
              <a:rPr lang="sk-SK" dirty="0"/>
              <a:t> o rodine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sk-SK" dirty="0"/>
              <a:t>m</a:t>
            </a:r>
            <a:r>
              <a:rPr lang="sk-SK" dirty="0" smtClean="0"/>
              <a:t>aloleté </a:t>
            </a:r>
            <a:r>
              <a:rPr lang="sk-SK" dirty="0"/>
              <a:t>dieťa má právo vyjadriť samostatne a slobodne svoj názor vo všetkých veciach, ktoré sa ho </a:t>
            </a:r>
            <a:r>
              <a:rPr lang="sk-SK" dirty="0" smtClean="0"/>
              <a:t>týkajú</a:t>
            </a:r>
            <a:endParaRPr lang="sk-SK" dirty="0"/>
          </a:p>
          <a:p>
            <a:pPr lvl="0" algn="just"/>
            <a:r>
              <a:rPr lang="sk-SK" dirty="0"/>
              <a:t>v súdnych konaniach, v ktorých sa rozhoduje o veciach týkajúcich sa maloletého dieťaťa, má </a:t>
            </a:r>
            <a:r>
              <a:rPr lang="sk-SK" dirty="0" smtClean="0"/>
              <a:t>právo </a:t>
            </a:r>
            <a:r>
              <a:rPr lang="sk-SK" dirty="0"/>
              <a:t>byť </a:t>
            </a:r>
            <a:r>
              <a:rPr lang="sk-SK" dirty="0" smtClean="0"/>
              <a:t>vypočuté</a:t>
            </a:r>
            <a:endParaRPr lang="sk-SK" dirty="0"/>
          </a:p>
          <a:p>
            <a:pPr lvl="0" algn="just"/>
            <a:r>
              <a:rPr lang="sk-SK" dirty="0"/>
              <a:t>n</a:t>
            </a:r>
            <a:r>
              <a:rPr lang="sk-SK" dirty="0" smtClean="0"/>
              <a:t>ázoru </a:t>
            </a:r>
            <a:r>
              <a:rPr lang="sk-SK" dirty="0"/>
              <a:t>maloletého dieťaťa musí byť venovaná náležitá pozornosť zodpovedajúca jeho veku a rozumovej </a:t>
            </a:r>
            <a:r>
              <a:rPr lang="sk-SK" dirty="0" smtClean="0"/>
              <a:t>vyspelosti</a:t>
            </a:r>
            <a:endParaRPr lang="sk-SK" dirty="0"/>
          </a:p>
          <a:p>
            <a:pPr lvl="0" algn="just"/>
            <a:r>
              <a:rPr lang="sk-SK" dirty="0" smtClean="0"/>
              <a:t>má právo </a:t>
            </a:r>
            <a:r>
              <a:rPr lang="sk-SK" dirty="0"/>
              <a:t>na styk s rodičmi (pravidelný, rovnocenný a rovnoprávny s obidvomi </a:t>
            </a:r>
            <a:r>
              <a:rPr lang="sk-SK" dirty="0" smtClean="0"/>
              <a:t>rodičmi</a:t>
            </a:r>
            <a:endParaRPr lang="sk-SK" dirty="0"/>
          </a:p>
          <a:p>
            <a:pPr lvl="0" algn="just"/>
            <a:r>
              <a:rPr lang="sk-SK" dirty="0" smtClean="0"/>
              <a:t>má právo </a:t>
            </a:r>
            <a:r>
              <a:rPr lang="sk-SK" dirty="0"/>
              <a:t>na meno a </a:t>
            </a:r>
            <a:r>
              <a:rPr lang="sk-SK" dirty="0" smtClean="0"/>
              <a:t>priezvisko</a:t>
            </a:r>
            <a:endParaRPr lang="sk-SK" dirty="0"/>
          </a:p>
          <a:p>
            <a:pPr lvl="0" algn="just"/>
            <a:r>
              <a:rPr lang="sk-SK" dirty="0"/>
              <a:t>m</a:t>
            </a:r>
            <a:r>
              <a:rPr lang="sk-SK" dirty="0" smtClean="0"/>
              <a:t>á právo na zabezpečenie výchovy</a:t>
            </a:r>
            <a:endParaRPr lang="sk-SK" dirty="0"/>
          </a:p>
          <a:p>
            <a:pPr lvl="0" algn="just"/>
            <a:r>
              <a:rPr lang="sk-SK" dirty="0"/>
              <a:t>m</a:t>
            </a:r>
            <a:r>
              <a:rPr lang="sk-SK" dirty="0" smtClean="0"/>
              <a:t>á právo na </a:t>
            </a:r>
            <a:r>
              <a:rPr lang="sk-SK" dirty="0"/>
              <a:t>zvýšenú ochranu zo strany štátu a jeho orgánov</a:t>
            </a:r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951249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Základné </a:t>
            </a:r>
            <a:r>
              <a:rPr lang="sk-SK" dirty="0" smtClean="0"/>
              <a:t>povinnosti </a:t>
            </a:r>
            <a:r>
              <a:rPr lang="sk-SK" dirty="0"/>
              <a:t>dieťaťa podľa Zákona o rodine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sk-SK" sz="2600" dirty="0" smtClean="0"/>
              <a:t>povinnosť prejavovať rodičom primeranú </a:t>
            </a:r>
            <a:r>
              <a:rPr lang="sk-SK" sz="2600" dirty="0"/>
              <a:t>úctu a rešpektovať ich</a:t>
            </a:r>
          </a:p>
          <a:p>
            <a:pPr lvl="0" algn="just"/>
            <a:r>
              <a:rPr lang="sk-SK" sz="2600" dirty="0"/>
              <a:t>a</a:t>
            </a:r>
            <a:r>
              <a:rPr lang="sk-SK" sz="2600" dirty="0" smtClean="0"/>
              <a:t>k žije v jednej </a:t>
            </a:r>
            <a:r>
              <a:rPr lang="sk-SK" sz="2600" dirty="0"/>
              <a:t>domácnosti s rodičmi, je povinné podieľať sa osobnou pomocou na spoločných potrebách rodiny</a:t>
            </a:r>
          </a:p>
          <a:p>
            <a:pPr lvl="0" algn="just"/>
            <a:r>
              <a:rPr lang="sk-SK" sz="2600" dirty="0" smtClean="0"/>
              <a:t>ak žije v jednej domácnosti a ak </a:t>
            </a:r>
            <a:r>
              <a:rPr lang="sk-SK" sz="2600" dirty="0"/>
              <a:t>je to </a:t>
            </a:r>
            <a:r>
              <a:rPr lang="sk-SK" sz="2600" dirty="0" smtClean="0"/>
              <a:t>možné, tak má povinnosť </a:t>
            </a:r>
            <a:r>
              <a:rPr lang="sk-SK" sz="2600" dirty="0"/>
              <a:t>prispievať podľa svojich </a:t>
            </a:r>
            <a:r>
              <a:rPr lang="sk-SK" sz="2600" dirty="0" smtClean="0"/>
              <a:t>možností</a:t>
            </a:r>
            <a:r>
              <a:rPr lang="sk-SK" sz="2600" dirty="0"/>
              <a:t> </a:t>
            </a:r>
            <a:r>
              <a:rPr lang="sk-SK" sz="2600" dirty="0" smtClean="0"/>
              <a:t>na spoločné potreby rodiny</a:t>
            </a:r>
            <a:endParaRPr lang="sk-SK" sz="2600" dirty="0"/>
          </a:p>
          <a:p>
            <a:pPr lvl="0" algn="just"/>
            <a:r>
              <a:rPr lang="sk-SK" sz="2600" dirty="0"/>
              <a:t>p</a:t>
            </a:r>
            <a:r>
              <a:rPr lang="sk-SK" sz="2600" dirty="0" smtClean="0"/>
              <a:t>ovinnosť spolupracovať s rodičmi pri </a:t>
            </a:r>
            <a:r>
              <a:rPr lang="sk-SK" sz="2600" dirty="0"/>
              <a:t>starostlivosti o neho a jeho výchovu</a:t>
            </a:r>
          </a:p>
          <a:p>
            <a:pPr lvl="0" algn="just"/>
            <a:r>
              <a:rPr lang="sk-SK" sz="2600" dirty="0"/>
              <a:t>p</a:t>
            </a:r>
            <a:r>
              <a:rPr lang="sk-SK" sz="2600" dirty="0" smtClean="0"/>
              <a:t>ovinnosť plniť </a:t>
            </a:r>
            <a:r>
              <a:rPr lang="sk-SK" sz="2600" dirty="0"/>
              <a:t>si svoje vzdelávacie </a:t>
            </a:r>
            <a:r>
              <a:rPr lang="sk-SK" sz="2600" dirty="0" smtClean="0"/>
              <a:t>povinnosti, a to primerane </a:t>
            </a:r>
            <a:r>
              <a:rPr lang="sk-SK" sz="2600" dirty="0"/>
              <a:t>svojim schopnostiam </a:t>
            </a:r>
          </a:p>
          <a:p>
            <a:pPr lvl="0" algn="just"/>
            <a:r>
              <a:rPr lang="sk-SK" sz="2600" dirty="0" smtClean="0"/>
              <a:t>povinnosť vyvarovať sa spôsobu života, ktorý by mohol byť preň ohrozujúci</a:t>
            </a:r>
          </a:p>
          <a:p>
            <a:pPr lvl="0" algn="just"/>
            <a:r>
              <a:rPr lang="sk-SK" sz="2600" dirty="0" smtClean="0"/>
              <a:t>povinnosť plniť </a:t>
            </a:r>
            <a:r>
              <a:rPr lang="sk-SK" sz="2600" dirty="0"/>
              <a:t>si vyživovacie povinnosti voči </a:t>
            </a:r>
            <a:r>
              <a:rPr lang="sk-SK" sz="2600" dirty="0" smtClean="0"/>
              <a:t>rodičom</a:t>
            </a:r>
          </a:p>
          <a:p>
            <a:pPr lvl="0" algn="just"/>
            <a:r>
              <a:rPr lang="sk-SK" sz="2600" dirty="0" smtClean="0"/>
              <a:t>OZ -&gt; predpoklady vydedenia dieťaťa -&gt; potrebná pomoc; opravdivý záujem; 						...</a:t>
            </a:r>
            <a:endParaRPr lang="sk-SK" sz="2600" dirty="0" smtClean="0"/>
          </a:p>
          <a:p>
            <a:pPr lvl="0" algn="just"/>
            <a:endParaRPr lang="sk-SK" dirty="0" smtClean="0"/>
          </a:p>
          <a:p>
            <a:pPr lvl="0" algn="just"/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617663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/>
          <a:lstStyle/>
          <a:p>
            <a:r>
              <a:rPr lang="sk-SK" b="1" dirty="0"/>
              <a:t>Dohovor o právach dieťaťa</a:t>
            </a:r>
            <a:r>
              <a:rPr lang="sk-SK" dirty="0"/>
              <a:t>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sk-SK" dirty="0"/>
              <a:t>p</a:t>
            </a:r>
            <a:r>
              <a:rPr lang="sk-SK" dirty="0" smtClean="0"/>
              <a:t>rijatý na pôde OSN v roku </a:t>
            </a:r>
            <a:r>
              <a:rPr lang="sk-SK" dirty="0"/>
              <a:t>1989, signatárom aj SR </a:t>
            </a:r>
          </a:p>
          <a:p>
            <a:pPr algn="just"/>
            <a:r>
              <a:rPr lang="sk-SK" dirty="0"/>
              <a:t>d</a:t>
            </a:r>
            <a:r>
              <a:rPr lang="sk-SK" dirty="0" smtClean="0"/>
              <a:t>okument podpísaný historicky najväčším počtom krajín</a:t>
            </a:r>
          </a:p>
          <a:p>
            <a:pPr algn="just"/>
            <a:r>
              <a:rPr lang="sk-SK" dirty="0" smtClean="0"/>
              <a:t>má 54 článkov a </a:t>
            </a:r>
            <a:r>
              <a:rPr lang="sk-SK" dirty="0"/>
              <a:t>3 tzv. </a:t>
            </a:r>
            <a:r>
              <a:rPr lang="sk-SK" dirty="0" smtClean="0"/>
              <a:t>opčné protokoly</a:t>
            </a:r>
          </a:p>
          <a:p>
            <a:pPr lvl="0" algn="just"/>
            <a:r>
              <a:rPr lang="sk-SK" dirty="0"/>
              <a:t>opčné protokoly boli vydané za účelom zvýšenia ochrany práv dieťaťa v nadväznosti na jednotlivé články </a:t>
            </a:r>
            <a:r>
              <a:rPr lang="sk-SK" dirty="0" smtClean="0"/>
              <a:t>Dohovoru, </a:t>
            </a:r>
            <a:r>
              <a:rPr lang="sk-SK" dirty="0"/>
              <a:t>pričom pre štáty, ktoré ich ratifikovali sú rovnako záväzné ako samotný Dohovor</a:t>
            </a:r>
          </a:p>
          <a:p>
            <a:pPr lvl="0" algn="just"/>
            <a:r>
              <a:rPr lang="sk-SK" dirty="0" smtClean="0"/>
              <a:t>za </a:t>
            </a:r>
            <a:r>
              <a:rPr lang="sk-SK" dirty="0"/>
              <a:t>dieťa sa považuje každá </a:t>
            </a:r>
            <a:r>
              <a:rPr lang="sk-SK" dirty="0" smtClean="0"/>
              <a:t>osoba mladšia </a:t>
            </a:r>
            <a:r>
              <a:rPr lang="sk-SK" dirty="0"/>
              <a:t>ako 18 rokov </a:t>
            </a:r>
            <a:r>
              <a:rPr lang="sk-SK" dirty="0" smtClean="0"/>
              <a:t>(pozn. pokiaľ </a:t>
            </a:r>
            <a:r>
              <a:rPr lang="sk-SK" dirty="0"/>
              <a:t>podľa právneho poriadku </a:t>
            </a:r>
            <a:r>
              <a:rPr lang="sk-SK" dirty="0" smtClean="0"/>
              <a:t>štátu</a:t>
            </a:r>
            <a:r>
              <a:rPr lang="sk-SK" dirty="0"/>
              <a:t> </a:t>
            </a:r>
            <a:r>
              <a:rPr lang="sk-SK" dirty="0" smtClean="0"/>
              <a:t>dieťaťa </a:t>
            </a:r>
            <a:r>
              <a:rPr lang="sk-SK" dirty="0"/>
              <a:t>nie je </a:t>
            </a:r>
            <a:r>
              <a:rPr lang="sk-SK" dirty="0" smtClean="0"/>
              <a:t>dospelosť možné dosiahnuť skôr)</a:t>
            </a:r>
          </a:p>
          <a:p>
            <a:pPr algn="just"/>
            <a:r>
              <a:rPr lang="sk-SK" dirty="0"/>
              <a:t>po prijatí dohovoru deti nemajú len </a:t>
            </a:r>
            <a:r>
              <a:rPr lang="sk-SK" dirty="0" smtClean="0"/>
              <a:t>povinnosti voči rodičom, ale existuje katalóg ich práv</a:t>
            </a:r>
          </a:p>
          <a:p>
            <a:pPr lvl="0" algn="just"/>
            <a:r>
              <a:rPr lang="sk-SK" dirty="0"/>
              <a:t>práva dieťaťa musia byť rešpektované tak deťmi medzi sebou navzájom, ako aj ich rodičmi a každou </a:t>
            </a:r>
            <a:r>
              <a:rPr lang="sk-SK" dirty="0" smtClean="0"/>
              <a:t>FO</a:t>
            </a:r>
          </a:p>
          <a:p>
            <a:pPr algn="just"/>
            <a:r>
              <a:rPr lang="sk-SK" dirty="0" smtClean="0"/>
              <a:t>definuje </a:t>
            </a:r>
            <a:r>
              <a:rPr lang="sk-SK" dirty="0"/>
              <a:t>práva každého dieťaťa na </a:t>
            </a:r>
            <a:r>
              <a:rPr lang="sk-SK" dirty="0" smtClean="0"/>
              <a:t>svete</a:t>
            </a:r>
          </a:p>
          <a:p>
            <a:pPr algn="just"/>
            <a:r>
              <a:rPr lang="sk-SK" dirty="0" smtClean="0"/>
              <a:t>vychádza zo štyroch základných princípov: </a:t>
            </a:r>
            <a:r>
              <a:rPr lang="sk-SK" dirty="0"/>
              <a:t> </a:t>
            </a:r>
            <a:r>
              <a:rPr lang="sk-SK" dirty="0" smtClean="0"/>
              <a:t>zákaz </a:t>
            </a:r>
            <a:r>
              <a:rPr lang="sk-SK" dirty="0"/>
              <a:t>diskriminácie, </a:t>
            </a:r>
            <a:r>
              <a:rPr lang="sk-SK" dirty="0" smtClean="0"/>
              <a:t>najlepší </a:t>
            </a:r>
            <a:r>
              <a:rPr lang="sk-SK" dirty="0"/>
              <a:t>záujem dieťaťa, </a:t>
            </a:r>
            <a:r>
              <a:rPr lang="sk-SK" dirty="0" smtClean="0"/>
              <a:t>právo dieťaťa </a:t>
            </a:r>
            <a:r>
              <a:rPr lang="sk-SK" dirty="0"/>
              <a:t>na život </a:t>
            </a:r>
            <a:r>
              <a:rPr lang="sk-SK" dirty="0" smtClean="0"/>
              <a:t>a</a:t>
            </a:r>
            <a:r>
              <a:rPr lang="sk-SK" dirty="0"/>
              <a:t> rozvoj, právo </a:t>
            </a:r>
            <a:r>
              <a:rPr lang="sk-SK" dirty="0" smtClean="0"/>
              <a:t>dieťaťa na </a:t>
            </a:r>
            <a:r>
              <a:rPr lang="sk-SK" dirty="0"/>
              <a:t>rešpektovanie </a:t>
            </a:r>
            <a:r>
              <a:rPr lang="sk-SK" dirty="0" smtClean="0"/>
              <a:t>jeho názorov</a:t>
            </a:r>
            <a:endParaRPr lang="sk-SK" dirty="0"/>
          </a:p>
          <a:p>
            <a:pPr algn="just"/>
            <a:r>
              <a:rPr lang="sk-SK" dirty="0"/>
              <a:t>s</a:t>
            </a:r>
            <a:r>
              <a:rPr lang="sk-SK" dirty="0" smtClean="0"/>
              <a:t>meruje </a:t>
            </a:r>
            <a:r>
              <a:rPr lang="sk-SK" dirty="0"/>
              <a:t>k rešpektovaniu a zabezpečovaniu práv všetkých detí bez akejkoľvek diskriminácie (rasa, farba pleti, pohlavie, jazyk, náboženstvo, národnosť, telesné alebo duševné ochorenie, atď</a:t>
            </a:r>
            <a:r>
              <a:rPr lang="sk-SK" dirty="0" smtClean="0"/>
              <a:t>.)</a:t>
            </a:r>
          </a:p>
          <a:p>
            <a:pPr algn="just"/>
            <a:endParaRPr lang="sk-SK" dirty="0"/>
          </a:p>
          <a:p>
            <a:pPr algn="just"/>
            <a:endParaRPr lang="sk-SK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2863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Niektoré vybrané práva dieťaťa podľa Dohovoru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just"/>
            <a:r>
              <a:rPr lang="sk-SK" dirty="0"/>
              <a:t>právo na život a rozvoj,</a:t>
            </a:r>
          </a:p>
          <a:p>
            <a:pPr lvl="0" algn="just"/>
            <a:r>
              <a:rPr lang="sk-SK" dirty="0"/>
              <a:t>právo na meno a štátnu príslušnosť,</a:t>
            </a:r>
          </a:p>
          <a:p>
            <a:pPr lvl="0" algn="just"/>
            <a:r>
              <a:rPr lang="sk-SK" dirty="0"/>
              <a:t>právo poznať podľa možností vlastných rodičov a právo na ich starostlivosť ,</a:t>
            </a:r>
          </a:p>
          <a:p>
            <a:pPr lvl="0" algn="just"/>
            <a:r>
              <a:rPr lang="sk-SK" dirty="0"/>
              <a:t>právo na zachovanie identity (najmä meno, štátnu príslušnosť a rodinné zväzky),</a:t>
            </a:r>
          </a:p>
          <a:p>
            <a:pPr algn="just"/>
            <a:r>
              <a:rPr lang="sk-SK" dirty="0"/>
              <a:t>právo žiť s rodičmi </a:t>
            </a:r>
            <a:endParaRPr lang="sk-SK" dirty="0" smtClean="0"/>
          </a:p>
          <a:p>
            <a:pPr lvl="0" algn="just"/>
            <a:r>
              <a:rPr lang="sk-SK" dirty="0"/>
              <a:t>právo na to, aby sa disciplína na školách zabezpečovala spôsobom zlučiteľným s ľudskou dôstojnosťou dieťaťa a rešpektovaním jeho práv,</a:t>
            </a:r>
          </a:p>
          <a:p>
            <a:pPr lvl="0" algn="just"/>
            <a:r>
              <a:rPr lang="sk-SK" dirty="0"/>
              <a:t>právo na oddych a voľný čas, účasť v hrách,</a:t>
            </a:r>
          </a:p>
          <a:p>
            <a:pPr lvl="0" algn="just"/>
            <a:r>
              <a:rPr lang="sk-SK" dirty="0"/>
              <a:t>právo využívať sociálne zabezpečenie vrátane sociálneho poistenia,</a:t>
            </a:r>
          </a:p>
          <a:p>
            <a:pPr lvl="0" algn="just"/>
            <a:r>
              <a:rPr lang="sk-SK" dirty="0"/>
              <a:t>právo vedieť o svojich právach</a:t>
            </a:r>
            <a:r>
              <a:rPr lang="sk-SK" dirty="0" smtClean="0"/>
              <a:t>,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96110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/>
          </a:bodyPr>
          <a:lstStyle/>
          <a:p>
            <a:r>
              <a:rPr lang="sk-SK" dirty="0" smtClean="0"/>
              <a:t>Dohovor </a:t>
            </a:r>
            <a:r>
              <a:rPr lang="sk-SK" dirty="0" smtClean="0"/>
              <a:t>dieťa (má) chráni (ť) </a:t>
            </a:r>
            <a:r>
              <a:rPr lang="sk-SK" dirty="0" smtClean="0"/>
              <a:t>pred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endParaRPr lang="sk-SK" dirty="0" smtClean="0"/>
          </a:p>
          <a:p>
            <a:pPr lvl="0" algn="just"/>
            <a:r>
              <a:rPr lang="sk-SK" dirty="0" smtClean="0"/>
              <a:t>detskou </a:t>
            </a:r>
            <a:r>
              <a:rPr lang="sk-SK" dirty="0" smtClean="0"/>
              <a:t>prácou</a:t>
            </a:r>
          </a:p>
          <a:p>
            <a:pPr lvl="0" algn="just"/>
            <a:r>
              <a:rPr lang="sk-SK" dirty="0" smtClean="0"/>
              <a:t>konzumáciou drog</a:t>
            </a:r>
            <a:endParaRPr lang="sk-SK" dirty="0"/>
          </a:p>
          <a:p>
            <a:pPr algn="just"/>
            <a:r>
              <a:rPr lang="sk-SK" dirty="0"/>
              <a:t>sexuálnym </a:t>
            </a:r>
            <a:r>
              <a:rPr lang="sk-SK" dirty="0" smtClean="0"/>
              <a:t>zneužívaním</a:t>
            </a:r>
            <a:endParaRPr lang="sk-SK" dirty="0"/>
          </a:p>
          <a:p>
            <a:pPr algn="just"/>
            <a:r>
              <a:rPr lang="sk-SK" dirty="0"/>
              <a:t>mučením a </a:t>
            </a:r>
            <a:r>
              <a:rPr lang="sk-SK" dirty="0" smtClean="0"/>
              <a:t>zbavením slobody</a:t>
            </a:r>
          </a:p>
          <a:p>
            <a:pPr algn="just"/>
            <a:r>
              <a:rPr lang="sk-SK" dirty="0"/>
              <a:t>ozbrojenými </a:t>
            </a:r>
            <a:r>
              <a:rPr lang="sk-SK" dirty="0" smtClean="0"/>
              <a:t>konfliktami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876160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Dohovor poukazuje na osobitné skupiny detí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r>
              <a:rPr lang="sk-SK" dirty="0" smtClean="0"/>
              <a:t>deti </a:t>
            </a:r>
            <a:r>
              <a:rPr lang="sk-SK" dirty="0"/>
              <a:t>bez </a:t>
            </a:r>
            <a:r>
              <a:rPr lang="sk-SK" dirty="0" smtClean="0"/>
              <a:t>ro</a:t>
            </a:r>
            <a:r>
              <a:rPr lang="sk-SK" dirty="0"/>
              <a:t>diny</a:t>
            </a:r>
            <a:endParaRPr lang="sk-SK" dirty="0" smtClean="0"/>
          </a:p>
          <a:p>
            <a:r>
              <a:rPr lang="sk-SK" dirty="0" smtClean="0"/>
              <a:t>d</a:t>
            </a:r>
            <a:r>
              <a:rPr lang="sk-SK" dirty="0" smtClean="0"/>
              <a:t>eti utečencov</a:t>
            </a:r>
            <a:endParaRPr lang="sk-SK" dirty="0" smtClean="0"/>
          </a:p>
          <a:p>
            <a:r>
              <a:rPr lang="sk-SK" dirty="0" smtClean="0"/>
              <a:t>telesne a duševne postihnuté deti</a:t>
            </a:r>
          </a:p>
          <a:p>
            <a:r>
              <a:rPr lang="sk-SK" dirty="0"/>
              <a:t>d</a:t>
            </a:r>
            <a:r>
              <a:rPr lang="sk-SK" dirty="0" smtClean="0"/>
              <a:t>eti patriace medzi národnostné menšiny</a:t>
            </a:r>
          </a:p>
        </p:txBody>
      </p:sp>
    </p:spTree>
    <p:extLst>
      <p:ext uri="{BB962C8B-B14F-4D97-AF65-F5344CB8AC3E}">
        <p14:creationId xmlns:p14="http://schemas.microsoft.com/office/powerpoint/2010/main" xmlns="" val="1150680131"/>
      </p:ext>
    </p:extLst>
  </p:cSld>
  <p:clrMapOvr>
    <a:masterClrMapping/>
  </p:clrMapOvr>
</p:sld>
</file>

<file path=ppt/theme/theme1.xml><?xml version="1.0" encoding="utf-8"?>
<a:theme xmlns:a="http://schemas.openxmlformats.org/drawingml/2006/main" name="TF10001006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10001006" id="{A55DF1DA-22EC-4DA4-B170-D3F0FF81047C}" vid="{3BFA2149-51D1-489C-9B65-4F9563B089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Hĺbka</Template>
  <TotalTime>236</TotalTime>
  <Words>1303</Words>
  <Application>Microsoft Office PowerPoint</Application>
  <PresentationFormat>Vlastná</PresentationFormat>
  <Paragraphs>183</Paragraphs>
  <Slides>24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24</vt:i4>
      </vt:variant>
    </vt:vector>
  </HeadingPairs>
  <TitlesOfParts>
    <vt:vector size="25" baseType="lpstr">
      <vt:lpstr>TF10001006</vt:lpstr>
      <vt:lpstr>Rodinné právo</vt:lpstr>
      <vt:lpstr>Obmedzená spôsobilosť maloletého dieťaťa </vt:lpstr>
      <vt:lpstr>Meno a  priezvisko dieťaťa</vt:lpstr>
      <vt:lpstr>Základné práva dieťaťa podľa Zákona o rodine </vt:lpstr>
      <vt:lpstr>Základné povinnosti dieťaťa podľa Zákona o rodine </vt:lpstr>
      <vt:lpstr>Dohovor o právach dieťaťa </vt:lpstr>
      <vt:lpstr>Niektoré vybrané práva dieťaťa podľa Dohovoru</vt:lpstr>
      <vt:lpstr>Dohovor dieťa (má) chráni (ť) pred</vt:lpstr>
      <vt:lpstr>Dohovor poukazuje na osobitné skupiny detí</vt:lpstr>
      <vt:lpstr>Lanzarotský dohovor </vt:lpstr>
      <vt:lpstr>Európsky dohovor o výkone práv detí </vt:lpstr>
      <vt:lpstr>Súdne orgány pri ochrane maloletých</vt:lpstr>
      <vt:lpstr>Neodkladné opatrenia vo veciach ochrany maloletého  podľa CMP</vt:lpstr>
      <vt:lpstr>Osobitná úprava výkonu rozhodnutia - exekučného titulu</vt:lpstr>
      <vt:lpstr>Snímka 15</vt:lpstr>
      <vt:lpstr>Sociálnoprávna ochrana maloletého</vt:lpstr>
      <vt:lpstr>Druhy sociálnych služieb</vt:lpstr>
      <vt:lpstr>Snímka 18</vt:lpstr>
      <vt:lpstr>Snímka 19</vt:lpstr>
      <vt:lpstr>Snímka 20</vt:lpstr>
      <vt:lpstr>Výchovné opatrenia podľa Zákona o rodine </vt:lpstr>
      <vt:lpstr>Snímka 22</vt:lpstr>
      <vt:lpstr>Centrum pre deti a rodiny</vt:lpstr>
      <vt:lpstr>Centrum pre deti a rodiny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Rodinné právo</dc:title>
  <dc:creator>Peter Koromhaz</dc:creator>
  <cp:lastModifiedBy>Peter Koromhaz</cp:lastModifiedBy>
  <cp:revision>28</cp:revision>
  <dcterms:created xsi:type="dcterms:W3CDTF">2018-03-11T20:45:24Z</dcterms:created>
  <dcterms:modified xsi:type="dcterms:W3CDTF">2019-03-07T10:41:55Z</dcterms:modified>
</cp:coreProperties>
</file>