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8" r:id="rId12"/>
    <p:sldId id="269" r:id="rId13"/>
    <p:sldId id="270" r:id="rId14"/>
    <p:sldId id="271" r:id="rId15"/>
    <p:sldId id="274" r:id="rId16"/>
    <p:sldId id="276" r:id="rId17"/>
    <p:sldId id="27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49"/>
    <p:restoredTop sz="94656"/>
  </p:normalViewPr>
  <p:slideViewPr>
    <p:cSldViewPr snapToGrid="0" snapToObjects="1">
      <p:cViewPr varScale="1">
        <p:scale>
          <a:sx n="79" d="100"/>
          <a:sy n="79" d="100"/>
        </p:scale>
        <p:origin x="240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Kliknite sem a upravte štýl predlohy podnadpisov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át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ce s obráz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Kliknite sem a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Obrázok možno pridať jeho presunutím do zástupného objektu alebo kliknutím na jeho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Kliknite sem a upravte štýly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lang="en-US" dirty="0"/>
              <a:t>3/23/19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ov-lex.sk/pravne-predpisy/SK/ZZ/2005/36/20170701#paragraf-37.odsek-3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09800" y="3295628"/>
            <a:ext cx="9144000" cy="1641490"/>
          </a:xfrm>
        </p:spPr>
        <p:txBody>
          <a:bodyPr/>
          <a:lstStyle/>
          <a:p>
            <a:r>
              <a:rPr lang="sk-SK" dirty="0"/>
              <a:t>Rodinné právo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09800" y="5284773"/>
            <a:ext cx="9144000" cy="754025"/>
          </a:xfrm>
        </p:spPr>
        <p:txBody>
          <a:bodyPr/>
          <a:lstStyle/>
          <a:p>
            <a:r>
              <a:rPr lang="sk-SK" dirty="0"/>
              <a:t>prednáška č. 6</a:t>
            </a:r>
          </a:p>
        </p:txBody>
      </p:sp>
    </p:spTree>
    <p:extLst>
      <p:ext uri="{BB962C8B-B14F-4D97-AF65-F5344CB8AC3E}">
        <p14:creationId xmlns:p14="http://schemas.microsoft.com/office/powerpoint/2010/main" val="291706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Autofit/>
          </a:bodyPr>
          <a:lstStyle/>
          <a:p>
            <a:r>
              <a:rPr lang="sk-SK" sz="4400" dirty="0"/>
              <a:t>Predpoklady osoby, ktorej má byť zverené dieťa do pestúnskej starostlivosti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sk-SK" dirty="0"/>
              <a:t>FO</a:t>
            </a:r>
          </a:p>
          <a:p>
            <a:pPr lvl="0" algn="just"/>
            <a:r>
              <a:rPr lang="sk-SK" dirty="0"/>
              <a:t>trvalý pobyt na území SR</a:t>
            </a:r>
          </a:p>
          <a:p>
            <a:pPr lvl="0" algn="just"/>
            <a:r>
              <a:rPr lang="sk-SK" dirty="0"/>
              <a:t>spôsobilosť na PÚ v plnom rozsahu</a:t>
            </a:r>
          </a:p>
          <a:p>
            <a:pPr lvl="0" algn="just"/>
            <a:r>
              <a:rPr lang="sk-SK" dirty="0"/>
              <a:t>zdravotné a osobnostné predpoklady</a:t>
            </a:r>
          </a:p>
          <a:p>
            <a:pPr lvl="0" algn="just"/>
            <a:r>
              <a:rPr lang="sk-SK" dirty="0"/>
              <a:t>je zapísaná do zoznamu žiadateľov o pestúnsku starostlivosti</a:t>
            </a:r>
          </a:p>
          <a:p>
            <a:pPr lvl="0" algn="just"/>
            <a:r>
              <a:rPr lang="sk-SK" dirty="0"/>
              <a:t>vhodný spôsob života + to isté platí o osobách, ktoré s ňou žijú v domácnosti</a:t>
            </a:r>
          </a:p>
          <a:p>
            <a:pPr lvl="0" algn="just"/>
            <a:r>
              <a:rPr lang="sk-SK" dirty="0"/>
              <a:t>osoba nemôže mať v čase rozhodovania odňaté vlastné dieťa zo svojej starostlivosti (ak mala niekedy v minulosti, to nie je prekážkou)</a:t>
            </a:r>
          </a:p>
          <a:p>
            <a:pPr algn="just"/>
            <a:r>
              <a:rPr lang="sk-SK" dirty="0"/>
              <a:t>dieťa môže byť zverené aj do spoločnej pestúnskej starostlivosti manželov alebo do pestúnskej starostlivosti iba jedného z manželov, vtedy s tým musí druhý manžel súhlasiť</a:t>
            </a:r>
          </a:p>
          <a:p>
            <a:pPr lvl="0"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17069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Dôvody zániku pestúnskej starostlivosti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sk-SK" dirty="0"/>
              <a:t>dosiahnutím plnoletosti zvereného dieťaťa</a:t>
            </a:r>
          </a:p>
          <a:p>
            <a:pPr lvl="0" algn="just"/>
            <a:r>
              <a:rPr lang="sk-SK" dirty="0"/>
              <a:t>smrťou dieťaťa alebo pestúna</a:t>
            </a:r>
          </a:p>
          <a:p>
            <a:pPr lvl="0" algn="just"/>
            <a:r>
              <a:rPr lang="sk-SK" dirty="0"/>
              <a:t>umiestnením maloletého dieťaťa do ochrannej výchovy alebo nástupom do výkonu trestu odňatia slobody</a:t>
            </a:r>
          </a:p>
          <a:p>
            <a:pPr lvl="0" algn="just"/>
            <a:r>
              <a:rPr lang="sk-SK" dirty="0"/>
              <a:t>rozhodnutím súdu o zrušení pestúnskej starostlivosti (pozn. ak o to požiada pestún alebo ak zanedbáva svoje povinnosti)</a:t>
            </a:r>
          </a:p>
          <a:p>
            <a:pPr lvl="0" algn="just"/>
            <a:r>
              <a:rPr lang="sk-SK" dirty="0"/>
              <a:t>rozvodom manželov, ktorým bolo zverené dieťa do spoločnej pestúnskej starostlivosti (pozn. môže ponechať jednému z nich, len na návrh)</a:t>
            </a:r>
          </a:p>
          <a:p>
            <a:pPr lvl="0" algn="just"/>
            <a:r>
              <a:rPr lang="sk-SK" dirty="0"/>
              <a:t>* ak jeden zomrie, druhému ostáva dieťa v starostlivosti</a:t>
            </a:r>
          </a:p>
          <a:p>
            <a:pPr lvl="0"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062699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r>
              <a:rPr lang="sk-SK" b="1" dirty="0"/>
              <a:t>Ústavná starostlivosť</a:t>
            </a:r>
            <a:r>
              <a:rPr lang="sk-SK" dirty="0"/>
              <a:t>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algn="just"/>
            <a:r>
              <a:rPr lang="sk-SK" dirty="0"/>
              <a:t>ak nemožno uplatniť zverenie do osobnej starostlivosti alebo do pestúnskej starostlivosti</a:t>
            </a:r>
          </a:p>
          <a:p>
            <a:pPr lvl="0" algn="just"/>
            <a:r>
              <a:rPr lang="sk-SK" dirty="0"/>
              <a:t>výchova dieťaťa vážne narušená/ohrozená (za naplnenie predpokladov sa nepovažujú nedostatočné bytové pomery alebo majetkové pomery rodičov) + nie je možné zveriť dieťa do osobnej náhradnej/pestúnskej + </a:t>
            </a:r>
          </a:p>
          <a:p>
            <a:pPr lvl="1" algn="just"/>
            <a:r>
              <a:rPr lang="sk-SK" dirty="0"/>
              <a:t>dieťa je osvojiteľné a nie je možné ho zveriť do starostlivosti budúcich osvojiteľov alebo do starostlivosti fyzickej osoby podľa osobitného predpisu ( § 54 ods. 2 písm. a)</a:t>
            </a:r>
          </a:p>
          <a:p>
            <a:pPr lvl="1" algn="just"/>
            <a:r>
              <a:rPr lang="sk-SK" dirty="0"/>
              <a:t>rodičia dieťaťa nežijú alebo im v starostlivosti o dieťa bráni závažná prekážka,</a:t>
            </a:r>
          </a:p>
          <a:p>
            <a:pPr lvl="1" algn="just"/>
            <a:r>
              <a:rPr lang="sk-SK" dirty="0"/>
              <a:t>uložené výchovné opatrenie podľa </a:t>
            </a:r>
            <a:r>
              <a:rPr lang="sk-SK" i="1" dirty="0">
                <a:hlinkClick r:id="rId2" tooltip="Odkaz na predpis alebo ustanovenie"/>
              </a:rPr>
              <a:t>§ 37 ods. 3</a:t>
            </a:r>
            <a:r>
              <a:rPr lang="sk-SK" dirty="0"/>
              <a:t> neviedlo k náprave (</a:t>
            </a:r>
            <a:r>
              <a:rPr lang="sk-SK" i="1" dirty="0"/>
              <a:t>ide o „druhú skupinu“ výchovných opatrení, čiže o tie, kedy už je odňaté dieťa z osobnej starostlivosti rodičov a  je mu nariadený pobyt v niektorom z určených zariadení na zabezpečenie diagnostiky, odbornej pomoci, resocializácie</a:t>
            </a:r>
            <a:r>
              <a:rPr lang="sk-SK" dirty="0"/>
              <a:t>)</a:t>
            </a:r>
          </a:p>
          <a:p>
            <a:pPr lvl="1" algn="just"/>
            <a:r>
              <a:rPr lang="sk-SK" dirty="0"/>
              <a:t>rodičia dieťaťa sú pozbavení výkonu rodičovských práv. </a:t>
            </a:r>
          </a:p>
        </p:txBody>
      </p:sp>
    </p:spTree>
    <p:extLst>
      <p:ext uri="{BB962C8B-B14F-4D97-AF65-F5344CB8AC3E}">
        <p14:creationId xmlns:p14="http://schemas.microsoft.com/office/powerpoint/2010/main" val="1928054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Niekoľko ďalších poznámok k ústavnej starostlivosti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sk-SK" dirty="0"/>
              <a:t>rodičia ostávajú zákonnými zástupcami dieťaťa (okrem prípadov, ak je určený poručník alebo opatrovník)</a:t>
            </a:r>
          </a:p>
          <a:p>
            <a:pPr lvl="0" algn="just"/>
            <a:r>
              <a:rPr lang="sk-SK" dirty="0"/>
              <a:t>súd pri nariadení ústavnej starostlivosti určí konkrétne zariadenie, do ktorého má ísť maloleté dieťa</a:t>
            </a:r>
          </a:p>
          <a:p>
            <a:pPr lvl="0" algn="just"/>
            <a:r>
              <a:rPr lang="sk-SK" dirty="0"/>
              <a:t>súd má pri určovaní zariadenia voliť také, ktoré je blízko miesta pobytu rodičov a blízkych, aby väzby neboli úplne pretrhnuté  a vedeli sa navštevovať bez zvýšených ťažkostí</a:t>
            </a:r>
          </a:p>
          <a:p>
            <a:pPr lvl="0" algn="just"/>
            <a:r>
              <a:rPr lang="sk-SK" dirty="0"/>
              <a:t>súd minimálne 2x do roka hodnotí účinnosť ústavnej starostlivosti</a:t>
            </a:r>
          </a:p>
          <a:p>
            <a:pPr lvl="0" algn="just"/>
            <a:r>
              <a:rPr lang="sk-SK" dirty="0"/>
              <a:t>ak došlo k nariadeniu z dôvodov problémov na strane rodičov, tak určuje aj lehotu na úpravu pomerov, ak v stanovenej lehote rodičia nenapravia stav, tak začne súd konanie o zverenie dieťaťa do náhradnej osobnej alebo pestúnskej starostlivosti</a:t>
            </a:r>
          </a:p>
          <a:p>
            <a:pPr lvl="0" algn="just"/>
            <a:r>
              <a:rPr lang="sk-SK" dirty="0"/>
              <a:t>ústavnú starostlivosť zrušuje súd, ak odpadli dôvody alebo ak je možné zveriť dieťa do osobnej alebo pestúnskej starostlivosti</a:t>
            </a:r>
          </a:p>
        </p:txBody>
      </p:sp>
    </p:spTree>
    <p:extLst>
      <p:ext uri="{BB962C8B-B14F-4D97-AF65-F5344CB8AC3E}">
        <p14:creationId xmlns:p14="http://schemas.microsoft.com/office/powerpoint/2010/main" val="712484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1228725"/>
            <a:ext cx="10233800" cy="4948238"/>
          </a:xfrm>
        </p:spPr>
        <p:txBody>
          <a:bodyPr>
            <a:normAutofit fontScale="77500" lnSpcReduction="20000"/>
          </a:bodyPr>
          <a:lstStyle/>
          <a:p>
            <a:pPr lvl="0" algn="just"/>
            <a:r>
              <a:rPr lang="sk-SK" dirty="0"/>
              <a:t>obaja rodičia maloletého zomreli, boli pozbavení výkonu rodičovských práv a povinností, bol im pozastavený výkon práv a povinností, nemajú spôsobilosť na PÚ v plnom rozsahu</a:t>
            </a:r>
          </a:p>
          <a:p>
            <a:pPr lvl="0" algn="just"/>
            <a:r>
              <a:rPr lang="sk-SK" dirty="0"/>
              <a:t>ustanovuje súd</a:t>
            </a:r>
          </a:p>
          <a:p>
            <a:pPr lvl="0" algn="just"/>
            <a:r>
              <a:rPr lang="sk-SK" dirty="0"/>
              <a:t>ak je to možné ustanovuje súd najmä toho koho navrhnú rodičia</a:t>
            </a:r>
          </a:p>
          <a:p>
            <a:pPr lvl="0" algn="just"/>
            <a:r>
              <a:rPr lang="sk-SK" dirty="0"/>
              <a:t>poručníkom môže byť FO aj obec alebo orgán sociálnoprávnej ochrany</a:t>
            </a:r>
          </a:p>
          <a:p>
            <a:pPr lvl="0" algn="just"/>
            <a:r>
              <a:rPr lang="sk-SK" dirty="0"/>
              <a:t>poručník zabezpečuje výchovu, zastupuje maloletého, spravuje majetok</a:t>
            </a:r>
          </a:p>
          <a:p>
            <a:pPr lvl="0" algn="just"/>
            <a:r>
              <a:rPr lang="sk-SK" dirty="0"/>
              <a:t>nie je povinný osobne sa starať o maloletého, teda môžu sa osobne starať aj rodičia alebo niekto iný</a:t>
            </a:r>
          </a:p>
          <a:p>
            <a:pPr lvl="0" algn="just"/>
            <a:r>
              <a:rPr lang="sk-SK" dirty="0"/>
              <a:t>poručník predkladá súdu správy o správe majetku, je povinný vykonávať v najlepšom záujme maloletého dieťaťa</a:t>
            </a:r>
          </a:p>
          <a:p>
            <a:pPr lvl="0" algn="just"/>
            <a:r>
              <a:rPr lang="sk-SK" dirty="0"/>
              <a:t>pri správe majetku zodpovedá dieťaťu podľa ustanovení o náhrade škody</a:t>
            </a:r>
          </a:p>
          <a:p>
            <a:pPr lvl="0" algn="just"/>
            <a:r>
              <a:rPr lang="sk-SK" dirty="0"/>
              <a:t>zaniká: dosiahnutím plnoletosti, smrťou dieťaťa , poručníka, zánikom dôvodu ustanovenia, dosiahnutím plnoletosti samotného rodiča dieťaťa, rozhodnutím súdu</a:t>
            </a:r>
          </a:p>
        </p:txBody>
      </p:sp>
      <p:sp>
        <p:nvSpPr>
          <p:cNvPr id="4" name="BlokTextu 3"/>
          <p:cNvSpPr txBox="1"/>
          <p:nvPr/>
        </p:nvSpPr>
        <p:spPr>
          <a:xfrm>
            <a:off x="1120000" y="400049"/>
            <a:ext cx="101242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4000" dirty="0"/>
              <a:t>Poručníctvo</a:t>
            </a:r>
          </a:p>
        </p:txBody>
      </p:sp>
    </p:spTree>
    <p:extLst>
      <p:ext uri="{BB962C8B-B14F-4D97-AF65-F5344CB8AC3E}">
        <p14:creationId xmlns:p14="http://schemas.microsoft.com/office/powerpoint/2010/main" val="8607040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r>
              <a:rPr lang="sk-SK" b="1" dirty="0"/>
              <a:t>Opatrovníctvo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k-SK" dirty="0"/>
              <a:t>majetkový a kolízny opatrovník</a:t>
            </a:r>
          </a:p>
          <a:p>
            <a:pPr lvl="0" algn="just"/>
            <a:r>
              <a:rPr lang="sk-SK" dirty="0"/>
              <a:t>môže ním byť FO alebo obec</a:t>
            </a:r>
          </a:p>
          <a:p>
            <a:pPr lvl="0" algn="just"/>
            <a:r>
              <a:rPr lang="sk-SK" dirty="0"/>
              <a:t>súd určuje rozsah práv tak, aby bol splnený účel, užšie vymedzenie ako pri poručníkovi, len na konkrétnu oblasť, na medziobdobie a pod.</a:t>
            </a:r>
          </a:p>
          <a:p>
            <a:pPr lvl="0"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39677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r>
              <a:rPr lang="sk-SK" dirty="0"/>
              <a:t>Osvojenie</a:t>
            </a:r>
            <a:endParaRPr lang="sk-SK" i="1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1120000" y="1387929"/>
            <a:ext cx="10233800" cy="4789034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sk-SK" dirty="0"/>
              <a:t>nahrádza vzťah rodičova  dieťaťa, vzniká nový vzťah</a:t>
            </a:r>
          </a:p>
          <a:p>
            <a:pPr lvl="0" algn="just"/>
            <a:r>
              <a:rPr lang="sk-SK" dirty="0"/>
              <a:t>vznikajú nové príbuzenské vzťahy</a:t>
            </a:r>
          </a:p>
          <a:p>
            <a:pPr lvl="0" algn="just"/>
            <a:r>
              <a:rPr lang="sk-SK" dirty="0"/>
              <a:t>najprv pred-osvojiteľská starostlivosť následne osvojenie</a:t>
            </a:r>
          </a:p>
          <a:p>
            <a:pPr lvl="0" algn="just"/>
            <a:r>
              <a:rPr lang="sk-SK" dirty="0"/>
              <a:t>rozhoduje súd výlučne na návrh osvojiteľov a musí to byť v záujme maloletého</a:t>
            </a:r>
          </a:p>
          <a:p>
            <a:pPr lvl="0" algn="just"/>
            <a:r>
              <a:rPr lang="sk-SK" dirty="0"/>
              <a:t>osvojiť možno iba maloleté dieťa</a:t>
            </a:r>
          </a:p>
          <a:p>
            <a:pPr lvl="0" algn="just"/>
            <a:r>
              <a:rPr lang="sk-SK" dirty="0"/>
              <a:t>na osvojenie  sa vyžaduje súhlas rodičov dieťaťa (okrem prípadov uvedených v zákone)</a:t>
            </a:r>
          </a:p>
          <a:p>
            <a:pPr lvl="0" algn="just"/>
            <a:r>
              <a:rPr lang="sk-SK" dirty="0"/>
              <a:t>môže sa osvojovať aj do cudziny, vtedy je potrebný súhlas Ministerstva práce sociálnych vecí a rodiny alebo orgánu na to určeného Ministerstvom</a:t>
            </a:r>
          </a:p>
          <a:p>
            <a:pPr lvl="0" algn="just"/>
            <a:r>
              <a:rPr lang="sk-SK" dirty="0"/>
              <a:t>pred tým ako súd rozhodne, musí byť dieťa min. 9 mesiacov v starostlivosti budúceho osvojiteľa</a:t>
            </a:r>
          </a:p>
          <a:p>
            <a:pPr lvl="0" algn="just"/>
            <a:r>
              <a:rPr lang="sk-SK" dirty="0"/>
              <a:t>budúci osvojiteľ musí podať návrh na súd na osvojenie, a to v lehote najneskôr 18 mesiacov od zverenia dieťaťa do starostlivosti, ak tak neurobí, je na súd či zruší pred-osvojiteľskú starostlivosť alebo nie</a:t>
            </a:r>
          </a:p>
          <a:p>
            <a:pPr lvl="0" algn="just"/>
            <a:r>
              <a:rPr lang="sk-SK" dirty="0"/>
              <a:t>ak chce osvojiť pestún dieťaťa alebo poručník osobne sa starajúci o dieťa, v takomto prípade lehota 9 mesiacov nemusí byť dodržaná </a:t>
            </a:r>
          </a:p>
          <a:p>
            <a:pPr algn="just"/>
            <a:r>
              <a:rPr lang="sk-SK" dirty="0"/>
              <a:t>osvojenie možno zrušiť len do 6 mesiacov od osvojenia (len vážne dôvody v záujme dieťaťa), a to na návrh osvojenca alebo osvojiteľa alebo bez návrhu (pozn. rodičia teda nemôžu podávať návrh)</a:t>
            </a:r>
          </a:p>
        </p:txBody>
      </p:sp>
    </p:spTree>
    <p:extLst>
      <p:ext uri="{BB962C8B-B14F-4D97-AF65-F5344CB8AC3E}">
        <p14:creationId xmlns:p14="http://schemas.microsoft.com/office/powerpoint/2010/main" val="14132863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pPr lvl="0"/>
            <a:r>
              <a:rPr lang="sk-SK" dirty="0"/>
              <a:t>Osvojiteľom môže byť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sk-SK" dirty="0"/>
              <a:t>FO</a:t>
            </a:r>
          </a:p>
          <a:p>
            <a:pPr lvl="0" algn="just"/>
            <a:r>
              <a:rPr lang="sk-SK" dirty="0"/>
              <a:t>plný rozsah spôsobilosti na PÚ</a:t>
            </a:r>
          </a:p>
          <a:p>
            <a:pPr lvl="0" algn="just"/>
            <a:r>
              <a:rPr lang="sk-SK" dirty="0"/>
              <a:t>predpoklady zdravotné, osobnostné + aj osoby  s ňou žijúce v domácnosti</a:t>
            </a:r>
          </a:p>
          <a:p>
            <a:pPr lvl="0" algn="just"/>
            <a:r>
              <a:rPr lang="sk-SK" dirty="0"/>
              <a:t>súd má povinnosť zistiť či zdravotný stav osvojiteľov a aj dieťaťa nie je v rozpore  s účelom osvojenia</a:t>
            </a:r>
          </a:p>
          <a:p>
            <a:pPr lvl="0" algn="just"/>
            <a:r>
              <a:rPr lang="sk-SK" dirty="0"/>
              <a:t>zapísaná do zoznamu žiadateľov o osvojenie</a:t>
            </a:r>
          </a:p>
          <a:p>
            <a:pPr lvl="0" algn="just"/>
            <a:r>
              <a:rPr lang="sk-SK" dirty="0"/>
              <a:t>primeraný vekový rozdiel medzi ním a osvojencom</a:t>
            </a:r>
          </a:p>
          <a:p>
            <a:pPr lvl="0" algn="just"/>
            <a:r>
              <a:rPr lang="sk-SK" dirty="0"/>
              <a:t>môžu osvojiť manželia spoločne alebo jeden z manželov, ktorý žije s niektorým z rodičov dieťaťa v manželstve alebo ten kto bol v manželstve s nebohým rodičom/osvojiteľom dieťaťa</a:t>
            </a:r>
          </a:p>
          <a:p>
            <a:pPr lvl="0" algn="just"/>
            <a:r>
              <a:rPr lang="sk-SK" dirty="0"/>
              <a:t>osamelá osoba môže osvojiť, ale len výnimočne</a:t>
            </a:r>
          </a:p>
          <a:p>
            <a:pPr lvl="0" algn="just"/>
            <a:r>
              <a:rPr lang="sk-SK" dirty="0"/>
              <a:t>*ako spoločné dieťa môžu osvojiť len manželia</a:t>
            </a:r>
          </a:p>
        </p:txBody>
      </p:sp>
    </p:spTree>
    <p:extLst>
      <p:ext uri="{BB962C8B-B14F-4D97-AF65-F5344CB8AC3E}">
        <p14:creationId xmlns:p14="http://schemas.microsoft.com/office/powerpoint/2010/main" val="4017285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b="1" dirty="0"/>
              <a:t>Inštitúty náhradnej starostlivosti o dieťa</a:t>
            </a:r>
            <a:r>
              <a:rPr lang="sk-SK" dirty="0"/>
              <a:t> 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sk-SK" dirty="0"/>
              <a:t>podstata spočíva v zabezpečení osobnej starostlivosti o maloleté dieťa v prípadoch, kedy táto nie je alebo nemôže byť zabezpečená priamo rodičmi dieťaťa</a:t>
            </a:r>
          </a:p>
          <a:p>
            <a:pPr lvl="0" algn="just"/>
            <a:r>
              <a:rPr lang="sk-SK" dirty="0"/>
              <a:t>hovoríme o dočasných opatreniach, ktoré sú navzájom podmienené a nadväzujú na seba </a:t>
            </a:r>
          </a:p>
          <a:p>
            <a:pPr lvl="0" algn="just"/>
            <a:r>
              <a:rPr lang="sk-SK" dirty="0"/>
              <a:t>dochádza k vzniku nových právnych vzťahov medzi maloletými deťmi a inými osobami odlišnými od ich rodičov (pozn. pôvodné vzťahy medzi rodičmi a deťmi úplne nezanikajú)</a:t>
            </a:r>
          </a:p>
          <a:p>
            <a:pPr algn="just"/>
            <a:r>
              <a:rPr lang="sk-SK" dirty="0"/>
              <a:t>rodičia majú vždy zachované určité práva alebo povinnosti, minimálne vyživovaciu povinnosť</a:t>
            </a:r>
          </a:p>
          <a:p>
            <a:pPr algn="just"/>
            <a:r>
              <a:rPr lang="sk-SK" dirty="0"/>
              <a:t>k zvereniu dieťaťa do náhradnej starostlivosti môže dôjsť iba na základe rozhodnutia súdu</a:t>
            </a:r>
          </a:p>
          <a:p>
            <a:pPr lvl="0" algn="just"/>
            <a:r>
              <a:rPr lang="sk-SK" dirty="0"/>
              <a:t>vždy je nevyhnutné sledovať záujem maloletého dieťaťa </a:t>
            </a:r>
          </a:p>
        </p:txBody>
      </p:sp>
    </p:spTree>
    <p:extLst>
      <p:ext uri="{BB962C8B-B14F-4D97-AF65-F5344CB8AC3E}">
        <p14:creationId xmlns:p14="http://schemas.microsoft.com/office/powerpoint/2010/main" val="1504649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Príspevky pri zverení dieťaťa do náhradnej starostlivosti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k-SK" dirty="0"/>
              <a:t>podľa zákona č. 627/2005 o príspevkoch na podporu náhradnej starostlivosti o dieťa </a:t>
            </a:r>
          </a:p>
          <a:p>
            <a:pPr lvl="0" algn="just"/>
            <a:r>
              <a:rPr lang="sk-SK" dirty="0"/>
              <a:t>jednorazový príspevok dieťaťu pri jeho zverení do náhradnej starostlivosti,</a:t>
            </a:r>
          </a:p>
          <a:p>
            <a:pPr lvl="0" algn="just"/>
            <a:r>
              <a:rPr lang="sk-SK" dirty="0"/>
              <a:t>jednorazový príspevok dieťaťu pri zániku náhradnej starostlivosti,</a:t>
            </a:r>
          </a:p>
          <a:p>
            <a:pPr lvl="0" algn="just"/>
            <a:r>
              <a:rPr lang="sk-SK" dirty="0"/>
              <a:t>opakovaný príspevok dieťaťu zverenému do náhradnej starostlivosti,</a:t>
            </a:r>
          </a:p>
          <a:p>
            <a:pPr lvl="0" algn="just"/>
            <a:r>
              <a:rPr lang="sk-SK" dirty="0"/>
              <a:t>opakovaný príspevok náhradnému rodičovi,</a:t>
            </a:r>
          </a:p>
          <a:p>
            <a:pPr algn="just"/>
            <a:r>
              <a:rPr lang="sk-SK" dirty="0"/>
              <a:t>osobitný opakovaný príspevok náhradnému rodičovi</a:t>
            </a:r>
          </a:p>
          <a:p>
            <a:pPr marL="322263" lvl="1" indent="-273050" algn="just"/>
            <a:endParaRPr lang="sk-SK" dirty="0"/>
          </a:p>
          <a:p>
            <a:pPr marL="322263" lvl="1" indent="-273050" algn="just"/>
            <a:endParaRPr lang="sk-SK" dirty="0"/>
          </a:p>
          <a:p>
            <a:pPr lvl="0" algn="just"/>
            <a:endParaRPr lang="sk-SK" dirty="0"/>
          </a:p>
          <a:p>
            <a:pPr algn="just"/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735145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r>
              <a:rPr lang="sk-SK" b="1" dirty="0"/>
              <a:t>Náhradná osobná starostlivosť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sk-SK" dirty="0"/>
              <a:t>súd uprednostňuje príbuzného  maloletého dieťaťa</a:t>
            </a:r>
          </a:p>
          <a:p>
            <a:pPr lvl="0" algn="just"/>
            <a:r>
              <a:rPr lang="sk-SK" dirty="0"/>
              <a:t>súd rozhodnutím, ktorým zverí dieťa do osobnej starostlivosti určí aj rozsah práv a povinností tejto osoby k maloletému dieťaťu</a:t>
            </a:r>
          </a:p>
          <a:p>
            <a:pPr lvl="0" algn="just"/>
            <a:r>
              <a:rPr lang="sk-SK" dirty="0"/>
              <a:t>súd zároveň určí rozsah vyživovacej povinnosti rodičov voči dieťaťu a uloží im povinnosť, aby výživné poukazovali príslušnému Úradu práce sociálnych vecí a rodiny (pozn. po dovŕšení plnoletosti dieťaťa sa výživné poukazuje priamo dieťaťu)</a:t>
            </a:r>
            <a:r>
              <a:rPr lang="sk-SK" b="1" dirty="0"/>
              <a:t> + </a:t>
            </a:r>
            <a:r>
              <a:rPr lang="sk-SK" dirty="0"/>
              <a:t>(Úrad práce sociálnych vecí a rodiny má právo uplatňovať v exekučnom konaní nároky maloletého na výživné)</a:t>
            </a:r>
          </a:p>
          <a:p>
            <a:pPr lvl="0" algn="just"/>
            <a:r>
              <a:rPr lang="sk-SK" dirty="0"/>
              <a:t>súd minimálne 1 x za 6 mesiacov hodnotí výkon náhradnej starostlivosti (pozn. deje sa tak spolu s orgánom sociálnoprávnej ochrany detí, prípadne inou treťou osobou majúcom prehľad o situácii maloletého dieťaťa)</a:t>
            </a:r>
          </a:p>
        </p:txBody>
      </p:sp>
    </p:spTree>
    <p:extLst>
      <p:ext uri="{BB962C8B-B14F-4D97-AF65-F5344CB8AC3E}">
        <p14:creationId xmlns:p14="http://schemas.microsoft.com/office/powerpoint/2010/main" val="951249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Predpoklady osoby, ktorej má byť zverené dieťa do osobnej starostlivosti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 algn="just"/>
            <a:r>
              <a:rPr lang="sk-SK" dirty="0"/>
              <a:t>FO</a:t>
            </a:r>
          </a:p>
          <a:p>
            <a:pPr lvl="0" algn="just"/>
            <a:r>
              <a:rPr lang="sk-SK" dirty="0"/>
              <a:t>trvalý pobyt na území SR (existuje výnimka, pokiaľ ide o prarodiča, súrodenca dieťaťa, postačí, ak majú trvalý pobyt na území členského štátu EÚ)</a:t>
            </a:r>
          </a:p>
          <a:p>
            <a:pPr lvl="0" algn="just"/>
            <a:r>
              <a:rPr lang="sk-SK" dirty="0"/>
              <a:t>spôsobilosť na PÚ v plnom rozsahu</a:t>
            </a:r>
          </a:p>
          <a:p>
            <a:pPr lvl="0" algn="just"/>
            <a:r>
              <a:rPr lang="sk-SK" dirty="0"/>
              <a:t>zdravotné a osobnostné predpoklady</a:t>
            </a:r>
          </a:p>
          <a:p>
            <a:pPr lvl="0" algn="just"/>
            <a:r>
              <a:rPr lang="sk-SK" dirty="0"/>
              <a:t>vhodný spôsob života + to isté platí o osobách, ktoré s ňou žijú v domácnosti</a:t>
            </a:r>
          </a:p>
          <a:p>
            <a:pPr lvl="0" algn="just"/>
            <a:r>
              <a:rPr lang="sk-SK" dirty="0"/>
              <a:t>musí byť zrejmé, že bude starostlivosť vykonávať v záujme maloletého dieťaťa</a:t>
            </a:r>
          </a:p>
          <a:p>
            <a:pPr lvl="0" algn="just"/>
            <a:r>
              <a:rPr lang="sk-SK" dirty="0"/>
              <a:t>osoba nemôže mať v čase rozhodovania odňaté vlastné dieťa zo svojej starostlivosti (ak mala niekedy v minulosti, to nie je prekážkou)</a:t>
            </a:r>
          </a:p>
          <a:p>
            <a:pPr algn="just"/>
            <a:r>
              <a:rPr lang="sk-SK" dirty="0"/>
              <a:t>dieťa môže byť zverené aj do spoločnej starostlivosti manželov alebo do osobnej starostlivosti iba jedného z manželov, vtedy s tým musí druhý manžel súhlasiť</a:t>
            </a:r>
          </a:p>
        </p:txBody>
      </p:sp>
    </p:spTree>
    <p:extLst>
      <p:ext uri="{BB962C8B-B14F-4D97-AF65-F5344CB8AC3E}">
        <p14:creationId xmlns:p14="http://schemas.microsoft.com/office/powerpoint/2010/main" val="1617663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Práva a povinnosti, ktoré ostávajú rodičom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k-SK" dirty="0"/>
              <a:t>ostávajú im v takom rozsahu v akom nepatria osobe, ktorej bolo dieťa zverené</a:t>
            </a:r>
          </a:p>
          <a:p>
            <a:pPr lvl="0" algn="just"/>
            <a:r>
              <a:rPr lang="sk-SK" dirty="0"/>
              <a:t>majú právo stýkať sa s dieťaťom</a:t>
            </a:r>
          </a:p>
          <a:p>
            <a:pPr lvl="0" algn="just"/>
            <a:r>
              <a:rPr lang="sk-SK" dirty="0"/>
              <a:t>majú právo požadovať, aby ich právo styku s dieťaťom upravil rozhodnutím súd</a:t>
            </a:r>
          </a:p>
          <a:p>
            <a:pPr lvl="0" algn="just"/>
            <a:r>
              <a:rPr lang="sk-SK" dirty="0"/>
              <a:t>ostáva im zachovaná vyživovacia povinnosť voči dieťaťu</a:t>
            </a:r>
          </a:p>
          <a:p>
            <a:pPr marL="0" indent="0" algn="just">
              <a:buNone/>
            </a:pPr>
            <a:endParaRPr lang="sk-SK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8637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Práva a povinnosti osoby, ktorej je dieťa zverené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sk-SK" dirty="0"/>
              <a:t>v rozsahu určenom súdom</a:t>
            </a:r>
          </a:p>
          <a:p>
            <a:pPr lvl="0" algn="just"/>
            <a:r>
              <a:rPr lang="sk-SK" dirty="0"/>
              <a:t>ak chcú vziať dieťa do cudziny na viac ako 3 mesiace, tak to musia oznámiť pred tým min .30 dní súdu,</a:t>
            </a:r>
          </a:p>
          <a:p>
            <a:pPr lvl="0" algn="just"/>
            <a:r>
              <a:rPr lang="sk-SK" dirty="0"/>
              <a:t>právo zastupovať dieťa a spravovať majetok iba v bežných veciach</a:t>
            </a:r>
          </a:p>
          <a:p>
            <a:pPr lvl="0" algn="just"/>
            <a:r>
              <a:rPr lang="sk-SK" dirty="0"/>
              <a:t>posudzovať rozhodnutia zákonného zástupcu maloletého dieťaťa a v prípade, ak to majú za potrebné, tak požiadať súd o preskúmanie konkrétneho rozhodnutia</a:t>
            </a:r>
          </a:p>
          <a:p>
            <a:pPr lvl="0" algn="just"/>
            <a:r>
              <a:rPr lang="sk-SK" dirty="0"/>
              <a:t>pri správe majetku sa určuje majetkový opatrovník, pokiaľ nejde o bežné nakladanie s majetkom</a:t>
            </a:r>
          </a:p>
        </p:txBody>
      </p:sp>
    </p:spTree>
    <p:extLst>
      <p:ext uri="{BB962C8B-B14F-4D97-AF65-F5344CB8AC3E}">
        <p14:creationId xmlns:p14="http://schemas.microsoft.com/office/powerpoint/2010/main" val="961109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 fontScale="90000"/>
          </a:bodyPr>
          <a:lstStyle/>
          <a:p>
            <a:r>
              <a:rPr lang="sk-SK" dirty="0"/>
              <a:t>Dôvody zániku osobnej starostlivosti o dieťa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sk-SK" dirty="0"/>
              <a:t>dosiahnutím plnoletosti zvereného dieťaťa</a:t>
            </a:r>
          </a:p>
          <a:p>
            <a:pPr lvl="0" algn="just"/>
            <a:r>
              <a:rPr lang="sk-SK" dirty="0"/>
              <a:t>smrťou dieťaťa alebo osoby, ktorej bolo dieťa zverené</a:t>
            </a:r>
          </a:p>
          <a:p>
            <a:pPr lvl="0" algn="just"/>
            <a:r>
              <a:rPr lang="sk-SK" dirty="0"/>
              <a:t>rozhodnutím súdu o zániku dôvodu zverenia</a:t>
            </a:r>
          </a:p>
          <a:p>
            <a:pPr lvl="0" algn="just"/>
            <a:r>
              <a:rPr lang="sk-SK" dirty="0"/>
              <a:t>rozhodnutím o zrušení náhradnej starostlivosti (pozn. ak o to požiada starajúca sa osoba alebo ak táto zanedbáva svoje povinnosti)</a:t>
            </a:r>
          </a:p>
          <a:p>
            <a:pPr lvl="0" algn="just"/>
            <a:r>
              <a:rPr lang="sk-SK" dirty="0"/>
              <a:t>rozvodom manželov, ktorým bolo zverené dieťa do spoločnej starostlivosti (pozn. môže ponechať jednému z nich, ale len na návrh)</a:t>
            </a:r>
          </a:p>
          <a:p>
            <a:pPr lvl="0" algn="just"/>
            <a:r>
              <a:rPr lang="sk-SK" dirty="0"/>
              <a:t>* ak jeden zomrie, druhému ostáva v starostlivosti dieťa</a:t>
            </a:r>
          </a:p>
        </p:txBody>
      </p:sp>
    </p:spTree>
    <p:extLst>
      <p:ext uri="{BB962C8B-B14F-4D97-AF65-F5344CB8AC3E}">
        <p14:creationId xmlns:p14="http://schemas.microsoft.com/office/powerpoint/2010/main" val="876160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20000" y="365125"/>
            <a:ext cx="10233800" cy="1325563"/>
          </a:xfrm>
        </p:spPr>
        <p:txBody>
          <a:bodyPr>
            <a:normAutofit/>
          </a:bodyPr>
          <a:lstStyle/>
          <a:p>
            <a:pPr lvl="0"/>
            <a:r>
              <a:rPr lang="sk-SK" b="1" dirty="0"/>
              <a:t>Pestúnska starostlivosť</a:t>
            </a:r>
            <a:endParaRPr lang="sk-SK" dirty="0">
              <a:effectLst/>
            </a:endParaRP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 algn="just"/>
            <a:r>
              <a:rPr lang="sk-SK" dirty="0"/>
              <a:t>rozhoduje o nej súd</a:t>
            </a:r>
          </a:p>
          <a:p>
            <a:pPr lvl="0" algn="just"/>
            <a:r>
              <a:rPr lang="sk-SK" dirty="0"/>
              <a:t>ak rodičia maloletého dieťaťa nezabezpečujú alebo nemôžu zabezpečiť osobnú starostlivosť o dieťa a je to potrebné v jeho záujme</a:t>
            </a:r>
          </a:p>
          <a:p>
            <a:pPr lvl="0" algn="just"/>
            <a:r>
              <a:rPr lang="sk-SK" dirty="0"/>
              <a:t>nemusí trvať len do dosiahnutia plnoletosti, ale ak s tým všetci súhlasia, tak aj rok po dosiahnutí plnoletosti</a:t>
            </a:r>
          </a:p>
          <a:p>
            <a:pPr lvl="0" algn="just"/>
            <a:r>
              <a:rPr lang="sk-SK" dirty="0"/>
              <a:t>poskytuje sa príspevok na pestúnsku starostlivosť podľa zákona o príspevkoch na podporu náhradnej starostlivosti o dieťa (627/2005)</a:t>
            </a:r>
          </a:p>
          <a:p>
            <a:pPr lvl="0" algn="just"/>
            <a:r>
              <a:rPr lang="sk-SK" dirty="0"/>
              <a:t>súd minimálne 1 x za 6 mesiacov zhodnotí výkon pestúnskej starostlivosti (pozn. deje sa tak spolu s orgánom sociálnoprávnej ochrany detí, prípadne spolu s inou treťou osobou majúcom prehľad o situácii maloletého dieťaťa)</a:t>
            </a:r>
          </a:p>
        </p:txBody>
      </p:sp>
    </p:spTree>
    <p:extLst>
      <p:ext uri="{BB962C8B-B14F-4D97-AF65-F5344CB8AC3E}">
        <p14:creationId xmlns:p14="http://schemas.microsoft.com/office/powerpoint/2010/main" val="1346388780"/>
      </p:ext>
    </p:extLst>
  </p:cSld>
  <p:clrMapOvr>
    <a:masterClrMapping/>
  </p:clrMapOvr>
</p:sld>
</file>

<file path=ppt/theme/theme1.xml><?xml version="1.0" encoding="utf-8"?>
<a:theme xmlns:a="http://schemas.openxmlformats.org/drawingml/2006/main" name="TF10001006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006" id="{A55DF1DA-22EC-4DA4-B170-D3F0FF81047C}" vid="{3BFA2149-51D1-489C-9B65-4F9563B089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Hĺbka</Template>
  <TotalTime>1990</TotalTime>
  <Words>401</Words>
  <Application>Microsoft Macintosh PowerPoint</Application>
  <PresentationFormat>Širokouhlá</PresentationFormat>
  <Paragraphs>122</Paragraphs>
  <Slides>17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20" baseType="lpstr">
      <vt:lpstr>Arial</vt:lpstr>
      <vt:lpstr>Corbel</vt:lpstr>
      <vt:lpstr>TF10001006</vt:lpstr>
      <vt:lpstr>Rodinné právo</vt:lpstr>
      <vt:lpstr>Inštitúty náhradnej starostlivosti o dieťa </vt:lpstr>
      <vt:lpstr>Príspevky pri zverení dieťaťa do náhradnej starostlivosti</vt:lpstr>
      <vt:lpstr>Náhradná osobná starostlivosť</vt:lpstr>
      <vt:lpstr>Predpoklady osoby, ktorej má byť zverené dieťa do osobnej starostlivosti</vt:lpstr>
      <vt:lpstr>Práva a povinnosti, ktoré ostávajú rodičom</vt:lpstr>
      <vt:lpstr>Práva a povinnosti osoby, ktorej je dieťa zverené</vt:lpstr>
      <vt:lpstr>Dôvody zániku osobnej starostlivosti o dieťa</vt:lpstr>
      <vt:lpstr>Pestúnska starostlivosť</vt:lpstr>
      <vt:lpstr>Predpoklady osoby, ktorej má byť zverené dieťa do pestúnskej starostlivosti</vt:lpstr>
      <vt:lpstr>Dôvody zániku pestúnskej starostlivosti</vt:lpstr>
      <vt:lpstr>Ústavná starostlivosť </vt:lpstr>
      <vt:lpstr>Niekoľko ďalších poznámok k ústavnej starostlivosti</vt:lpstr>
      <vt:lpstr>Prezentácia programu PowerPoint</vt:lpstr>
      <vt:lpstr>Opatrovníctvo</vt:lpstr>
      <vt:lpstr>Osvojenie</vt:lpstr>
      <vt:lpstr>Osvojiteľom môže byť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Rodinné právo</dc:title>
  <dc:creator>Peter Koromhaz</dc:creator>
  <cp:lastModifiedBy>Peter Koromhaz</cp:lastModifiedBy>
  <cp:revision>22</cp:revision>
  <dcterms:created xsi:type="dcterms:W3CDTF">2018-03-11T20:45:24Z</dcterms:created>
  <dcterms:modified xsi:type="dcterms:W3CDTF">2019-03-23T12:23:07Z</dcterms:modified>
</cp:coreProperties>
</file>