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86"/>
    <p:restoredTop sz="94637"/>
  </p:normalViewPr>
  <p:slideViewPr>
    <p:cSldViewPr snapToGrid="0" snapToObjects="1">
      <p:cViewPr varScale="1">
        <p:scale>
          <a:sx n="44" d="100"/>
          <a:sy n="44" d="100"/>
        </p:scale>
        <p:origin x="-120" y="-12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Kliknite sem a upravte štýl predlohy podnadpisov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át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ce s obráz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Kliknite sem a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209800" y="3295628"/>
            <a:ext cx="9144000" cy="1641490"/>
          </a:xfrm>
        </p:spPr>
        <p:txBody>
          <a:bodyPr/>
          <a:lstStyle/>
          <a:p>
            <a:r>
              <a:rPr lang="sk-SK" dirty="0"/>
              <a:t>Rodinné právo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209800" y="5284773"/>
            <a:ext cx="9144000" cy="754025"/>
          </a:xfrm>
        </p:spPr>
        <p:txBody>
          <a:bodyPr/>
          <a:lstStyle/>
          <a:p>
            <a:r>
              <a:rPr lang="sk-SK" dirty="0"/>
              <a:t>prednáška č. 7</a:t>
            </a:r>
          </a:p>
        </p:txBody>
      </p:sp>
    </p:spTree>
    <p:extLst>
      <p:ext uri="{BB962C8B-B14F-4D97-AF65-F5344CB8AC3E}">
        <p14:creationId xmlns:p14="http://schemas.microsoft.com/office/powerpoint/2010/main" xmlns="" val="2917068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Autofit/>
          </a:bodyPr>
          <a:lstStyle/>
          <a:p>
            <a:r>
              <a:rPr lang="sk-SK" b="1" dirty="0"/>
              <a:t>Príspevok na výživu rozvedeného manžela</a:t>
            </a:r>
            <a:endParaRPr lang="sk-SK" sz="4400" dirty="0">
              <a:effectLst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just"/>
            <a:r>
              <a:rPr lang="sk-SK" dirty="0"/>
              <a:t>rozvedený manžel, ktorý nie je schopný </a:t>
            </a:r>
            <a:r>
              <a:rPr lang="sk-SK" dirty="0" smtClean="0"/>
              <a:t>sa sám živiť po rozvode manželstva, </a:t>
            </a:r>
            <a:r>
              <a:rPr lang="sk-SK" dirty="0"/>
              <a:t>môže žiadať od bývalého manžela, aby mu prispieval na primeranú výživu podľa svojich schopností, možností a majetkových </a:t>
            </a:r>
            <a:r>
              <a:rPr lang="sk-SK" dirty="0" smtClean="0"/>
              <a:t>pomerov</a:t>
            </a:r>
            <a:endParaRPr lang="sk-SK" dirty="0"/>
          </a:p>
          <a:p>
            <a:pPr lvl="0" algn="just"/>
            <a:r>
              <a:rPr lang="sk-SK" dirty="0"/>
              <a:t>p</a:t>
            </a:r>
            <a:r>
              <a:rPr lang="sk-SK" dirty="0" smtClean="0"/>
              <a:t>ríspevok </a:t>
            </a:r>
            <a:r>
              <a:rPr lang="sk-SK" dirty="0"/>
              <a:t>na výživu rozvedeného manžela možno priznať najdlhšie na dobu piatich rokov odo dňa právoplatnosti rozhodnutia o </a:t>
            </a:r>
            <a:r>
              <a:rPr lang="sk-SK" dirty="0" smtClean="0"/>
              <a:t>rozvode</a:t>
            </a:r>
            <a:r>
              <a:rPr lang="sk-SK" dirty="0"/>
              <a:t> </a:t>
            </a:r>
          </a:p>
          <a:p>
            <a:pPr algn="just"/>
            <a:r>
              <a:rPr lang="sk-SK" dirty="0"/>
              <a:t>súd môže výnimočne </a:t>
            </a:r>
            <a:r>
              <a:rPr lang="sk-SK" dirty="0" smtClean="0"/>
              <a:t>predĺžiť dobu 5 rokov po rozvode, </a:t>
            </a:r>
            <a:r>
              <a:rPr lang="sk-SK" dirty="0"/>
              <a:t>ak rozvedený manžel, ktorému súd príspevok priznal, nie je z objektívnych dôvodov schopný sám sa živiť ani po uplynutí tejto </a:t>
            </a:r>
            <a:r>
              <a:rPr lang="sk-SK" dirty="0" smtClean="0"/>
              <a:t>doby</a:t>
            </a:r>
          </a:p>
          <a:p>
            <a:pPr algn="just"/>
            <a:r>
              <a:rPr lang="sk-SK" dirty="0" smtClean="0"/>
              <a:t>u</a:t>
            </a:r>
            <a:r>
              <a:rPr lang="sk-SK" dirty="0" smtClean="0"/>
              <a:t>zatvorením nového manželstva, zaniká nárok rozvedeného manžela na príspevok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4170699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Autofit/>
          </a:bodyPr>
          <a:lstStyle/>
          <a:p>
            <a:r>
              <a:rPr lang="sk-SK" sz="4800" b="1" dirty="0"/>
              <a:t>Príspevok na výživu a úhradu niektorých nákladov nevydatej matke</a:t>
            </a:r>
            <a:endParaRPr lang="sk-SK" sz="4800" dirty="0">
              <a:effectLst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/>
            <a:r>
              <a:rPr lang="sk-SK" dirty="0"/>
              <a:t>p</a:t>
            </a:r>
            <a:r>
              <a:rPr lang="sk-SK" dirty="0" smtClean="0"/>
              <a:t>ríspevok </a:t>
            </a:r>
            <a:r>
              <a:rPr lang="sk-SK" dirty="0"/>
              <a:t>na výživu + príspevok na náklady súvisiace s tehotenstvom a pôrodom</a:t>
            </a:r>
          </a:p>
          <a:p>
            <a:pPr lvl="0" algn="just"/>
            <a:r>
              <a:rPr lang="sk-SK" dirty="0" smtClean="0"/>
              <a:t>p</a:t>
            </a:r>
            <a:r>
              <a:rPr lang="sk-SK" dirty="0" smtClean="0"/>
              <a:t>ovinným je o</a:t>
            </a:r>
            <a:r>
              <a:rPr lang="sk-SK" dirty="0" smtClean="0"/>
              <a:t>tec </a:t>
            </a:r>
            <a:r>
              <a:rPr lang="sk-SK" dirty="0"/>
              <a:t>dieťaťa, za ktorého matka dieťaťa nie je </a:t>
            </a:r>
            <a:r>
              <a:rPr lang="sk-SK" dirty="0" smtClean="0"/>
              <a:t>vydatá</a:t>
            </a:r>
          </a:p>
          <a:p>
            <a:pPr lvl="0" algn="just"/>
            <a:r>
              <a:rPr lang="sk-SK" dirty="0" smtClean="0"/>
              <a:t>p</a:t>
            </a:r>
            <a:r>
              <a:rPr lang="sk-SK" dirty="0" smtClean="0"/>
              <a:t>ovinnosť trvá najdlhšie </a:t>
            </a:r>
            <a:r>
              <a:rPr lang="sk-SK" dirty="0"/>
              <a:t>po dobu dvoch </a:t>
            </a:r>
            <a:r>
              <a:rPr lang="sk-SK" dirty="0" smtClean="0"/>
              <a:t>rokov</a:t>
            </a:r>
          </a:p>
          <a:p>
            <a:pPr lvl="0" algn="just"/>
            <a:r>
              <a:rPr lang="sk-SK" dirty="0" smtClean="0"/>
              <a:t>z</a:t>
            </a:r>
            <a:r>
              <a:rPr lang="sk-SK" dirty="0" smtClean="0"/>
              <a:t>ačiatok povinnosti je </a:t>
            </a:r>
            <a:r>
              <a:rPr lang="sk-SK" dirty="0" smtClean="0"/>
              <a:t>najneskôr </a:t>
            </a:r>
            <a:r>
              <a:rPr lang="sk-SK" dirty="0"/>
              <a:t>odo dňa </a:t>
            </a:r>
            <a:r>
              <a:rPr lang="sk-SK" dirty="0" smtClean="0"/>
              <a:t>pôrodu</a:t>
            </a:r>
          </a:p>
          <a:p>
            <a:pPr algn="just"/>
            <a:r>
              <a:rPr lang="sk-SK" dirty="0" smtClean="0"/>
              <a:t>súd môže na návrh tehotnej ženy uložiť mužovi, ktorého otcovstvo je pravdepodobné, aby poskytol vopred sumu potrebnú na zabezpečenie jej výživy </a:t>
            </a:r>
            <a:r>
              <a:rPr lang="sk-SK" dirty="0" smtClean="0"/>
              <a:t>, príspevok na náhradu nákladov spojených s tehotenstvom a pôrodom a sumu potrebnú na zabezpečenie výživy dieťaťa (pozn. na dobu trvania materskej dovolenky)</a:t>
            </a:r>
            <a:endParaRPr lang="sk-SK" dirty="0" smtClean="0"/>
          </a:p>
          <a:p>
            <a:pPr lvl="0" algn="just"/>
            <a:r>
              <a:rPr lang="sk-SK" dirty="0" smtClean="0"/>
              <a:t>povinnosť prispievať </a:t>
            </a:r>
            <a:r>
              <a:rPr lang="sk-SK" dirty="0" smtClean="0"/>
              <a:t>matke </a:t>
            </a:r>
            <a:r>
              <a:rPr lang="sk-SK" dirty="0"/>
              <a:t>primerane na úhradu jej výživy a </a:t>
            </a:r>
            <a:r>
              <a:rPr lang="sk-SK" dirty="0" smtClean="0"/>
              <a:t>tiež prispievať na </a:t>
            </a:r>
            <a:r>
              <a:rPr lang="sk-SK" dirty="0"/>
              <a:t>úhradu nákladov spojených s tehotenstvom a </a:t>
            </a:r>
            <a:r>
              <a:rPr lang="sk-SK" dirty="0" smtClean="0"/>
              <a:t>pôrodom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311406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b="1" dirty="0"/>
              <a:t>Všeobecne o vyživovacích povinnostiach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 algn="just"/>
            <a:r>
              <a:rPr lang="sk-SK" dirty="0"/>
              <a:t>p</a:t>
            </a:r>
            <a:r>
              <a:rPr lang="sk-SK" dirty="0" smtClean="0"/>
              <a:t>ri </a:t>
            </a:r>
            <a:r>
              <a:rPr lang="sk-SK" dirty="0"/>
              <a:t>určení výživného prihliadne súd na odôvodnené potreby oprávneného, ako aj na schopnosti, možnosti a majetkové pomery povinného. </a:t>
            </a:r>
          </a:p>
          <a:p>
            <a:pPr lvl="0" algn="just"/>
            <a:r>
              <a:rPr lang="sk-SK" dirty="0"/>
              <a:t>n</a:t>
            </a:r>
            <a:r>
              <a:rPr lang="sk-SK" dirty="0" smtClean="0"/>
              <a:t>a </a:t>
            </a:r>
            <a:r>
              <a:rPr lang="sk-SK" dirty="0"/>
              <a:t>schopnosti, možnosti a majetkové pomery povinného prihliadne súd aj vtedy, ak sa povinný vzdá bez dôležitého dôvodu výhodnejšieho zamestnania, zárobku, majetkového prospechu; </a:t>
            </a:r>
          </a:p>
          <a:p>
            <a:pPr lvl="0" algn="just"/>
            <a:r>
              <a:rPr lang="sk-SK" dirty="0"/>
              <a:t>v</a:t>
            </a:r>
            <a:r>
              <a:rPr lang="sk-SK" dirty="0" smtClean="0"/>
              <a:t>ýživné </a:t>
            </a:r>
            <a:r>
              <a:rPr lang="sk-SK" dirty="0"/>
              <a:t>nemožno priznať, ak by to bolo v rozpore s dobrými mravmi; to neplatí, ak ide o výživné pre maloleté dieťa.</a:t>
            </a:r>
          </a:p>
          <a:p>
            <a:pPr lvl="0" algn="just"/>
            <a:r>
              <a:rPr lang="sk-SK" dirty="0"/>
              <a:t>v</a:t>
            </a:r>
            <a:r>
              <a:rPr lang="sk-SK" dirty="0" smtClean="0"/>
              <a:t>ýživné </a:t>
            </a:r>
            <a:r>
              <a:rPr lang="sk-SK" dirty="0"/>
              <a:t>sa platí v pravidelných opakujúcich sa sumách, ktoré sú zročné vždy na mesiac dopredu.</a:t>
            </a:r>
          </a:p>
          <a:p>
            <a:pPr lvl="0" algn="just"/>
            <a:r>
              <a:rPr lang="sk-SK" dirty="0"/>
              <a:t>ú</a:t>
            </a:r>
            <a:r>
              <a:rPr lang="sk-SK" dirty="0" smtClean="0"/>
              <a:t>roky </a:t>
            </a:r>
            <a:r>
              <a:rPr lang="sk-SK" dirty="0"/>
              <a:t>z omeškania</a:t>
            </a:r>
          </a:p>
          <a:p>
            <a:pPr lvl="0" algn="just"/>
            <a:r>
              <a:rPr lang="sk-SK" dirty="0"/>
              <a:t>p</a:t>
            </a:r>
            <a:r>
              <a:rPr lang="sk-SK" dirty="0" smtClean="0"/>
              <a:t>lnenie </a:t>
            </a:r>
            <a:r>
              <a:rPr lang="sk-SK" dirty="0"/>
              <a:t>výživného povinným sa započítava najprv na istinu a až po uhradení celej istiny sa započítava na úroky z omeškania.</a:t>
            </a:r>
          </a:p>
          <a:p>
            <a:pPr lvl="0" algn="just"/>
            <a:r>
              <a:rPr lang="sk-SK" dirty="0"/>
              <a:t>p</a:t>
            </a:r>
            <a:r>
              <a:rPr lang="sk-SK" dirty="0" smtClean="0"/>
              <a:t>rávo </a:t>
            </a:r>
            <a:r>
              <a:rPr lang="sk-SK" dirty="0"/>
              <a:t>na výživné sa </a:t>
            </a:r>
            <a:r>
              <a:rPr lang="sk-SK" dirty="0" err="1" smtClean="0"/>
              <a:t>nepremlčuje</a:t>
            </a:r>
            <a:endParaRPr lang="sk-SK" dirty="0" smtClean="0"/>
          </a:p>
          <a:p>
            <a:pPr algn="just"/>
            <a:r>
              <a:rPr lang="sk-SK" dirty="0" smtClean="0"/>
              <a:t>práva na jednotlivé opakujúce sa plnenia výživného sa </a:t>
            </a:r>
            <a:r>
              <a:rPr lang="sk-SK" dirty="0" err="1" smtClean="0"/>
              <a:t>premlčujú</a:t>
            </a:r>
            <a:endParaRPr lang="sk-SK" dirty="0"/>
          </a:p>
          <a:p>
            <a:pPr lvl="0" algn="just"/>
            <a:r>
              <a:rPr lang="sk-SK" dirty="0"/>
              <a:t>v</a:t>
            </a:r>
            <a:r>
              <a:rPr lang="sk-SK" dirty="0" smtClean="0"/>
              <a:t>ýživné </a:t>
            </a:r>
            <a:r>
              <a:rPr lang="sk-SK" dirty="0"/>
              <a:t>možno priznať len odo dňa začatia súdneho konania (pozn. </a:t>
            </a:r>
            <a:r>
              <a:rPr lang="sk-SK" dirty="0" smtClean="0"/>
              <a:t>výživné </a:t>
            </a:r>
            <a:r>
              <a:rPr lang="sk-SK" dirty="0"/>
              <a:t>pre maloleté dieťa možno priznať najdlhšie na dobu troch rokov spätne odo dňa začatia konania, ak sú na to dôvody hodné osobitného zreteľa)</a:t>
            </a:r>
          </a:p>
        </p:txBody>
      </p:sp>
    </p:spTree>
    <p:extLst>
      <p:ext uri="{BB962C8B-B14F-4D97-AF65-F5344CB8AC3E}">
        <p14:creationId xmlns:p14="http://schemas.microsoft.com/office/powerpoint/2010/main" xmlns="" val="1504649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120000" y="771525"/>
            <a:ext cx="10233800" cy="5405438"/>
          </a:xfrm>
        </p:spPr>
        <p:txBody>
          <a:bodyPr>
            <a:normAutofit/>
          </a:bodyPr>
          <a:lstStyle/>
          <a:p>
            <a:pPr lvl="0" algn="just"/>
            <a:r>
              <a:rPr lang="sk-SK" dirty="0" smtClean="0"/>
              <a:t>d</a:t>
            </a:r>
            <a:r>
              <a:rPr lang="sk-SK" dirty="0" smtClean="0"/>
              <a:t>ohody </a:t>
            </a:r>
            <a:r>
              <a:rPr lang="sk-SK" dirty="0"/>
              <a:t>a súdne rozhodnutia o výživnom možno zmeniť (*pri výživnom na maloleté dieťa koná súd aj bez návrhu)</a:t>
            </a:r>
          </a:p>
          <a:p>
            <a:pPr lvl="0" algn="just"/>
            <a:r>
              <a:rPr lang="sk-SK" dirty="0"/>
              <a:t>k</a:t>
            </a:r>
            <a:r>
              <a:rPr lang="sk-SK" dirty="0" smtClean="0"/>
              <a:t>to </a:t>
            </a:r>
            <a:r>
              <a:rPr lang="sk-SK" dirty="0"/>
              <a:t>celkom alebo sčasti splnil za iného vyživovaciu povinnosť, je oprávnený od neho požadovať úhradu tohto plnenia a úroky z omeškania podľa predpisov občianskeho práva</a:t>
            </a:r>
          </a:p>
          <a:p>
            <a:pPr lvl="0" algn="just"/>
            <a:r>
              <a:rPr lang="sk-SK" dirty="0" smtClean="0"/>
              <a:t>Ú</a:t>
            </a:r>
            <a:r>
              <a:rPr lang="sk-SK" dirty="0" smtClean="0"/>
              <a:t>rad </a:t>
            </a:r>
            <a:r>
              <a:rPr lang="sk-SK" dirty="0"/>
              <a:t>práce, sociálnych vecí a rodiny môže poskytovať náhradné výživné</a:t>
            </a:r>
          </a:p>
          <a:p>
            <a:pPr algn="just"/>
            <a:r>
              <a:rPr lang="sk-SK" dirty="0"/>
              <a:t>a</a:t>
            </a:r>
            <a:r>
              <a:rPr lang="sk-SK" dirty="0" smtClean="0"/>
              <a:t>k </a:t>
            </a:r>
            <a:r>
              <a:rPr lang="sk-SK" dirty="0"/>
              <a:t>súd rozhodne o umiestnení maloletého dieťaťa do náhradnej osobnej starostlivosti, pestúnskej starostlivosti, o nariadení ústavnej starostlivosti alebo o uložení ochrannej výchovy, upraví aj rozsah vyživovacej povinnosti rodičov </a:t>
            </a:r>
          </a:p>
        </p:txBody>
      </p:sp>
    </p:spTree>
    <p:extLst>
      <p:ext uri="{BB962C8B-B14F-4D97-AF65-F5344CB8AC3E}">
        <p14:creationId xmlns:p14="http://schemas.microsoft.com/office/powerpoint/2010/main" xmlns="" val="1735145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b="1" dirty="0"/>
              <a:t>Vyživovacia povinnosť rodičov k deťom:</a:t>
            </a:r>
            <a:endParaRPr lang="sk-SK" dirty="0">
              <a:effectLst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 algn="just"/>
            <a:r>
              <a:rPr lang="sk-SK" dirty="0"/>
              <a:t>p</a:t>
            </a:r>
            <a:r>
              <a:rPr lang="sk-SK" dirty="0" smtClean="0"/>
              <a:t>lnenie </a:t>
            </a:r>
            <a:r>
              <a:rPr lang="sk-SK" dirty="0"/>
              <a:t>vyživovacej povinnosti rodičov k deťom je ich zákonná povinnosť</a:t>
            </a:r>
          </a:p>
          <a:p>
            <a:pPr lvl="0" algn="just"/>
            <a:r>
              <a:rPr lang="sk-SK" dirty="0"/>
              <a:t>o</a:t>
            </a:r>
            <a:r>
              <a:rPr lang="sk-SK" dirty="0" smtClean="0"/>
              <a:t>baja </a:t>
            </a:r>
            <a:r>
              <a:rPr lang="sk-SK" dirty="0"/>
              <a:t>rodičia prispievajú na výživu svojich detí podľa svojich schopností, možností a majetkových pomerov</a:t>
            </a:r>
          </a:p>
          <a:p>
            <a:pPr lvl="0" algn="just"/>
            <a:r>
              <a:rPr lang="sk-SK" dirty="0"/>
              <a:t>trvá do času, kým deti nie sú schopné samé sa živiť</a:t>
            </a:r>
          </a:p>
          <a:p>
            <a:pPr lvl="0" algn="just"/>
            <a:r>
              <a:rPr lang="sk-SK" dirty="0"/>
              <a:t>k</a:t>
            </a:r>
            <a:r>
              <a:rPr lang="sk-SK" dirty="0" smtClean="0"/>
              <a:t>aždý </a:t>
            </a:r>
            <a:r>
              <a:rPr lang="sk-SK" dirty="0"/>
              <a:t>rodič bez ohľadu na svoje schopnosti, možnosti a majetkové pomery je povinný plniť svoju vyživovaciu povinnosť v minimálnom rozsahu vo výške </a:t>
            </a:r>
            <a:r>
              <a:rPr lang="sk-SK" dirty="0" smtClean="0"/>
              <a:t>30% </a:t>
            </a:r>
            <a:r>
              <a:rPr lang="sk-SK" dirty="0"/>
              <a:t>zo sumy životného minima na nezaopatrené neplnoleté dieťa</a:t>
            </a:r>
          </a:p>
          <a:p>
            <a:pPr lvl="0" algn="just"/>
            <a:r>
              <a:rPr lang="sk-SK" dirty="0"/>
              <a:t>a</a:t>
            </a:r>
            <a:r>
              <a:rPr lang="sk-SK" dirty="0" smtClean="0"/>
              <a:t>k </a:t>
            </a:r>
            <a:r>
              <a:rPr lang="sk-SK" dirty="0"/>
              <a:t>rodičia maloletého dieťaťa spolu nežijú, súd upraví rozsah ich vyživovacej povinnosti alebo schváli ich dohodu o výške </a:t>
            </a:r>
            <a:r>
              <a:rPr lang="sk-SK" dirty="0" smtClean="0"/>
              <a:t>výživného (pozn. </a:t>
            </a:r>
            <a:r>
              <a:rPr lang="sk-SK" dirty="0" smtClean="0"/>
              <a:t>súd môže rozhodovať aj v prípade, ak rodičia spolu žijú, ale </a:t>
            </a:r>
            <a:r>
              <a:rPr lang="sk-SK" dirty="0" smtClean="0"/>
              <a:t>jeden </a:t>
            </a:r>
            <a:r>
              <a:rPr lang="sk-SK" dirty="0"/>
              <a:t>z nich svoju vyživovaciu povinnosť voči maloletému dieťaťu dobrovoľne </a:t>
            </a:r>
            <a:r>
              <a:rPr lang="sk-SK" dirty="0" smtClean="0"/>
              <a:t>neplní)</a:t>
            </a:r>
            <a:endParaRPr lang="sk-SK" dirty="0"/>
          </a:p>
          <a:p>
            <a:pPr lvl="0" algn="just"/>
            <a:r>
              <a:rPr lang="sk-SK" dirty="0"/>
              <a:t>s</a:t>
            </a:r>
            <a:r>
              <a:rPr lang="sk-SK" dirty="0" smtClean="0"/>
              <a:t>úd </a:t>
            </a:r>
            <a:r>
              <a:rPr lang="sk-SK" dirty="0"/>
              <a:t>prihliada na to, ktorý z rodičov a v akej miere sa o dieťa osobne </a:t>
            </a:r>
            <a:r>
              <a:rPr lang="sk-SK" dirty="0" smtClean="0"/>
              <a:t>stará; </a:t>
            </a:r>
            <a:r>
              <a:rPr lang="sk-SK" dirty="0"/>
              <a:t>a</a:t>
            </a:r>
            <a:r>
              <a:rPr lang="sk-SK" dirty="0" smtClean="0"/>
              <a:t>k </a:t>
            </a:r>
            <a:r>
              <a:rPr lang="sk-SK" dirty="0"/>
              <a:t>rodičia žijú spolu, prihliadne súd aj na starostlivosť rodičov o domácnosť.</a:t>
            </a:r>
          </a:p>
          <a:p>
            <a:pPr lvl="0" algn="just"/>
            <a:r>
              <a:rPr lang="sk-SK" dirty="0"/>
              <a:t>v</a:t>
            </a:r>
            <a:r>
              <a:rPr lang="sk-SK" dirty="0" smtClean="0"/>
              <a:t>ýživné </a:t>
            </a:r>
            <a:r>
              <a:rPr lang="sk-SK" dirty="0"/>
              <a:t>má prednosť pred inými výdavkami rodičov.</a:t>
            </a:r>
          </a:p>
        </p:txBody>
      </p:sp>
    </p:spTree>
    <p:extLst>
      <p:ext uri="{BB962C8B-B14F-4D97-AF65-F5344CB8AC3E}">
        <p14:creationId xmlns:p14="http://schemas.microsoft.com/office/powerpoint/2010/main" xmlns="" val="951249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120000" y="800100"/>
            <a:ext cx="10233800" cy="5376863"/>
          </a:xfrm>
        </p:spPr>
        <p:txBody>
          <a:bodyPr>
            <a:normAutofit fontScale="85000" lnSpcReduction="10000"/>
          </a:bodyPr>
          <a:lstStyle/>
          <a:p>
            <a:pPr lvl="0" algn="just"/>
            <a:r>
              <a:rPr lang="sk-SK" dirty="0"/>
              <a:t>a</a:t>
            </a:r>
            <a:r>
              <a:rPr lang="sk-SK" dirty="0" smtClean="0"/>
              <a:t>k </a:t>
            </a:r>
            <a:r>
              <a:rPr lang="sk-SK" dirty="0"/>
              <a:t>to majetkové pomery povinného rodiča dovoľujú, za odôvodnené potreby dieťaťa možno považovať aj tvorbu </a:t>
            </a:r>
            <a:r>
              <a:rPr lang="sk-SK" dirty="0" smtClean="0"/>
              <a:t>úspor</a:t>
            </a:r>
            <a:endParaRPr lang="sk-SK" dirty="0"/>
          </a:p>
          <a:p>
            <a:pPr lvl="0" algn="just"/>
            <a:r>
              <a:rPr lang="sk-SK" dirty="0"/>
              <a:t>v</a:t>
            </a:r>
            <a:r>
              <a:rPr lang="sk-SK" dirty="0" smtClean="0"/>
              <a:t>o </a:t>
            </a:r>
            <a:r>
              <a:rPr lang="sk-SK" dirty="0"/>
              <a:t>vyššie uvedenom prípade  súd uvedie pri určení výživného sumu výživného, ktorá je určená na tvorbu </a:t>
            </a:r>
            <a:r>
              <a:rPr lang="sk-SK" dirty="0" smtClean="0"/>
              <a:t>úspor </a:t>
            </a:r>
            <a:r>
              <a:rPr lang="sk-SK" dirty="0"/>
              <a:t>a uloží povinnému rodičovi, aby túto sumu poukazoval na osobitný účet maloletého dieťaťa, ktorý v prospech neho zriadi rodič, ktorému bolo maloleté dieťa zverené do osobnej starostlivosti. </a:t>
            </a:r>
          </a:p>
          <a:p>
            <a:pPr lvl="0" algn="just"/>
            <a:r>
              <a:rPr lang="sk-SK" dirty="0" smtClean="0"/>
              <a:t>ak je maloleté dieťa zverené do striedavej osobnej starostlivosti rodičov, súd pri určení výživného prihliadne na dĺžku striedavej osobnej </a:t>
            </a:r>
            <a:r>
              <a:rPr lang="sk-SK" dirty="0" smtClean="0"/>
              <a:t>starostlivosti</a:t>
            </a:r>
          </a:p>
          <a:p>
            <a:pPr lvl="0" algn="just"/>
            <a:r>
              <a:rPr lang="sk-SK" dirty="0" smtClean="0"/>
              <a:t>r</a:t>
            </a:r>
            <a:r>
              <a:rPr lang="sk-SK" dirty="0" smtClean="0"/>
              <a:t>odič</a:t>
            </a:r>
            <a:r>
              <a:rPr lang="sk-SK" dirty="0"/>
              <a:t>, ktorý má príjmy z inej než závislej činnosti podliehajúcej dani z </a:t>
            </a:r>
            <a:r>
              <a:rPr lang="sk-SK" dirty="0" smtClean="0"/>
              <a:t>príjmu (pozn. napr. podnikateľ), </a:t>
            </a:r>
            <a:r>
              <a:rPr lang="sk-SK" dirty="0"/>
              <a:t>je povinný preukázať ich súdu, predložiť podklady na zhodnotenie svojich majetkových pomerov a umožniť súdu sprístupnením údajov chránených podľa osobitného predpisu zistenie aj ďalších skutočností potrebných </a:t>
            </a:r>
            <a:r>
              <a:rPr lang="sk-SK" dirty="0" smtClean="0"/>
              <a:t>pre rozhodnutie</a:t>
            </a:r>
            <a:endParaRPr lang="sk-SK" dirty="0"/>
          </a:p>
          <a:p>
            <a:pPr algn="just"/>
            <a:r>
              <a:rPr lang="sk-SK" dirty="0" smtClean="0"/>
              <a:t>súd </a:t>
            </a:r>
            <a:r>
              <a:rPr lang="sk-SK" dirty="0"/>
              <a:t>môže rozhodnúť o povinnosti zložiť peňažnú sumu na výživné, ktoré sa stane splatné až v budúcnosti, a to na osobitný účet zriadený v prospech maloletého dieťaťa rodičom, ktorý ho má v osobnej starostlivosti </a:t>
            </a:r>
          </a:p>
          <a:p>
            <a:pPr lvl="0"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617663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b="1" dirty="0"/>
              <a:t>Vyživovacia povinnosť detí k rodičom</a:t>
            </a:r>
            <a:endParaRPr lang="sk-SK" dirty="0">
              <a:effectLst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sk-SK" dirty="0"/>
              <a:t>d</a:t>
            </a:r>
            <a:r>
              <a:rPr lang="sk-SK" dirty="0" smtClean="0"/>
              <a:t>eti</a:t>
            </a:r>
            <a:r>
              <a:rPr lang="sk-SK" dirty="0"/>
              <a:t>, ktoré sú schopné samy sa živiť, sú povinné zabezpečiť svojim rodičom primeranú výživu, ak to </a:t>
            </a:r>
            <a:r>
              <a:rPr lang="sk-SK" dirty="0" smtClean="0"/>
              <a:t>ich rodičia potrebujú</a:t>
            </a:r>
            <a:endParaRPr lang="sk-SK" dirty="0"/>
          </a:p>
          <a:p>
            <a:pPr lvl="0" algn="just"/>
            <a:r>
              <a:rPr lang="sk-SK" dirty="0"/>
              <a:t>v</a:t>
            </a:r>
            <a:r>
              <a:rPr lang="sk-SK" dirty="0" smtClean="0"/>
              <a:t>yživovacia </a:t>
            </a:r>
            <a:r>
              <a:rPr lang="sk-SK" dirty="0"/>
              <a:t>povinnosť medzi manželmi a poskytovanie príspevku na výživu rozvedenému </a:t>
            </a:r>
            <a:r>
              <a:rPr lang="sk-SK" dirty="0" smtClean="0"/>
              <a:t>manželovi, predchádzajú </a:t>
            </a:r>
            <a:r>
              <a:rPr lang="sk-SK" dirty="0"/>
              <a:t>vyživovaciu povinnosť detí voči </a:t>
            </a:r>
            <a:r>
              <a:rPr lang="sk-SK" dirty="0" smtClean="0"/>
              <a:t>rodičom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052863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b="1" dirty="0"/>
              <a:t>Vyživovacia povinnosť medzi ostatnými príbuznými</a:t>
            </a:r>
            <a:endParaRPr lang="sk-SK" dirty="0">
              <a:effectLst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sk-SK" dirty="0"/>
              <a:t>p</a:t>
            </a:r>
            <a:r>
              <a:rPr lang="sk-SK" dirty="0" smtClean="0"/>
              <a:t>redkovia </a:t>
            </a:r>
            <a:r>
              <a:rPr lang="sk-SK" dirty="0"/>
              <a:t>a potomkovia majú vzájomnú vyživovaciu povinnosť iba v prípade, ak to nevyhnutne </a:t>
            </a:r>
            <a:r>
              <a:rPr lang="sk-SK" dirty="0" smtClean="0"/>
              <a:t>potrebujú</a:t>
            </a:r>
            <a:endParaRPr lang="sk-SK" dirty="0"/>
          </a:p>
          <a:p>
            <a:pPr lvl="0" algn="just"/>
            <a:r>
              <a:rPr lang="sk-SK" dirty="0"/>
              <a:t>a</a:t>
            </a:r>
            <a:r>
              <a:rPr lang="sk-SK" dirty="0" smtClean="0"/>
              <a:t>k </a:t>
            </a:r>
            <a:r>
              <a:rPr lang="sk-SK" dirty="0"/>
              <a:t>potomkovia nemôžu svoju vyživovaciu povinnosť plniť, prechádza táto povinnosť na predkov </a:t>
            </a:r>
            <a:r>
              <a:rPr lang="sk-SK" dirty="0" smtClean="0"/>
              <a:t>(pozn. len </a:t>
            </a:r>
            <a:r>
              <a:rPr lang="sk-SK" dirty="0"/>
              <a:t>ak nemôžu </a:t>
            </a:r>
            <a:r>
              <a:rPr lang="sk-SK" dirty="0" smtClean="0"/>
              <a:t>plniť vyživovaciu povinnosť </a:t>
            </a:r>
            <a:r>
              <a:rPr lang="sk-SK" dirty="0"/>
              <a:t>bližší príbuzní)</a:t>
            </a:r>
          </a:p>
          <a:p>
            <a:pPr lvl="0" algn="just"/>
            <a:r>
              <a:rPr lang="sk-SK" dirty="0"/>
              <a:t>k</a:t>
            </a:r>
            <a:r>
              <a:rPr lang="sk-SK" dirty="0" smtClean="0"/>
              <a:t>aždý </a:t>
            </a:r>
            <a:r>
              <a:rPr lang="sk-SK" dirty="0"/>
              <a:t>z príbuzných na rovnakom stupni </a:t>
            </a:r>
            <a:r>
              <a:rPr lang="sk-SK" dirty="0" smtClean="0"/>
              <a:t>má plniť vyživovaciu </a:t>
            </a:r>
            <a:r>
              <a:rPr lang="sk-SK" dirty="0"/>
              <a:t>povinnosť v takom rozsahu, aký zodpovedá pomeru jeho schopností, možností a majetkových pomerov k schopnostiam, možnostiam a k majetkovým pomerom ostatných príbuzných</a:t>
            </a:r>
          </a:p>
        </p:txBody>
      </p:sp>
    </p:spTree>
    <p:extLst>
      <p:ext uri="{BB962C8B-B14F-4D97-AF65-F5344CB8AC3E}">
        <p14:creationId xmlns:p14="http://schemas.microsoft.com/office/powerpoint/2010/main" xmlns="" val="96110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b="1" dirty="0"/>
              <a:t>Vyživovacia povinnosť medzi manželmi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sk-SK" dirty="0"/>
              <a:t>a</a:t>
            </a:r>
            <a:r>
              <a:rPr lang="sk-SK" dirty="0" smtClean="0"/>
              <a:t>k </a:t>
            </a:r>
            <a:r>
              <a:rPr lang="sk-SK" dirty="0"/>
              <a:t>jeden z manželov túto povinnosť neplní, súd na návrh niektorého z nich určí jej rozsah tak, aby životná úroveň oboch manželov bola v zásade rovnaká</a:t>
            </a:r>
          </a:p>
          <a:p>
            <a:pPr algn="just"/>
            <a:r>
              <a:rPr lang="sk-SK" dirty="0"/>
              <a:t>v</a:t>
            </a:r>
            <a:r>
              <a:rPr lang="sk-SK" dirty="0" smtClean="0"/>
              <a:t>yživovacia </a:t>
            </a:r>
            <a:r>
              <a:rPr lang="sk-SK" dirty="0"/>
              <a:t>povinnosť medzi manželmi predchádza vyživovaciu povinnosť detí voči </a:t>
            </a:r>
            <a:r>
              <a:rPr lang="sk-SK" dirty="0" smtClean="0"/>
              <a:t>rodičom</a:t>
            </a:r>
          </a:p>
          <a:p>
            <a:pPr algn="just"/>
            <a:r>
              <a:rPr lang="sk-SK" dirty="0" smtClean="0"/>
              <a:t>v prípade, ak manžel / manželka dobrovoľne neplnia svoju vyživovaciu povinnosť voči manželke / manželovi, o určení výšky výživného rozhoduje súd, pričom sa tak deje počas trvania manželstva; ide o úpravu výživného počas trvania manželstva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876160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/>
          </a:bodyPr>
          <a:lstStyle/>
          <a:p>
            <a:r>
              <a:rPr lang="sk-SK" b="1" dirty="0"/>
              <a:t>Príspevky</a:t>
            </a:r>
            <a:endParaRPr lang="sk-SK" dirty="0">
              <a:effectLst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k-SK" b="1" dirty="0"/>
              <a:t>p</a:t>
            </a:r>
            <a:r>
              <a:rPr lang="sk-SK" b="1" dirty="0" smtClean="0"/>
              <a:t>ríspevok </a:t>
            </a:r>
            <a:r>
              <a:rPr lang="sk-SK" b="1" dirty="0"/>
              <a:t>na výživu rozvedeného manžela</a:t>
            </a:r>
          </a:p>
          <a:p>
            <a:pPr algn="just"/>
            <a:r>
              <a:rPr lang="sk-SK" b="1" dirty="0"/>
              <a:t>p</a:t>
            </a:r>
            <a:r>
              <a:rPr lang="sk-SK" b="1" dirty="0" smtClean="0"/>
              <a:t>ríspevok </a:t>
            </a:r>
            <a:r>
              <a:rPr lang="sk-SK" b="1" dirty="0"/>
              <a:t>na výživu a úhradu niektorých nákladov nevydatej matke</a:t>
            </a:r>
            <a:endParaRPr lang="sk-SK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46388780"/>
      </p:ext>
    </p:extLst>
  </p:cSld>
  <p:clrMapOvr>
    <a:masterClrMapping/>
  </p:clrMapOvr>
</p:sld>
</file>

<file path=ppt/theme/theme1.xml><?xml version="1.0" encoding="utf-8"?>
<a:theme xmlns:a="http://schemas.openxmlformats.org/drawingml/2006/main" name="TF10001006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F10001006" id="{A55DF1DA-22EC-4DA4-B170-D3F0FF81047C}" vid="{3BFA2149-51D1-489C-9B65-4F9563B089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Hĺbka</Template>
  <TotalTime>2031</TotalTime>
  <Words>693</Words>
  <Application>Microsoft Office PowerPoint</Application>
  <PresentationFormat>Vlastná</PresentationFormat>
  <Paragraphs>55</Paragraphs>
  <Slides>11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11</vt:i4>
      </vt:variant>
    </vt:vector>
  </HeadingPairs>
  <TitlesOfParts>
    <vt:vector size="12" baseType="lpstr">
      <vt:lpstr>TF10001006</vt:lpstr>
      <vt:lpstr>Rodinné právo</vt:lpstr>
      <vt:lpstr>Všeobecne o vyživovacích povinnostiach</vt:lpstr>
      <vt:lpstr>Snímka 3</vt:lpstr>
      <vt:lpstr>Vyživovacia povinnosť rodičov k deťom:</vt:lpstr>
      <vt:lpstr>Snímka 5</vt:lpstr>
      <vt:lpstr>Vyživovacia povinnosť detí k rodičom</vt:lpstr>
      <vt:lpstr>Vyživovacia povinnosť medzi ostatnými príbuznými</vt:lpstr>
      <vt:lpstr>Vyživovacia povinnosť medzi manželmi</vt:lpstr>
      <vt:lpstr>Príspevky</vt:lpstr>
      <vt:lpstr>Príspevok na výživu rozvedeného manžela</vt:lpstr>
      <vt:lpstr>Príspevok na výživu a úhradu niektorých nákladov nevydatej matke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Rodinné právo</dc:title>
  <dc:creator>Peter Koromhaz</dc:creator>
  <cp:lastModifiedBy>Peter Koromhaz</cp:lastModifiedBy>
  <cp:revision>26</cp:revision>
  <dcterms:created xsi:type="dcterms:W3CDTF">2018-03-11T20:45:24Z</dcterms:created>
  <dcterms:modified xsi:type="dcterms:W3CDTF">2019-03-21T08:19:35Z</dcterms:modified>
</cp:coreProperties>
</file>