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88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6600" dirty="0" smtClean="0"/>
              <a:t>Žaloby a námietky</a:t>
            </a:r>
            <a:endParaRPr lang="sk-SK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k-SK" sz="2400" b="1" dirty="0" smtClean="0"/>
              <a:t>Rímske právo I. – 4. prednáška – JUDr. Ľuboš Dobrovič, PhD.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219876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Žaloba </a:t>
            </a:r>
            <a:r>
              <a:rPr lang="sk-SK" i="1" dirty="0"/>
              <a:t>(</a:t>
            </a:r>
            <a:r>
              <a:rPr lang="sk-SK" i="1" dirty="0" err="1"/>
              <a:t>actio</a:t>
            </a:r>
            <a:r>
              <a:rPr lang="sk-SK" i="1" dirty="0" smtClean="0"/>
              <a:t>) </a:t>
            </a:r>
            <a:r>
              <a:rPr lang="sk-SK" dirty="0" smtClean="0"/>
              <a:t>– formálnoprávny význam + materiálnoprávny význam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398143"/>
            <a:ext cx="11128075" cy="4090383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sk-SK" sz="1900" dirty="0" smtClean="0"/>
              <a:t>oprávnený si uvedomuje (myslí si) že má právny nárok voči povinnému (t.j. myslí si, že má </a:t>
            </a:r>
            <a:r>
              <a:rPr lang="sk-SK" sz="1900" i="1" dirty="0" err="1" smtClean="0"/>
              <a:t>actio</a:t>
            </a:r>
            <a:r>
              <a:rPr lang="sk-SK" sz="1900" i="1" dirty="0" smtClean="0"/>
              <a:t> </a:t>
            </a:r>
            <a:r>
              <a:rPr lang="sk-SK" sz="1900" dirty="0" smtClean="0"/>
              <a:t>– </a:t>
            </a:r>
            <a:r>
              <a:rPr lang="sk-SK" sz="1900" b="1" dirty="0" smtClean="0"/>
              <a:t>nárok v materiálnoprávnom zmysle</a:t>
            </a:r>
            <a:r>
              <a:rPr lang="sk-SK" sz="1900" dirty="0" smtClean="0"/>
              <a:t>),</a:t>
            </a:r>
          </a:p>
          <a:p>
            <a:pPr marL="514350" indent="-514350" algn="just">
              <a:buAutoNum type="arabicPeriod"/>
            </a:pPr>
            <a:r>
              <a:rPr lang="sk-SK" sz="1900" dirty="0"/>
              <a:t>o</a:t>
            </a:r>
            <a:r>
              <a:rPr lang="sk-SK" sz="1900" dirty="0" smtClean="0"/>
              <a:t>právnený zisťuje, či má na ochranu svojho nároku konkrétnu žalobu a teda či má aj reálne</a:t>
            </a:r>
            <a:r>
              <a:rPr lang="sk-SK" sz="1900" b="1" dirty="0" smtClean="0"/>
              <a:t> nárok v materiálnoprávnom zmysle </a:t>
            </a:r>
            <a:r>
              <a:rPr lang="sk-SK" sz="1900" dirty="0" smtClean="0"/>
              <a:t>(pýta sa otázku </a:t>
            </a:r>
            <a:r>
              <a:rPr lang="sk-SK" sz="1900" dirty="0"/>
              <a:t>- </a:t>
            </a:r>
            <a:r>
              <a:rPr lang="sk-SK" sz="1900" i="1" dirty="0" err="1"/>
              <a:t>Qualis</a:t>
            </a:r>
            <a:r>
              <a:rPr lang="sk-SK" sz="1900" i="1" dirty="0"/>
              <a:t> </a:t>
            </a:r>
            <a:r>
              <a:rPr lang="sk-SK" sz="1900" i="1" dirty="0" err="1"/>
              <a:t>actio</a:t>
            </a:r>
            <a:r>
              <a:rPr lang="sk-SK" sz="1900" i="1" dirty="0" smtClean="0"/>
              <a:t>?</a:t>
            </a:r>
            <a:r>
              <a:rPr lang="sk-SK" sz="1900" dirty="0" smtClean="0"/>
              <a:t>),</a:t>
            </a:r>
            <a:endParaRPr lang="sk-SK" sz="1900" dirty="0"/>
          </a:p>
          <a:p>
            <a:pPr marL="514350" indent="-514350" algn="just">
              <a:buAutoNum type="arabicPeriod"/>
            </a:pPr>
            <a:r>
              <a:rPr lang="sk-SK" sz="1900" dirty="0" smtClean="0"/>
              <a:t>oprávnený požiada povinného o dobrovoľné splnenie povinnosti (t.j. nároku oprávneného),</a:t>
            </a:r>
          </a:p>
          <a:p>
            <a:pPr marL="514350" indent="-514350" algn="just">
              <a:buAutoNum type="arabicPeriod"/>
            </a:pPr>
            <a:r>
              <a:rPr lang="sk-SK" sz="1900" dirty="0" smtClean="0"/>
              <a:t>ak povinný odmietne  dobrovoľne splniť svoju povinnosť, tak oprávnený začne konanie pred štátnym orgánom na vymoženie svojho nároku, a to podaním </a:t>
            </a:r>
            <a:r>
              <a:rPr lang="sk-SK" sz="1900" dirty="0"/>
              <a:t>žaloby ako procesného prostriedku ochrany práva </a:t>
            </a:r>
            <a:r>
              <a:rPr lang="sk-SK" sz="1900" dirty="0" smtClean="0"/>
              <a:t>(</a:t>
            </a:r>
            <a:r>
              <a:rPr lang="sk-SK" sz="1900" b="1" dirty="0" smtClean="0"/>
              <a:t>formálnoprávny význam pojmu </a:t>
            </a:r>
            <a:r>
              <a:rPr lang="sk-SK" sz="1900" b="1" i="1" dirty="0" err="1" smtClean="0"/>
              <a:t>actio</a:t>
            </a:r>
            <a:r>
              <a:rPr lang="sk-SK" sz="1900" i="1" dirty="0" smtClean="0"/>
              <a:t>) </a:t>
            </a:r>
            <a:r>
              <a:rPr lang="sk-SK" sz="1900" dirty="0" smtClean="0"/>
              <a:t>- z oprávneného sa stáva žalobca a z povinného sa stáva žalovaný.</a:t>
            </a:r>
            <a:r>
              <a:rPr lang="sk-SK" sz="1900" i="1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sk-SK" sz="1900" dirty="0" smtClean="0"/>
              <a:t>ak je konanie </a:t>
            </a:r>
            <a:r>
              <a:rPr lang="sk-SK" sz="1900" dirty="0"/>
              <a:t>na </a:t>
            </a:r>
            <a:r>
              <a:rPr lang="sk-SK" sz="1900" dirty="0" smtClean="0"/>
              <a:t>súde ukončené </a:t>
            </a:r>
            <a:r>
              <a:rPr lang="sk-SK" sz="1900" dirty="0"/>
              <a:t>vynesením </a:t>
            </a:r>
            <a:r>
              <a:rPr lang="sk-SK" sz="1900" dirty="0" smtClean="0"/>
              <a:t>rozsudku v prospech žalobcu (oprávneného), tak </a:t>
            </a:r>
            <a:r>
              <a:rPr lang="sk-SK" sz="1900" dirty="0"/>
              <a:t>sa z neuspokojeného hmotnoprávneho nároku </a:t>
            </a:r>
            <a:r>
              <a:rPr lang="sk-SK" sz="1900" dirty="0" smtClean="0"/>
              <a:t>žalobcu (oprávneného) stane (po dobrovoľnom splnení, povinným alebo exekúcii povinného) uspokojený </a:t>
            </a:r>
            <a:r>
              <a:rPr lang="sk-SK" sz="1900" dirty="0"/>
              <a:t>hmotnoprávny nárok </a:t>
            </a:r>
            <a:r>
              <a:rPr lang="sk-SK" sz="1900" dirty="0" smtClean="0"/>
              <a:t>žalobcu.</a:t>
            </a:r>
            <a:endParaRPr lang="sk-SK" sz="1900" dirty="0"/>
          </a:p>
        </p:txBody>
      </p:sp>
    </p:spTree>
    <p:extLst>
      <p:ext uri="{BB962C8B-B14F-4D97-AF65-F5344CB8AC3E}">
        <p14:creationId xmlns:p14="http://schemas.microsoft.com/office/powerpoint/2010/main" val="95865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Žaloba </a:t>
            </a:r>
            <a:r>
              <a:rPr lang="sk-SK" i="1" dirty="0"/>
              <a:t>(</a:t>
            </a:r>
            <a:r>
              <a:rPr lang="sk-SK" i="1" dirty="0" err="1"/>
              <a:t>actio</a:t>
            </a:r>
            <a:r>
              <a:rPr lang="sk-SK" i="1" dirty="0" smtClean="0"/>
              <a:t>) </a:t>
            </a:r>
            <a:r>
              <a:rPr lang="sk-SK" dirty="0" smtClean="0"/>
              <a:t>– formálnoprávny význam + materiálnoprávny význam - príklad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398143"/>
            <a:ext cx="11128075" cy="40903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2000" b="1" dirty="0" smtClean="0"/>
              <a:t>Kúpna zmluva </a:t>
            </a:r>
            <a:r>
              <a:rPr lang="sk-SK" sz="2000" b="1" i="1" dirty="0" smtClean="0"/>
              <a:t> (</a:t>
            </a:r>
            <a:r>
              <a:rPr lang="sk-SK" sz="2000" b="1" i="1" dirty="0" err="1" smtClean="0"/>
              <a:t>emptio</a:t>
            </a:r>
            <a:r>
              <a:rPr lang="sk-SK" sz="2000" b="1" i="1" dirty="0" smtClean="0"/>
              <a:t> </a:t>
            </a:r>
            <a:r>
              <a:rPr lang="sk-SK" sz="2000" b="1" i="1" dirty="0" err="1" smtClean="0"/>
              <a:t>venditio</a:t>
            </a:r>
            <a:r>
              <a:rPr lang="sk-SK" sz="2000" b="1" i="1" dirty="0" smtClean="0"/>
              <a:t>)</a:t>
            </a:r>
            <a:r>
              <a:rPr lang="sk-SK" sz="2000" dirty="0" smtClean="0"/>
              <a:t> (ďalej aj „</a:t>
            </a:r>
            <a:r>
              <a:rPr lang="sk-SK" sz="2000" b="1" dirty="0" smtClean="0"/>
              <a:t>KZ</a:t>
            </a:r>
            <a:r>
              <a:rPr lang="sk-SK" sz="2000" dirty="0" smtClean="0"/>
              <a:t>“)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dirty="0" smtClean="0"/>
              <a:t>predávajúci</a:t>
            </a:r>
            <a:r>
              <a:rPr lang="sk-SK" sz="2000" dirty="0" smtClean="0"/>
              <a:t> si </a:t>
            </a:r>
            <a:r>
              <a:rPr lang="sk-SK" sz="2000" b="1" dirty="0"/>
              <a:t>splní </a:t>
            </a:r>
            <a:r>
              <a:rPr lang="sk-SK" sz="2000" dirty="0"/>
              <a:t>svoje </a:t>
            </a:r>
            <a:r>
              <a:rPr lang="sk-SK" sz="2000" dirty="0" smtClean="0"/>
              <a:t>povinnosti (odovzdá vec, ktorá je predmetom KZ kupujúcemu)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dirty="0" smtClean="0"/>
              <a:t>kupujúci</a:t>
            </a:r>
            <a:r>
              <a:rPr lang="sk-SK" sz="2000" dirty="0" smtClean="0"/>
              <a:t> si </a:t>
            </a:r>
            <a:r>
              <a:rPr lang="sk-SK" sz="2000" b="1" dirty="0" smtClean="0"/>
              <a:t>nesplní</a:t>
            </a:r>
            <a:r>
              <a:rPr lang="sk-SK" sz="2000" dirty="0" smtClean="0"/>
              <a:t> svoje povinnosti (za prijatú vec</a:t>
            </a:r>
            <a:r>
              <a:rPr lang="sk-SK" sz="2000" dirty="0"/>
              <a:t>, ktorá je predmetom </a:t>
            </a:r>
            <a:r>
              <a:rPr lang="sk-SK" sz="2000" dirty="0" smtClean="0"/>
              <a:t>KZ, </a:t>
            </a:r>
            <a:r>
              <a:rPr lang="sk-SK" sz="2000" b="1" dirty="0" smtClean="0"/>
              <a:t>nezaplatí kúpnu cenu</a:t>
            </a:r>
            <a:r>
              <a:rPr lang="sk-SK" sz="2000" dirty="0" smtClean="0"/>
              <a:t>)</a:t>
            </a:r>
            <a:endParaRPr lang="sk-SK" sz="2000" dirty="0"/>
          </a:p>
          <a:p>
            <a:pPr marL="0" indent="0" algn="just">
              <a:buNone/>
            </a:pPr>
            <a:endParaRPr lang="sk-SK" sz="2000" dirty="0"/>
          </a:p>
          <a:p>
            <a:pPr marL="0" indent="0" algn="just">
              <a:buNone/>
            </a:pPr>
            <a:r>
              <a:rPr lang="sk-SK" sz="2000" dirty="0" smtClean="0"/>
              <a:t>Predávajúcemu vzniká neuspokojený právny nárok na zaplatenie kúpnej ceny</a:t>
            </a:r>
            <a:r>
              <a:rPr lang="sk-SK" sz="2000" i="1" dirty="0" smtClean="0"/>
              <a:t>, </a:t>
            </a:r>
            <a:r>
              <a:rPr lang="sk-SK" sz="2000" dirty="0" smtClean="0"/>
              <a:t>a na to, aby sa mohol domôcť náhrady škody (zaplatenia kúpnej ceny) a uspokojiť svoj neuspokojený právny nárok voči kupujúcemu </a:t>
            </a:r>
            <a:r>
              <a:rPr lang="sk-SK" sz="2000" b="1" dirty="0" smtClean="0"/>
              <a:t>musí použiť žalobu</a:t>
            </a:r>
            <a:r>
              <a:rPr lang="sk-SK" sz="2000" dirty="0" smtClean="0"/>
              <a:t> (žaloba z kúpnej zmluvy  – </a:t>
            </a:r>
            <a:r>
              <a:rPr lang="sk-SK" sz="2000" i="1" dirty="0" err="1" smtClean="0"/>
              <a:t>actio</a:t>
            </a:r>
            <a:r>
              <a:rPr lang="sk-SK" sz="2000" i="1" dirty="0" smtClean="0"/>
              <a:t> </a:t>
            </a:r>
            <a:r>
              <a:rPr lang="sk-SK" sz="2000" i="1" dirty="0" err="1" smtClean="0"/>
              <a:t>venditi</a:t>
            </a:r>
            <a:r>
              <a:rPr lang="sk-SK" sz="2000" i="1" dirty="0" smtClean="0"/>
              <a:t>) </a:t>
            </a:r>
            <a:r>
              <a:rPr lang="sk-SK" sz="2000" dirty="0" smtClean="0"/>
              <a:t>na súde.</a:t>
            </a:r>
          </a:p>
          <a:p>
            <a:pPr marL="0" indent="0" algn="just">
              <a:buNone/>
            </a:pPr>
            <a:endParaRPr lang="sk-SK" sz="1900" dirty="0"/>
          </a:p>
        </p:txBody>
      </p:sp>
    </p:spTree>
    <p:extLst>
      <p:ext uri="{BB962C8B-B14F-4D97-AF65-F5344CB8AC3E}">
        <p14:creationId xmlns:p14="http://schemas.microsoft.com/office/powerpoint/2010/main" val="216421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Žalobná formula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260122"/>
            <a:ext cx="11128075" cy="420968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vypracovaná </a:t>
            </a:r>
            <a:r>
              <a:rPr lang="sk-SK" sz="2000" dirty="0"/>
              <a:t>na základe výsluchu </a:t>
            </a:r>
            <a:r>
              <a:rPr lang="sk-SK" sz="2000" dirty="0" smtClean="0"/>
              <a:t>žalobcu a žalovaného pred úradníkom - prétorom,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stručné zhrnutie </a:t>
            </a:r>
            <a:r>
              <a:rPr lang="sk-SK" sz="2000" dirty="0"/>
              <a:t>skutkového základu sporu a jeho právne hodnotenie (</a:t>
            </a:r>
            <a:r>
              <a:rPr lang="sk-SK" sz="2000" dirty="0" smtClean="0"/>
              <a:t>kvalifikácia) dané sudcovi v </a:t>
            </a:r>
            <a:r>
              <a:rPr lang="sk-SK" sz="2000" dirty="0"/>
              <a:t>písomnej </a:t>
            </a:r>
            <a:r>
              <a:rPr lang="sk-SK" sz="2000" dirty="0" smtClean="0"/>
              <a:t>podobe,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na </a:t>
            </a:r>
            <a:r>
              <a:rPr lang="sk-SK" sz="2000" dirty="0"/>
              <a:t>konci obsahovala príkaz na odsúdenie alebo oslobodenie žalovaného a to podľa toho, </a:t>
            </a:r>
            <a:r>
              <a:rPr lang="sk-SK" sz="2000" dirty="0" smtClean="0"/>
              <a:t>či </a:t>
            </a:r>
            <a:r>
              <a:rPr lang="sk-SK" sz="2000" dirty="0"/>
              <a:t>sa </a:t>
            </a:r>
            <a:r>
              <a:rPr lang="sk-SK" sz="2000" dirty="0" smtClean="0"/>
              <a:t>v konaní pred sudcom preukáže skutkový stav, ktorý uvádza žalobca.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sz="2000" dirty="0"/>
          </a:p>
          <a:p>
            <a:pPr marL="0" indent="0" algn="ctr">
              <a:buNone/>
            </a:pPr>
            <a:r>
              <a:rPr lang="sk-SK" sz="2000" b="1" dirty="0" smtClean="0"/>
              <a:t>Príklad žalobnej formuly pri spore z pôžičky:</a:t>
            </a:r>
          </a:p>
          <a:p>
            <a:pPr marL="0" indent="0" algn="ctr">
              <a:buNone/>
            </a:pPr>
            <a:r>
              <a:rPr lang="sk-SK" sz="2000" b="1" i="1" dirty="0" smtClean="0"/>
              <a:t>Marcus buď sudcom! Ak v spore vyjde najavo, že žalovaný </a:t>
            </a:r>
            <a:r>
              <a:rPr lang="sk-SK" sz="2000" b="1" i="1" dirty="0"/>
              <a:t>má </a:t>
            </a:r>
            <a:r>
              <a:rPr lang="sk-SK" sz="2000" b="1" i="1" dirty="0" smtClean="0"/>
              <a:t>dať žalobcovi 10.000,- tak sudca odsúď žalovaného na to, aby žalobcovi dal 10.000,- ak to v spore nevyjde najavo, tak žalovaného osloboď!</a:t>
            </a:r>
          </a:p>
          <a:p>
            <a:pPr marL="0" indent="0" algn="just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80637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Žalobná formula a jej časti (hlavné)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027208"/>
            <a:ext cx="11128075" cy="4442603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 smtClean="0"/>
              <a:t>iudicis</a:t>
            </a:r>
            <a:r>
              <a:rPr lang="sk-SK" sz="2000" b="1" i="1" dirty="0" smtClean="0"/>
              <a:t> </a:t>
            </a:r>
            <a:r>
              <a:rPr lang="sk-SK" sz="2000" b="1" i="1" dirty="0" err="1" smtClean="0"/>
              <a:t>nominatio</a:t>
            </a:r>
            <a:r>
              <a:rPr lang="sk-SK" sz="2000" b="1" i="1" dirty="0" smtClean="0"/>
              <a:t> </a:t>
            </a:r>
            <a:r>
              <a:rPr lang="sk-SK" sz="2000" i="1" dirty="0" smtClean="0"/>
              <a:t>– </a:t>
            </a:r>
            <a:r>
              <a:rPr lang="sk-SK" sz="2000" dirty="0" smtClean="0"/>
              <a:t>menovanie sudcu (za základe dohody strán)</a:t>
            </a:r>
            <a:endParaRPr lang="sk-SK" sz="2000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/>
              <a:t>i</a:t>
            </a:r>
            <a:r>
              <a:rPr lang="sk-SK" sz="2000" b="1" i="1" dirty="0" err="1" smtClean="0"/>
              <a:t>ntentio</a:t>
            </a:r>
            <a:r>
              <a:rPr lang="sk-SK" sz="2000" i="1" dirty="0" smtClean="0"/>
              <a:t> </a:t>
            </a:r>
            <a:r>
              <a:rPr lang="sk-SK" sz="2000" dirty="0"/>
              <a:t>- </a:t>
            </a:r>
            <a:r>
              <a:rPr lang="sk-SK" sz="2000" dirty="0" smtClean="0"/>
              <a:t>popis </a:t>
            </a:r>
            <a:r>
              <a:rPr lang="sk-SK" sz="2000" dirty="0"/>
              <a:t>skutkového stavu medzi </a:t>
            </a:r>
            <a:r>
              <a:rPr lang="sk-SK" sz="2000" dirty="0" smtClean="0"/>
              <a:t>žalobcom </a:t>
            </a:r>
            <a:r>
              <a:rPr lang="sk-SK" sz="2000" dirty="0"/>
              <a:t>a </a:t>
            </a:r>
            <a:r>
              <a:rPr lang="sk-SK" sz="2000" dirty="0" smtClean="0"/>
              <a:t>žalovaným</a:t>
            </a:r>
            <a:r>
              <a:rPr lang="sk-SK" sz="2000" dirty="0"/>
              <a:t>, kde sa </a:t>
            </a:r>
            <a:r>
              <a:rPr lang="sk-SK" sz="2000" dirty="0" smtClean="0"/>
              <a:t>uvádzajú hlavné </a:t>
            </a:r>
            <a:r>
              <a:rPr lang="sk-SK" sz="2000" dirty="0"/>
              <a:t>fakty </a:t>
            </a:r>
            <a:r>
              <a:rPr lang="sk-SK" sz="2000" dirty="0" smtClean="0"/>
              <a:t>– tvrdenie žalobcu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ak </a:t>
            </a:r>
            <a:r>
              <a:rPr lang="sk-SK" sz="1800" dirty="0"/>
              <a:t>sa obsah intencie v konaní pred súdom žalobcovi podarí </a:t>
            </a:r>
            <a:r>
              <a:rPr lang="sk-SK" sz="1800" dirty="0" smtClean="0"/>
              <a:t>preukázať, </a:t>
            </a:r>
            <a:r>
              <a:rPr lang="sk-SK" sz="1800" dirty="0"/>
              <a:t>tak nastáva kondemnačný rozsudok - odsudzujúci,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ak </a:t>
            </a:r>
            <a:r>
              <a:rPr lang="sk-SK" sz="1800" dirty="0"/>
              <a:t>sa obsah intencie v konaní pred súdom žalobcovi nepodarí preukázať, nastáva absolučný rozsudok – oslobodzujúci </a:t>
            </a:r>
            <a:r>
              <a:rPr lang="sk-SK" sz="1800" dirty="0" smtClean="0"/>
              <a:t>rozsudok</a:t>
            </a:r>
            <a:endParaRPr lang="sk-SK" sz="1800" i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 smtClean="0"/>
              <a:t>condemnatio</a:t>
            </a:r>
            <a:r>
              <a:rPr lang="sk-SK" sz="2000" b="1" i="1" dirty="0" smtClean="0"/>
              <a:t> </a:t>
            </a:r>
            <a:r>
              <a:rPr lang="sk-SK" sz="2000" b="1" dirty="0" smtClean="0"/>
              <a:t>– </a:t>
            </a:r>
            <a:r>
              <a:rPr lang="sk-SK" sz="2000" dirty="0" smtClean="0"/>
              <a:t>následok intencie (viď vyššie)</a:t>
            </a:r>
            <a:endParaRPr lang="sk-SK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66947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Žalobná formula a jej časti (vedľajšie)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260122"/>
            <a:ext cx="11128075" cy="420968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 smtClean="0"/>
              <a:t>demonstratio</a:t>
            </a:r>
            <a:r>
              <a:rPr lang="sk-SK" sz="2000" b="1" i="1" dirty="0" smtClean="0"/>
              <a:t> </a:t>
            </a:r>
            <a:r>
              <a:rPr lang="sk-SK" sz="2000" i="1" dirty="0" smtClean="0"/>
              <a:t> </a:t>
            </a:r>
            <a:r>
              <a:rPr lang="sk-SK" sz="2000" dirty="0"/>
              <a:t>- predchádzala </a:t>
            </a:r>
            <a:r>
              <a:rPr lang="sk-SK" sz="2000" i="1" dirty="0" err="1" smtClean="0"/>
              <a:t>intentio</a:t>
            </a:r>
            <a:r>
              <a:rPr lang="sk-SK" sz="2000" dirty="0" smtClean="0"/>
              <a:t> </a:t>
            </a:r>
            <a:r>
              <a:rPr lang="sk-SK" sz="2000" dirty="0"/>
              <a:t>– bližšie vysvetlenie skutkového stavu </a:t>
            </a:r>
            <a:r>
              <a:rPr lang="sk-SK" sz="2000" dirty="0" smtClean="0"/>
              <a:t>uvedeného v </a:t>
            </a:r>
            <a:r>
              <a:rPr lang="sk-SK" sz="2000" dirty="0"/>
              <a:t>intencii – ak skutková situácia bola príliš </a:t>
            </a:r>
            <a:r>
              <a:rPr lang="sk-SK" sz="2000" dirty="0" smtClean="0"/>
              <a:t>zložitá, </a:t>
            </a:r>
            <a:r>
              <a:rPr lang="sk-SK" sz="2000" dirty="0"/>
              <a:t>aby bola obsiahnutá iba v intencii, mal žalobca možnosť v demonštrácii (ktorá predchádzala intencii) podrobnejšie vysvetliť svoje skutkové tvrdenia a </a:t>
            </a:r>
            <a:r>
              <a:rPr lang="sk-SK" sz="2000" dirty="0" smtClean="0"/>
              <a:t>nárok,</a:t>
            </a:r>
            <a:endParaRPr lang="sk-SK" sz="20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 smtClean="0"/>
              <a:t>adiudicatio</a:t>
            </a:r>
            <a:r>
              <a:rPr lang="sk-SK" sz="2000" b="1" i="1" dirty="0" smtClean="0"/>
              <a:t> </a:t>
            </a:r>
            <a:r>
              <a:rPr lang="sk-SK" sz="2000" dirty="0" smtClean="0"/>
              <a:t>(prisúdenie) – žiadosť, </a:t>
            </a:r>
            <a:r>
              <a:rPr lang="sk-SK" sz="2000" dirty="0"/>
              <a:t>aby určitú vec sudca prisúdil žalobcovi – ide o spory, kedy vec bola v spoluvlastníctve viacerých osôb, alebo veci ktorá bola v spoluvlastníctve viacerých osôb na základe dedičského </a:t>
            </a:r>
            <a:r>
              <a:rPr lang="sk-SK" sz="2000" dirty="0" smtClean="0"/>
              <a:t>konania,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b="1" i="1" dirty="0" err="1" smtClean="0"/>
              <a:t>exceptio</a:t>
            </a:r>
            <a:r>
              <a:rPr lang="sk-SK" sz="2000" b="1" i="1" dirty="0" smtClean="0"/>
              <a:t>/</a:t>
            </a:r>
            <a:r>
              <a:rPr lang="sk-SK" sz="2000" b="1" i="1" dirty="0" err="1" smtClean="0"/>
              <a:t>praescriptio</a:t>
            </a:r>
            <a:r>
              <a:rPr lang="sk-SK" sz="2000" b="1" i="1" dirty="0" smtClean="0"/>
              <a:t> </a:t>
            </a:r>
            <a:r>
              <a:rPr lang="sk-SK" sz="2000" dirty="0"/>
              <a:t>- námietky </a:t>
            </a:r>
            <a:r>
              <a:rPr lang="sk-SK" sz="2000" dirty="0" smtClean="0"/>
              <a:t>žalovaného</a:t>
            </a:r>
            <a:r>
              <a:rPr lang="sk-SK" sz="2000" dirty="0"/>
              <a:t>, ktorými reagoval na faktické a právne tvrdenia </a:t>
            </a:r>
            <a:r>
              <a:rPr lang="sk-SK" sz="2000" dirty="0" smtClean="0"/>
              <a:t>žalobcu uvedené v </a:t>
            </a:r>
            <a:r>
              <a:rPr lang="sk-SK" sz="2000" i="1" dirty="0" err="1" smtClean="0"/>
              <a:t>intentio</a:t>
            </a:r>
            <a:r>
              <a:rPr lang="sk-SK" sz="2000" dirty="0" smtClean="0"/>
              <a:t>, </a:t>
            </a:r>
            <a:r>
              <a:rPr lang="sk-SK" sz="2000" dirty="0"/>
              <a:t>následne </a:t>
            </a:r>
            <a:r>
              <a:rPr lang="sk-SK" sz="2000" dirty="0" smtClean="0"/>
              <a:t>tieto námietky </a:t>
            </a:r>
            <a:r>
              <a:rPr lang="sk-SK" sz="2000" dirty="0"/>
              <a:t>boli </a:t>
            </a:r>
            <a:r>
              <a:rPr lang="sk-SK" sz="2000" dirty="0" smtClean="0"/>
              <a:t>poskytnuté </a:t>
            </a:r>
            <a:r>
              <a:rPr lang="sk-SK" sz="2000" dirty="0"/>
              <a:t>aj žalobcovi, ktorý reagoval na tvrdenia </a:t>
            </a:r>
            <a:r>
              <a:rPr lang="sk-SK" sz="2000" dirty="0" smtClean="0"/>
              <a:t>žalovaného.</a:t>
            </a:r>
            <a:endParaRPr lang="sk-SK" sz="2000" b="1" i="1" dirty="0"/>
          </a:p>
        </p:txBody>
      </p:sp>
    </p:spTree>
    <p:extLst>
      <p:ext uri="{BB962C8B-B14F-4D97-AF65-F5344CB8AC3E}">
        <p14:creationId xmlns:p14="http://schemas.microsoft.com/office/powerpoint/2010/main" val="124370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1. členenie - podľa intencie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260122"/>
            <a:ext cx="11128075" cy="420968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 smtClean="0"/>
              <a:t>Vecné žaloby </a:t>
            </a:r>
            <a:r>
              <a:rPr lang="sk-SK" sz="2800" i="1" dirty="0" smtClean="0"/>
              <a:t>(actiones in </a:t>
            </a:r>
            <a:r>
              <a:rPr lang="sk-SK" sz="2800" i="1" dirty="0" err="1" smtClean="0"/>
              <a:t>rem</a:t>
            </a:r>
            <a:r>
              <a:rPr lang="sk-SK" sz="2800" i="1" dirty="0" smtClean="0"/>
              <a:t>)</a:t>
            </a:r>
          </a:p>
          <a:p>
            <a:pPr marL="0" indent="0" algn="just">
              <a:buNone/>
            </a:pPr>
            <a:endParaRPr lang="sk-SK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 smtClean="0"/>
              <a:t>Osobné žaloby </a:t>
            </a:r>
            <a:r>
              <a:rPr lang="sk-SK" sz="2800" i="1" dirty="0" smtClean="0"/>
              <a:t>(actiones in </a:t>
            </a:r>
            <a:r>
              <a:rPr lang="sk-SK" sz="2800" i="1" dirty="0" err="1" smtClean="0"/>
              <a:t>personam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</p:spTree>
    <p:extLst>
      <p:ext uri="{BB962C8B-B14F-4D97-AF65-F5344CB8AC3E}">
        <p14:creationId xmlns:p14="http://schemas.microsoft.com/office/powerpoint/2010/main" val="28474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1. členenie - podľa intencie</a:t>
            </a:r>
            <a:br>
              <a:rPr lang="sk-SK" sz="3900" dirty="0" smtClean="0"/>
            </a:br>
            <a:r>
              <a:rPr lang="sk-SK" sz="3900" dirty="0" smtClean="0"/>
              <a:t>Vecné žaloby </a:t>
            </a:r>
            <a:r>
              <a:rPr lang="sk-SK" sz="3900" i="1" dirty="0" smtClean="0"/>
              <a:t>(actiones </a:t>
            </a:r>
            <a:r>
              <a:rPr lang="sk-SK" sz="3900" i="1" dirty="0" err="1" smtClean="0"/>
              <a:t>is</a:t>
            </a:r>
            <a:r>
              <a:rPr lang="sk-SK" sz="3900" i="1" dirty="0" smtClean="0"/>
              <a:t> </a:t>
            </a:r>
            <a:r>
              <a:rPr lang="sk-SK" sz="3900" i="1" dirty="0" err="1" smtClean="0"/>
              <a:t>rem</a:t>
            </a:r>
            <a:r>
              <a:rPr lang="sk-SK" sz="3900" i="1" dirty="0" smtClean="0"/>
              <a:t>)</a:t>
            </a:r>
            <a:endParaRPr lang="sk-SK" sz="3900" i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104844"/>
            <a:ext cx="11128075" cy="392501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i="1" dirty="0" err="1" smtClean="0"/>
              <a:t>intentio</a:t>
            </a:r>
            <a:r>
              <a:rPr lang="sk-SK" sz="2400" i="1" dirty="0" smtClean="0"/>
              <a:t> </a:t>
            </a:r>
            <a:r>
              <a:rPr lang="sk-SK" sz="2400" dirty="0" smtClean="0"/>
              <a:t>obsahuje všeobecné </a:t>
            </a:r>
            <a:r>
              <a:rPr lang="sk-SK" sz="2400" dirty="0"/>
              <a:t>konštatovanie, že žalobcovi patrí nejaké </a:t>
            </a:r>
            <a:r>
              <a:rPr lang="sk-SK" sz="2400" b="1" dirty="0"/>
              <a:t>absolútne subjektívne právo</a:t>
            </a:r>
            <a:r>
              <a:rPr lang="sk-SK" sz="2400" dirty="0"/>
              <a:t> – vecné, dedičské, rodinné </a:t>
            </a:r>
            <a:r>
              <a:rPr lang="sk-SK" sz="2400" dirty="0" smtClean="0"/>
              <a:t>právo,</a:t>
            </a:r>
            <a:endParaRPr lang="sk-SK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absolútne subjektívne právo </a:t>
            </a:r>
            <a:r>
              <a:rPr lang="sk-SK" sz="2400" dirty="0" smtClean="0"/>
              <a:t>a teda </a:t>
            </a:r>
            <a:r>
              <a:rPr lang="sk-SK" sz="2400" i="1" dirty="0" smtClean="0"/>
              <a:t>actiones in </a:t>
            </a:r>
            <a:r>
              <a:rPr lang="sk-SK" sz="2400" i="1" dirty="0" err="1" smtClean="0"/>
              <a:t>rem</a:t>
            </a:r>
            <a:r>
              <a:rPr lang="sk-SK" sz="2400" i="1" dirty="0" smtClean="0"/>
              <a:t> </a:t>
            </a:r>
            <a:r>
              <a:rPr lang="sk-SK" sz="2400" dirty="0" smtClean="0"/>
              <a:t>pôsobia </a:t>
            </a:r>
            <a:r>
              <a:rPr lang="sk-SK" sz="2400" b="1" i="1" dirty="0" err="1"/>
              <a:t>erga</a:t>
            </a:r>
            <a:r>
              <a:rPr lang="sk-SK" sz="2400" b="1" i="1" dirty="0"/>
              <a:t> </a:t>
            </a:r>
            <a:r>
              <a:rPr lang="sk-SK" sz="2400" b="1" i="1" dirty="0" err="1"/>
              <a:t>omnes</a:t>
            </a:r>
            <a:r>
              <a:rPr lang="sk-SK" sz="2400" b="1" i="1" dirty="0"/>
              <a:t> </a:t>
            </a:r>
            <a:r>
              <a:rPr lang="sk-SK" sz="2400" dirty="0"/>
              <a:t>– musia ho rešpektovať všetky osoby, obzvlášť žalovaný (vlastnícke žaloby, dedičská </a:t>
            </a:r>
            <a:r>
              <a:rPr lang="sk-SK" sz="2400" dirty="0" smtClean="0"/>
              <a:t>žaloba, </a:t>
            </a:r>
            <a:r>
              <a:rPr lang="sk-SK" sz="2400" dirty="0"/>
              <a:t>nárok veci z </a:t>
            </a:r>
            <a:r>
              <a:rPr lang="sk-SK" sz="2400" dirty="0" smtClean="0"/>
              <a:t>dedičstva),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i="1" dirty="0"/>
              <a:t>a</a:t>
            </a:r>
            <a:r>
              <a:rPr lang="sk-SK" sz="2400" i="1" dirty="0" smtClean="0"/>
              <a:t>ctiones </a:t>
            </a:r>
            <a:r>
              <a:rPr lang="sk-SK" sz="2400" i="1" dirty="0"/>
              <a:t>in </a:t>
            </a:r>
            <a:r>
              <a:rPr lang="sk-SK" sz="2400" i="1" dirty="0" err="1"/>
              <a:t>rem</a:t>
            </a:r>
            <a:r>
              <a:rPr lang="sk-SK" sz="2400" i="1" dirty="0"/>
              <a:t> </a:t>
            </a:r>
            <a:r>
              <a:rPr lang="sk-SK" sz="2400" dirty="0" smtClean="0"/>
              <a:t>smerujú </a:t>
            </a:r>
            <a:r>
              <a:rPr lang="sk-SK" sz="2400" dirty="0"/>
              <a:t>k odstráneniu stavu, ktorý narúša právo (odstránenie protiprávneho stavu)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 smtClean="0"/>
              <a:t>požaduje </a:t>
            </a:r>
            <a:r>
              <a:rPr lang="sk-SK" sz="2400" dirty="0"/>
              <a:t>sa vydanie </a:t>
            </a:r>
            <a:r>
              <a:rPr lang="sk-SK" sz="2400" dirty="0" smtClean="0"/>
              <a:t>veci</a:t>
            </a:r>
            <a:r>
              <a:rPr lang="sk-SK" sz="2400" dirty="0"/>
              <a:t> </a:t>
            </a:r>
            <a:r>
              <a:rPr lang="sk-SK" sz="2400" dirty="0" smtClean="0"/>
              <a:t>alebo osoby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1635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1. členenie - podľa intencie</a:t>
            </a:r>
            <a:br>
              <a:rPr lang="sk-SK" sz="3900" dirty="0" smtClean="0"/>
            </a:br>
            <a:r>
              <a:rPr lang="sk-SK" sz="3900" dirty="0" smtClean="0"/>
              <a:t>Osobné žaloby </a:t>
            </a:r>
            <a:r>
              <a:rPr lang="sk-SK" sz="3900" i="1" dirty="0" smtClean="0"/>
              <a:t>(actiones in </a:t>
            </a:r>
            <a:r>
              <a:rPr lang="sk-SK" sz="3900" i="1" dirty="0" err="1" smtClean="0"/>
              <a:t>personam</a:t>
            </a:r>
            <a:r>
              <a:rPr lang="sk-SK" sz="3900" i="1" dirty="0" smtClean="0"/>
              <a:t>)</a:t>
            </a:r>
            <a:endParaRPr lang="sk-SK" sz="3900" i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070340"/>
            <a:ext cx="11128075" cy="3278037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i="1" dirty="0" err="1" smtClean="0"/>
              <a:t>intentio</a:t>
            </a:r>
            <a:r>
              <a:rPr lang="sk-SK" sz="2400" i="1" dirty="0" smtClean="0"/>
              <a:t> </a:t>
            </a:r>
            <a:r>
              <a:rPr lang="sk-SK" sz="2400" dirty="0"/>
              <a:t>obsahuje konkrétne meno </a:t>
            </a:r>
            <a:r>
              <a:rPr lang="sk-SK" sz="2400" dirty="0" smtClean="0"/>
              <a:t>žalovaného a </a:t>
            </a:r>
            <a:r>
              <a:rPr lang="sk-SK" sz="2400" dirty="0"/>
              <a:t>konštatovanie, že žalobcovi patrí nejaké relatívne (konkrétne) subjektívne </a:t>
            </a:r>
            <a:r>
              <a:rPr lang="sk-SK" sz="2400" dirty="0" smtClean="0"/>
              <a:t>právo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 smtClean="0"/>
              <a:t>z </a:t>
            </a:r>
            <a:r>
              <a:rPr lang="sk-SK" sz="2400" dirty="0"/>
              <a:t>oblasti záväzkového </a:t>
            </a:r>
            <a:r>
              <a:rPr lang="sk-SK" sz="2400" dirty="0" smtClean="0"/>
              <a:t>(obligačného) práva, súkromných deliktov, </a:t>
            </a:r>
            <a:r>
              <a:rPr lang="sk-SK" sz="2400" dirty="0"/>
              <a:t>kvázikontraktov a </a:t>
            </a:r>
            <a:r>
              <a:rPr lang="sk-SK" sz="2400" dirty="0" smtClean="0"/>
              <a:t>kvázideliktov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pôsobia </a:t>
            </a:r>
            <a:r>
              <a:rPr lang="sk-SK" sz="2400" b="1" i="1" dirty="0" err="1"/>
              <a:t>inter</a:t>
            </a:r>
            <a:r>
              <a:rPr lang="sk-SK" sz="2400" b="1" i="1" dirty="0"/>
              <a:t> </a:t>
            </a:r>
            <a:r>
              <a:rPr lang="sk-SK" sz="2400" b="1" i="1" dirty="0" err="1"/>
              <a:t>partes</a:t>
            </a:r>
            <a:r>
              <a:rPr lang="sk-SK" sz="2400" b="1" i="1" dirty="0"/>
              <a:t> </a:t>
            </a:r>
            <a:r>
              <a:rPr lang="sk-SK" sz="2400" dirty="0"/>
              <a:t>– musí ho rešpektovať iba povinný – žalovaný (najčastejšie žaloby zo zmlúv, žaloba z kúpy, nájmu, úschovy, pôžičky...)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14525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2.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260122"/>
            <a:ext cx="11335109" cy="420968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/>
              <a:t>Žaloby z prísneho práva </a:t>
            </a:r>
            <a:r>
              <a:rPr lang="sk-SK" sz="2800" i="1" dirty="0"/>
              <a:t>(actiones </a:t>
            </a:r>
            <a:r>
              <a:rPr lang="sk-SK" sz="2800" i="1" dirty="0" err="1"/>
              <a:t>stricti</a:t>
            </a:r>
            <a:r>
              <a:rPr lang="sk-SK" sz="2800" i="1" dirty="0"/>
              <a:t> </a:t>
            </a:r>
            <a:r>
              <a:rPr lang="sk-SK" sz="2800" i="1" dirty="0" err="1"/>
              <a:t>iuris</a:t>
            </a:r>
            <a:r>
              <a:rPr lang="sk-SK" sz="2800" i="1" dirty="0" smtClean="0"/>
              <a:t>)</a:t>
            </a:r>
          </a:p>
          <a:p>
            <a:pPr marL="0" indent="0" algn="just">
              <a:buNone/>
            </a:pPr>
            <a:endParaRPr lang="sk-SK" sz="2800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/>
              <a:t>Žaloby spočívajúce na dobromyseľnosti </a:t>
            </a:r>
            <a:r>
              <a:rPr lang="sk-SK" sz="2800" i="1" dirty="0"/>
              <a:t>(actiones </a:t>
            </a:r>
            <a:r>
              <a:rPr lang="sk-SK" sz="2800" i="1" dirty="0" err="1"/>
              <a:t>bonae</a:t>
            </a:r>
            <a:r>
              <a:rPr lang="sk-SK" sz="2800" i="1" dirty="0"/>
              <a:t> </a:t>
            </a:r>
            <a:r>
              <a:rPr lang="sk-SK" sz="2800" i="1" dirty="0" err="1"/>
              <a:t>fidei</a:t>
            </a:r>
            <a:r>
              <a:rPr lang="sk-SK" sz="28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5180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r>
              <a:rPr lang="sk-SK" sz="3600" dirty="0"/>
              <a:t>Delenie </a:t>
            </a:r>
            <a:r>
              <a:rPr lang="sk-SK" sz="3600" dirty="0" smtClean="0"/>
              <a:t>žalôb – 2. členenie</a:t>
            </a:r>
            <a:br>
              <a:rPr lang="sk-SK" sz="3600" dirty="0" smtClean="0"/>
            </a:br>
            <a:r>
              <a:rPr lang="sk-SK" sz="3600" dirty="0" smtClean="0"/>
              <a:t>Žaloby </a:t>
            </a:r>
            <a:r>
              <a:rPr lang="sk-SK" sz="3600" dirty="0"/>
              <a:t>z prísneho práva </a:t>
            </a:r>
            <a:r>
              <a:rPr lang="sk-SK" sz="3600" i="1" dirty="0"/>
              <a:t>(actiones </a:t>
            </a:r>
            <a:r>
              <a:rPr lang="sk-SK" sz="3600" i="1" dirty="0" err="1"/>
              <a:t>stricti</a:t>
            </a:r>
            <a:r>
              <a:rPr lang="sk-SK" sz="3600" i="1" dirty="0"/>
              <a:t> </a:t>
            </a:r>
            <a:r>
              <a:rPr lang="sk-SK" sz="3600" i="1" dirty="0" err="1"/>
              <a:t>iuris</a:t>
            </a:r>
            <a:r>
              <a:rPr lang="sk-SK" sz="3600" i="1" dirty="0" smtClean="0"/>
              <a:t>)</a:t>
            </a:r>
            <a:endParaRPr lang="sk-SK" sz="36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05441" y="2087592"/>
            <a:ext cx="11335109" cy="392501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endParaRPr lang="sk-SK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 smtClean="0"/>
              <a:t>žaloby</a:t>
            </a:r>
            <a:r>
              <a:rPr lang="sk-SK" dirty="0"/>
              <a:t>, ktoré majú základ v </a:t>
            </a:r>
            <a:r>
              <a:rPr lang="sk-SK" i="1" dirty="0" err="1"/>
              <a:t>ius</a:t>
            </a:r>
            <a:r>
              <a:rPr lang="sk-SK" i="1" dirty="0"/>
              <a:t> </a:t>
            </a:r>
            <a:r>
              <a:rPr lang="sk-SK" i="1" dirty="0" smtClean="0"/>
              <a:t>civile</a:t>
            </a:r>
            <a:endParaRPr lang="sk-SK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 smtClean="0"/>
              <a:t>sudca </a:t>
            </a:r>
            <a:r>
              <a:rPr lang="sk-SK" dirty="0"/>
              <a:t>bol pri rozhodovaní viazaný </a:t>
            </a:r>
            <a:r>
              <a:rPr lang="sk-SK" b="1" dirty="0"/>
              <a:t>len </a:t>
            </a:r>
            <a:r>
              <a:rPr lang="sk-SK" dirty="0"/>
              <a:t>civilným </a:t>
            </a:r>
            <a:r>
              <a:rPr lang="sk-SK" dirty="0" smtClean="0"/>
              <a:t>právom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 smtClean="0"/>
              <a:t>žalobca </a:t>
            </a:r>
            <a:r>
              <a:rPr lang="sk-SK" dirty="0"/>
              <a:t>musel dokazovať vznik záväzku podľa civilného </a:t>
            </a:r>
            <a:r>
              <a:rPr lang="sk-SK" dirty="0" smtClean="0"/>
              <a:t>práva</a:t>
            </a:r>
            <a:endParaRPr lang="sk-SK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/>
              <a:t>p</a:t>
            </a:r>
            <a:r>
              <a:rPr lang="sk-SK" dirty="0" smtClean="0"/>
              <a:t>rávna ochrana: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pôžičky,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literárneho </a:t>
            </a:r>
            <a:r>
              <a:rPr lang="sk-SK" sz="1800" dirty="0"/>
              <a:t>alebo písomného kontraktu – </a:t>
            </a:r>
            <a:r>
              <a:rPr lang="sk-SK" sz="1800" i="1" dirty="0"/>
              <a:t>expensilatio </a:t>
            </a:r>
            <a:r>
              <a:rPr lang="sk-SK" sz="1800" dirty="0"/>
              <a:t>– veriteľ si zapisuje pohľadávku do účtovných kníh so súhlasom </a:t>
            </a:r>
            <a:r>
              <a:rPr lang="sk-SK" sz="1800" dirty="0" smtClean="0"/>
              <a:t>dlžníka,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i="1" dirty="0" err="1" smtClean="0"/>
              <a:t>stipulatio</a:t>
            </a:r>
            <a:r>
              <a:rPr lang="sk-SK" sz="1800" dirty="0" smtClean="0"/>
              <a:t> </a:t>
            </a:r>
            <a:r>
              <a:rPr lang="sk-SK" sz="1800" dirty="0"/>
              <a:t>(verbálny </a:t>
            </a:r>
            <a:r>
              <a:rPr lang="sk-SK" sz="1800" dirty="0" smtClean="0"/>
              <a:t>- ústny kontrakt)</a:t>
            </a:r>
          </a:p>
          <a:p>
            <a:pPr marL="400050" algn="just">
              <a:buFont typeface="Arial" panose="020B0604020202020204" pitchFamily="34" charset="0"/>
              <a:buChar char="•"/>
            </a:pPr>
            <a:r>
              <a:rPr lang="sk-SK" b="1" dirty="0"/>
              <a:t>pozícia sudcu je prísne daná</a:t>
            </a:r>
            <a:r>
              <a:rPr lang="sk-SK" dirty="0"/>
              <a:t>, ak žalobca preukáže že došlo k pôžičke, a peniaze sa nevrátili, sudca a jeho pozícia je striktne daná, prichádza odsúdenie vychádza z výšky poskytnutej pôžičky a </a:t>
            </a:r>
            <a:r>
              <a:rPr lang="sk-SK" dirty="0" smtClean="0"/>
              <a:t>intencie</a:t>
            </a:r>
            <a:endParaRPr lang="sk-SK" i="1" dirty="0"/>
          </a:p>
        </p:txBody>
      </p:sp>
    </p:spTree>
    <p:extLst>
      <p:ext uri="{BB962C8B-B14F-4D97-AF65-F5344CB8AC3E}">
        <p14:creationId xmlns:p14="http://schemas.microsoft.com/office/powerpoint/2010/main" val="369594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Všeobecne o ochrane práv (krátky exkurz do rímskeho procesného práva)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Pojem žaloba </a:t>
            </a:r>
            <a:r>
              <a:rPr lang="sk-SK" sz="2200" b="1" i="1" dirty="0" smtClean="0"/>
              <a:t>(</a:t>
            </a:r>
            <a:r>
              <a:rPr lang="sk-SK" sz="2200" b="1" i="1" dirty="0" err="1" smtClean="0"/>
              <a:t>actio</a:t>
            </a:r>
            <a:r>
              <a:rPr lang="sk-SK" sz="2200" b="1" i="1" dirty="0" smtClean="0"/>
              <a:t>) </a:t>
            </a:r>
            <a:r>
              <a:rPr lang="sk-SK" sz="2200" b="1" dirty="0" smtClean="0"/>
              <a:t>a jej časti (formula)</a:t>
            </a:r>
            <a:endParaRPr lang="sk-SK" sz="2200" b="1" i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Delenie žalôb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Konkurencia žalôb a kumulácia žalôb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Námietky </a:t>
            </a:r>
            <a:r>
              <a:rPr lang="sk-SK" sz="2200" b="1" i="1" dirty="0" smtClean="0"/>
              <a:t>(</a:t>
            </a:r>
            <a:r>
              <a:rPr lang="pt-BR" sz="2200" b="1" i="1" dirty="0" smtClean="0"/>
              <a:t>exceptio</a:t>
            </a:r>
            <a:r>
              <a:rPr lang="sk-SK" sz="2200" b="1" i="1" dirty="0" smtClean="0"/>
              <a:t>/</a:t>
            </a:r>
            <a:r>
              <a:rPr lang="pt-BR" sz="2200" b="1" i="1" dirty="0" smtClean="0"/>
              <a:t>praescriptio</a:t>
            </a:r>
            <a:r>
              <a:rPr lang="sk-SK" sz="2200" b="1" i="1" dirty="0" smtClean="0"/>
              <a:t>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200" b="1" dirty="0" smtClean="0"/>
              <a:t>Právoplatnosť rozsudku a exekúcia rozsudku</a:t>
            </a: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390853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9012" y="844003"/>
            <a:ext cx="10706264" cy="970450"/>
          </a:xfrm>
        </p:spPr>
        <p:txBody>
          <a:bodyPr/>
          <a:lstStyle/>
          <a:p>
            <a:r>
              <a:rPr lang="sk-SK" sz="3600" dirty="0"/>
              <a:t>Delenie </a:t>
            </a:r>
            <a:r>
              <a:rPr lang="sk-SK" sz="3600" dirty="0" smtClean="0"/>
              <a:t>žalôb – 2. členenie</a:t>
            </a:r>
            <a:r>
              <a:rPr lang="sk-SK" sz="3600" dirty="0"/>
              <a:t/>
            </a:r>
            <a:br>
              <a:rPr lang="sk-SK" sz="3600" dirty="0"/>
            </a:br>
            <a:r>
              <a:rPr lang="sk-SK" sz="3600" dirty="0"/>
              <a:t>Žaloby spočívajúce na dobromyseľnosti </a:t>
            </a:r>
            <a:r>
              <a:rPr lang="sk-SK" sz="3600" i="1" dirty="0"/>
              <a:t>(actiones </a:t>
            </a:r>
            <a:r>
              <a:rPr lang="sk-SK" sz="3600" i="1" dirty="0" err="1"/>
              <a:t>bonae</a:t>
            </a:r>
            <a:r>
              <a:rPr lang="sk-SK" sz="3600" i="1" dirty="0"/>
              <a:t> </a:t>
            </a:r>
            <a:r>
              <a:rPr lang="sk-SK" sz="3600" i="1" dirty="0" err="1"/>
              <a:t>fidei</a:t>
            </a:r>
            <a:r>
              <a:rPr lang="sk-SK" sz="3600" i="1" dirty="0" smtClean="0"/>
              <a:t>)</a:t>
            </a:r>
            <a:endParaRPr lang="sk-SK" sz="3600" i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1992702"/>
            <a:ext cx="11335109" cy="447710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1750" dirty="0" smtClean="0"/>
              <a:t>pomenované </a:t>
            </a:r>
            <a:r>
              <a:rPr lang="sk-SK" sz="1750" dirty="0"/>
              <a:t>podľa toho, že k intencii je pripojená klauzula </a:t>
            </a:r>
            <a:r>
              <a:rPr lang="sk-SK" sz="1750" dirty="0" smtClean="0"/>
              <a:t>(doložka) </a:t>
            </a:r>
            <a:r>
              <a:rPr lang="sk-SK" sz="1750" b="1" i="1" dirty="0"/>
              <a:t>ex </a:t>
            </a:r>
            <a:r>
              <a:rPr lang="sk-SK" sz="1750" b="1" i="1" dirty="0" err="1"/>
              <a:t>fide</a:t>
            </a:r>
            <a:r>
              <a:rPr lang="sk-SK" sz="1750" b="1" i="1" dirty="0"/>
              <a:t> </a:t>
            </a:r>
            <a:r>
              <a:rPr lang="sk-SK" sz="1750" b="1" i="1" dirty="0" err="1"/>
              <a:t>bona</a:t>
            </a:r>
            <a:r>
              <a:rPr lang="sk-SK" sz="1750" i="1" dirty="0"/>
              <a:t> </a:t>
            </a:r>
            <a:r>
              <a:rPr lang="sk-SK" sz="1750" dirty="0"/>
              <a:t>– z </a:t>
            </a:r>
            <a:r>
              <a:rPr lang="sk-SK" sz="1750" dirty="0" smtClean="0"/>
              <a:t>dobromyseľnosti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750" dirty="0" err="1" smtClean="0"/>
              <a:t>Inst</a:t>
            </a:r>
            <a:r>
              <a:rPr lang="sk-SK" sz="1750" dirty="0"/>
              <a:t>. 4, 6, </a:t>
            </a:r>
            <a:r>
              <a:rPr lang="sk-SK" sz="1750" dirty="0" smtClean="0"/>
              <a:t>30: </a:t>
            </a:r>
            <a:r>
              <a:rPr lang="sk-SK" sz="1750" i="1" dirty="0" smtClean="0"/>
              <a:t>„Pri </a:t>
            </a:r>
            <a:r>
              <a:rPr lang="sk-SK" sz="1750" i="1" dirty="0"/>
              <a:t>žalobách </a:t>
            </a:r>
            <a:r>
              <a:rPr lang="sk-SK" sz="1750" i="1" dirty="0" smtClean="0"/>
              <a:t>spočívajúcich </a:t>
            </a:r>
            <a:r>
              <a:rPr lang="sk-SK" sz="1750" i="1" dirty="0"/>
              <a:t>na dobromyseľnosti </a:t>
            </a:r>
            <a:r>
              <a:rPr lang="sk-SK" sz="1750" i="1" dirty="0" smtClean="0"/>
              <a:t>sa </a:t>
            </a:r>
            <a:r>
              <a:rPr lang="sk-SK" sz="1750" i="1" dirty="0"/>
              <a:t>považuje za dané, že sudcovi je zverená právomoc rozhodnúť podľa dobra a slušnosti (ex </a:t>
            </a:r>
            <a:r>
              <a:rPr lang="sk-SK" sz="1750" i="1" dirty="0" err="1"/>
              <a:t>bono</a:t>
            </a:r>
            <a:r>
              <a:rPr lang="sk-SK" sz="1750" i="1" dirty="0"/>
              <a:t> et </a:t>
            </a:r>
            <a:r>
              <a:rPr lang="sk-SK" sz="1750" i="1" dirty="0" err="1"/>
              <a:t>aequo</a:t>
            </a:r>
            <a:r>
              <a:rPr lang="sk-SK" sz="1750" i="1" dirty="0"/>
              <a:t>), teda koľko sa má žalobcovi </a:t>
            </a:r>
            <a:r>
              <a:rPr lang="sk-SK" sz="1750" i="1" dirty="0" smtClean="0"/>
              <a:t>plniť.“</a:t>
            </a:r>
            <a:endParaRPr lang="sk-SK" sz="1750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50" dirty="0" smtClean="0"/>
              <a:t>rozdiel oproti </a:t>
            </a:r>
            <a:r>
              <a:rPr lang="sk-SK" sz="1750" i="1" dirty="0" smtClean="0"/>
              <a:t>actiones </a:t>
            </a:r>
            <a:r>
              <a:rPr lang="sk-SK" sz="1750" i="1" dirty="0" err="1" smtClean="0"/>
              <a:t>stricti</a:t>
            </a:r>
            <a:r>
              <a:rPr lang="sk-SK" sz="1750" i="1" dirty="0" smtClean="0"/>
              <a:t> </a:t>
            </a:r>
            <a:r>
              <a:rPr lang="sk-SK" sz="1750" i="1" dirty="0" err="1" smtClean="0"/>
              <a:t>iuris</a:t>
            </a:r>
            <a:r>
              <a:rPr lang="sk-SK" sz="1750" i="1" dirty="0" smtClean="0"/>
              <a:t> </a:t>
            </a:r>
            <a:r>
              <a:rPr lang="sk-SK" sz="1750" dirty="0" smtClean="0"/>
              <a:t>– </a:t>
            </a:r>
            <a:r>
              <a:rPr lang="sk-SK" sz="1750" b="1" dirty="0"/>
              <a:t>sudca pri posúdení </a:t>
            </a:r>
            <a:r>
              <a:rPr lang="sk-SK" sz="1750" b="1" dirty="0" smtClean="0"/>
              <a:t>sporu </a:t>
            </a:r>
            <a:r>
              <a:rPr lang="sk-SK" sz="1750" b="1" dirty="0"/>
              <a:t>nie je striktne viazaný</a:t>
            </a:r>
            <a:r>
              <a:rPr lang="sk-SK" sz="1750" dirty="0"/>
              <a:t> iba tým, čo je v intencii, ale vychádza aj zo zvyklostí </a:t>
            </a:r>
            <a:r>
              <a:rPr lang="sk-SK" sz="1750" dirty="0" smtClean="0"/>
              <a:t>(právnych, obchodných</a:t>
            </a:r>
            <a:r>
              <a:rPr lang="sk-SK" sz="1750" dirty="0"/>
              <a:t>) medzi žalobcom a žalovaným, ktoré sa dodržiavajú v </a:t>
            </a:r>
            <a:r>
              <a:rPr lang="sk-SK" sz="1750" dirty="0" smtClean="0"/>
              <a:t>obdobných prípadoch,</a:t>
            </a:r>
            <a:endParaRPr lang="sk-SK" sz="175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50" dirty="0" smtClean="0"/>
              <a:t>sudca </a:t>
            </a:r>
            <a:r>
              <a:rPr lang="sk-SK" sz="1750" dirty="0"/>
              <a:t>sa môže širšie zaoberať sporom, </a:t>
            </a:r>
            <a:r>
              <a:rPr lang="sk-SK" sz="1750" dirty="0" smtClean="0"/>
              <a:t>aj mimo </a:t>
            </a:r>
            <a:r>
              <a:rPr lang="sk-SK" sz="1750" dirty="0"/>
              <a:t>toho čo je uvedené v </a:t>
            </a:r>
            <a:r>
              <a:rPr lang="sk-SK" sz="1750" dirty="0" smtClean="0"/>
              <a:t>intencii,</a:t>
            </a:r>
            <a:endParaRPr lang="sk-SK" sz="175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50" dirty="0" smtClean="0"/>
              <a:t>žaloba </a:t>
            </a:r>
            <a:r>
              <a:rPr lang="sk-SK" sz="1750" dirty="0"/>
              <a:t>z kúpy, prenájmu, príkazu, </a:t>
            </a:r>
            <a:r>
              <a:rPr lang="sk-SK" sz="1750" dirty="0" smtClean="0"/>
              <a:t>z konania bez </a:t>
            </a:r>
            <a:r>
              <a:rPr lang="sk-SK" sz="1750" dirty="0"/>
              <a:t>príkazu, úschovy, spoločenskej zmluvy, poručníctva, </a:t>
            </a:r>
            <a:r>
              <a:rPr lang="sk-SK" sz="1750" dirty="0" smtClean="0"/>
              <a:t>vena, vypožičania, zálohu, dedičská žaloba, žaloba o </a:t>
            </a:r>
            <a:r>
              <a:rPr lang="sk-SK" sz="1750" dirty="0"/>
              <a:t>rozdelenie </a:t>
            </a:r>
            <a:r>
              <a:rPr lang="sk-SK" sz="1750" dirty="0" smtClean="0"/>
              <a:t>spoluvlastníctva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7391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3. členenie – podľa dôvodu vzniku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36431" y="2165230"/>
            <a:ext cx="11335109" cy="323490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800" b="1" i="1" dirty="0"/>
              <a:t>Actiones ex </a:t>
            </a:r>
            <a:r>
              <a:rPr lang="sk-SK" sz="2800" b="1" i="1" dirty="0" err="1"/>
              <a:t>contractu</a:t>
            </a:r>
            <a:r>
              <a:rPr lang="sk-SK" sz="2800" b="1" i="1" dirty="0"/>
              <a:t> </a:t>
            </a:r>
            <a:r>
              <a:rPr lang="sk-SK" sz="2800" dirty="0" smtClean="0"/>
              <a:t>(žaloby z </a:t>
            </a:r>
            <a:r>
              <a:rPr lang="sk-SK" sz="2800" dirty="0"/>
              <a:t>kontraktov)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b="1" i="1" dirty="0"/>
              <a:t>Actiones </a:t>
            </a:r>
            <a:r>
              <a:rPr lang="sk-SK" sz="2800" b="1" i="1" dirty="0" smtClean="0"/>
              <a:t>ex </a:t>
            </a:r>
            <a:r>
              <a:rPr lang="sk-SK" sz="2800" b="1" i="1" dirty="0" err="1" smtClean="0"/>
              <a:t>delicto</a:t>
            </a:r>
            <a:r>
              <a:rPr lang="sk-SK" sz="2800" b="1" dirty="0" smtClean="0"/>
              <a:t> </a:t>
            </a:r>
            <a:r>
              <a:rPr lang="sk-SK" sz="2800" dirty="0" smtClean="0"/>
              <a:t>(</a:t>
            </a:r>
            <a:r>
              <a:rPr lang="sk-SK" sz="2800" dirty="0"/>
              <a:t>žaloby </a:t>
            </a:r>
            <a:r>
              <a:rPr lang="sk-SK" sz="2800" dirty="0" smtClean="0"/>
              <a:t>z </a:t>
            </a:r>
            <a:r>
              <a:rPr lang="sk-SK" sz="2800" dirty="0"/>
              <a:t>deliktov</a:t>
            </a:r>
            <a:r>
              <a:rPr lang="sk-SK" sz="2800" dirty="0" smtClean="0"/>
              <a:t>)</a:t>
            </a:r>
          </a:p>
          <a:p>
            <a:pPr marL="0" indent="0" algn="just">
              <a:buNone/>
            </a:pPr>
            <a:endParaRPr lang="sk-SK" sz="28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600" dirty="0" smtClean="0"/>
              <a:t>sú </a:t>
            </a:r>
            <a:r>
              <a:rPr lang="sk-SK" sz="2600" dirty="0"/>
              <a:t>to </a:t>
            </a:r>
            <a:r>
              <a:rPr lang="sk-SK" sz="2600" i="1" dirty="0"/>
              <a:t>actiones in </a:t>
            </a:r>
            <a:r>
              <a:rPr lang="sk-SK" sz="2600" i="1" dirty="0" err="1"/>
              <a:t>personam</a:t>
            </a:r>
            <a:r>
              <a:rPr lang="sk-SK" sz="2600" i="1" dirty="0"/>
              <a:t> </a:t>
            </a:r>
            <a:r>
              <a:rPr lang="sk-SK" sz="2600" dirty="0"/>
              <a:t>(osobné žaloby)</a:t>
            </a:r>
          </a:p>
        </p:txBody>
      </p:sp>
    </p:spTree>
    <p:extLst>
      <p:ext uri="{BB962C8B-B14F-4D97-AF65-F5344CB8AC3E}">
        <p14:creationId xmlns:p14="http://schemas.microsoft.com/office/powerpoint/2010/main" val="382651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4.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95577" y="2027208"/>
            <a:ext cx="11335109" cy="2587924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800" b="1" i="1" dirty="0"/>
              <a:t>Actiones </a:t>
            </a:r>
            <a:r>
              <a:rPr lang="sk-SK" sz="2800" b="1" i="1" dirty="0" err="1"/>
              <a:t>perpetuae</a:t>
            </a:r>
            <a:r>
              <a:rPr lang="sk-SK" sz="2800" b="1" i="1" dirty="0"/>
              <a:t> </a:t>
            </a:r>
            <a:r>
              <a:rPr lang="sk-SK" sz="2800" dirty="0"/>
              <a:t>(trvalé žaloby</a:t>
            </a:r>
            <a:r>
              <a:rPr lang="sk-SK" sz="2800" dirty="0" smtClean="0"/>
              <a:t>)</a:t>
            </a:r>
          </a:p>
          <a:p>
            <a:pPr marL="0" indent="0" algn="just">
              <a:buNone/>
            </a:pPr>
            <a:endParaRPr lang="sk-SK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b="1" i="1" dirty="0" smtClean="0"/>
              <a:t>Actiones </a:t>
            </a:r>
            <a:r>
              <a:rPr lang="sk-SK" sz="2800" b="1" i="1" dirty="0" err="1"/>
              <a:t>temporales</a:t>
            </a:r>
            <a:r>
              <a:rPr lang="sk-SK" sz="2800" b="1" i="1" dirty="0"/>
              <a:t> </a:t>
            </a:r>
            <a:r>
              <a:rPr lang="sk-SK" sz="2800" dirty="0"/>
              <a:t>(dočasné žaloby</a:t>
            </a:r>
            <a:r>
              <a:rPr lang="sk-SK" sz="2800" dirty="0" smtClean="0"/>
              <a:t>)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39086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r>
              <a:rPr lang="sk-SK" sz="3900" dirty="0"/>
              <a:t>Delenie </a:t>
            </a:r>
            <a:r>
              <a:rPr lang="sk-SK" sz="3900" dirty="0" smtClean="0"/>
              <a:t>žalôb – 4. </a:t>
            </a:r>
            <a:r>
              <a:rPr lang="sk-SK" sz="3900" dirty="0"/>
              <a:t>členenie</a:t>
            </a:r>
            <a:br>
              <a:rPr lang="sk-SK" sz="3900" dirty="0"/>
            </a:br>
            <a:r>
              <a:rPr lang="sk-SK" sz="3900" i="1" dirty="0"/>
              <a:t>Actiones </a:t>
            </a:r>
            <a:r>
              <a:rPr lang="sk-SK" sz="3900" i="1" dirty="0" err="1"/>
              <a:t>perpetuae</a:t>
            </a:r>
            <a:r>
              <a:rPr lang="sk-SK" sz="3900" i="1" dirty="0"/>
              <a:t> </a:t>
            </a:r>
            <a:r>
              <a:rPr lang="sk-SK" sz="3900" dirty="0"/>
              <a:t>(trvalé žaloby</a:t>
            </a:r>
            <a:r>
              <a:rPr lang="sk-SK" sz="3900" dirty="0" smtClean="0"/>
              <a:t>)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70936" y="2087593"/>
            <a:ext cx="11335109" cy="4442604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1900" b="1" dirty="0" smtClean="0"/>
              <a:t>neboli </a:t>
            </a:r>
            <a:r>
              <a:rPr lang="sk-SK" sz="1900" b="1" dirty="0"/>
              <a:t>nijakým spôsobom časovo </a:t>
            </a:r>
            <a:r>
              <a:rPr lang="sk-SK" sz="1900" b="1" dirty="0" smtClean="0"/>
              <a:t>obmedzené,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900" dirty="0" smtClean="0"/>
              <a:t>nevzťahovalo sa na </a:t>
            </a:r>
            <a:r>
              <a:rPr lang="sk-SK" sz="1900" dirty="0" err="1" smtClean="0"/>
              <a:t>ne</a:t>
            </a:r>
            <a:r>
              <a:rPr lang="sk-SK" sz="1900" dirty="0" smtClean="0"/>
              <a:t> premlčanie a ani preklúzia,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900" dirty="0" smtClean="0"/>
              <a:t>žaloby civilného práva (ale aj prétorského práva)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900" dirty="0" smtClean="0"/>
              <a:t>výnimky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900" dirty="0" smtClean="0"/>
              <a:t>trestné </a:t>
            </a:r>
            <a:r>
              <a:rPr lang="sk-SK" sz="1900" dirty="0"/>
              <a:t>žaloby – aby trest postihoval páchateľa hneď po čine </a:t>
            </a:r>
            <a:r>
              <a:rPr lang="sk-SK" sz="1900" dirty="0" smtClean="0"/>
              <a:t>– jednoročná lehota na uplatnenie žaloby od </a:t>
            </a:r>
            <a:r>
              <a:rPr lang="sk-SK" sz="1900" dirty="0"/>
              <a:t>spáchania </a:t>
            </a:r>
            <a:r>
              <a:rPr lang="sk-SK" sz="1900" dirty="0" smtClean="0"/>
              <a:t>TČ,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900" dirty="0" smtClean="0"/>
              <a:t>prétorské žaloby – žaloba o neplatnosť </a:t>
            </a:r>
            <a:r>
              <a:rPr lang="sk-SK" sz="1900" dirty="0"/>
              <a:t>KZ (6 mesiacov </a:t>
            </a:r>
            <a:r>
              <a:rPr lang="sk-SK" sz="1900" dirty="0" smtClean="0"/>
              <a:t>alebo </a:t>
            </a:r>
            <a:r>
              <a:rPr lang="sk-SK" sz="1900" dirty="0"/>
              <a:t>1 </a:t>
            </a:r>
            <a:r>
              <a:rPr lang="sk-SK" sz="1900" dirty="0" smtClean="0"/>
              <a:t>rok)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900" dirty="0" smtClean="0"/>
              <a:t>žaloby </a:t>
            </a:r>
            <a:r>
              <a:rPr lang="sk-SK" sz="1900" dirty="0"/>
              <a:t>patriace kostolom, všeobecné premlčanie 100 </a:t>
            </a:r>
            <a:r>
              <a:rPr lang="sk-SK" sz="1900" dirty="0" smtClean="0"/>
              <a:t>rokov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900" dirty="0" smtClean="0"/>
              <a:t>424 </a:t>
            </a:r>
            <a:r>
              <a:rPr lang="sk-SK" sz="1900" dirty="0" err="1" smtClean="0"/>
              <a:t>n.l</a:t>
            </a:r>
            <a:r>
              <a:rPr lang="sk-SK" sz="1900" dirty="0" smtClean="0"/>
              <a:t>. </a:t>
            </a:r>
            <a:r>
              <a:rPr lang="sk-SK" sz="1900" dirty="0"/>
              <a:t>– </a:t>
            </a:r>
            <a:r>
              <a:rPr lang="sk-SK" sz="1900" dirty="0" smtClean="0"/>
              <a:t>Konštitúcia cisára </a:t>
            </a:r>
            <a:r>
              <a:rPr lang="sk-SK" sz="1900" dirty="0" err="1" smtClean="0"/>
              <a:t>Theodosia</a:t>
            </a:r>
            <a:r>
              <a:rPr lang="sk-SK" sz="1900" dirty="0" smtClean="0"/>
              <a:t> II. - 30 </a:t>
            </a:r>
            <a:r>
              <a:rPr lang="sk-SK" sz="1900" dirty="0"/>
              <a:t>ročná </a:t>
            </a:r>
            <a:r>
              <a:rPr lang="sk-SK" sz="1900" dirty="0" smtClean="0"/>
              <a:t>premlčacia doba </a:t>
            </a:r>
            <a:r>
              <a:rPr lang="sk-SK" sz="1900" dirty="0"/>
              <a:t>– prestali </a:t>
            </a:r>
            <a:r>
              <a:rPr lang="sk-SK" sz="1900" dirty="0" smtClean="0"/>
              <a:t>existovať </a:t>
            </a:r>
            <a:r>
              <a:rPr lang="sk-SK" sz="1900" dirty="0"/>
              <a:t>trvalé žaloby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0573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r>
              <a:rPr lang="sk-SK" sz="3900" dirty="0"/>
              <a:t>Delenie </a:t>
            </a:r>
            <a:r>
              <a:rPr lang="sk-SK" sz="3900" dirty="0" smtClean="0"/>
              <a:t>žalôb – 4. </a:t>
            </a:r>
            <a:r>
              <a:rPr lang="sk-SK" sz="3900" dirty="0"/>
              <a:t>členenie</a:t>
            </a:r>
            <a:br>
              <a:rPr lang="sk-SK" sz="3900" dirty="0"/>
            </a:br>
            <a:r>
              <a:rPr lang="sk-SK" sz="3900" i="1" dirty="0"/>
              <a:t>Actiones </a:t>
            </a:r>
            <a:r>
              <a:rPr lang="sk-SK" sz="3900" i="1" dirty="0" err="1"/>
              <a:t>temporales</a:t>
            </a:r>
            <a:r>
              <a:rPr lang="sk-SK" sz="3900" dirty="0"/>
              <a:t> (dočasné žaloby)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37471" y="2156603"/>
            <a:ext cx="10706265" cy="3536831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/>
              <a:t>m</a:t>
            </a:r>
            <a:r>
              <a:rPr lang="sk-SK" sz="2000" dirty="0" smtClean="0"/>
              <a:t>ožnosť ich uplatnenia ihneď </a:t>
            </a:r>
            <a:r>
              <a:rPr lang="sk-SK" sz="2000" dirty="0"/>
              <a:t>od počiatku </a:t>
            </a:r>
            <a:r>
              <a:rPr lang="sk-SK" sz="2000" b="1" dirty="0"/>
              <a:t>časovo </a:t>
            </a:r>
            <a:r>
              <a:rPr lang="sk-SK" sz="2000" b="1" dirty="0" smtClean="0"/>
              <a:t>obmedzená,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ak </a:t>
            </a:r>
            <a:r>
              <a:rPr lang="sk-SK" sz="2000" dirty="0"/>
              <a:t>žalobca nestihol uplatniť právo na </a:t>
            </a:r>
            <a:r>
              <a:rPr lang="sk-SK" sz="2000" dirty="0" smtClean="0"/>
              <a:t>súde v stanovenej lehote </a:t>
            </a:r>
            <a:r>
              <a:rPr lang="sk-SK" sz="2000" dirty="0"/>
              <a:t>a </a:t>
            </a:r>
            <a:r>
              <a:rPr lang="sk-SK" sz="2000" dirty="0" smtClean="0"/>
              <a:t>žalovaný uplatnil námietku </a:t>
            </a:r>
            <a:r>
              <a:rPr lang="sk-SK" sz="2000" b="1" i="1" dirty="0" err="1" smtClean="0"/>
              <a:t>exeptio</a:t>
            </a:r>
            <a:r>
              <a:rPr lang="sk-SK" sz="2000" b="1" i="1" dirty="0" smtClean="0"/>
              <a:t> </a:t>
            </a:r>
            <a:r>
              <a:rPr lang="sk-SK" sz="2000" b="1" i="1" dirty="0" err="1" smtClean="0"/>
              <a:t>temporis</a:t>
            </a:r>
            <a:r>
              <a:rPr lang="sk-SK" sz="2000" i="1" dirty="0" smtClean="0"/>
              <a:t>, </a:t>
            </a:r>
            <a:r>
              <a:rPr lang="sk-SK" sz="2000" dirty="0" smtClean="0"/>
              <a:t>tak</a:t>
            </a:r>
            <a:r>
              <a:rPr lang="sk-SK" sz="2000" b="1" dirty="0" smtClean="0"/>
              <a:t> </a:t>
            </a:r>
            <a:r>
              <a:rPr lang="sk-SK" sz="2000" dirty="0" smtClean="0"/>
              <a:t>žalobca </a:t>
            </a:r>
            <a:r>
              <a:rPr lang="sk-SK" sz="2000" dirty="0"/>
              <a:t>strácal </a:t>
            </a:r>
            <a:r>
              <a:rPr lang="sk-SK" sz="2000" dirty="0" smtClean="0"/>
              <a:t>žalobu a teda aj nárok,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000" dirty="0"/>
              <a:t>Lehota začína plynúť okamihom, keď je možné </a:t>
            </a:r>
            <a:r>
              <a:rPr lang="sk-SK" sz="2000" dirty="0" smtClean="0"/>
              <a:t>prvýkrát žalobu </a:t>
            </a:r>
            <a:r>
              <a:rPr lang="sk-SK" sz="2000" dirty="0"/>
              <a:t>podať na </a:t>
            </a:r>
            <a:r>
              <a:rPr lang="sk-SK" sz="2000" dirty="0" smtClean="0"/>
              <a:t>súd </a:t>
            </a:r>
            <a:r>
              <a:rPr lang="sk-SK" sz="2000" dirty="0"/>
              <a:t>– </a:t>
            </a:r>
            <a:r>
              <a:rPr lang="sk-SK" sz="2000" b="1" i="1" dirty="0" err="1"/>
              <a:t>actio</a:t>
            </a:r>
            <a:r>
              <a:rPr lang="sk-SK" sz="2000" b="1" i="1" dirty="0"/>
              <a:t> </a:t>
            </a:r>
            <a:r>
              <a:rPr lang="sk-SK" sz="2000" b="1" i="1" dirty="0" err="1"/>
              <a:t>nata</a:t>
            </a:r>
            <a:endParaRPr lang="sk-SK" sz="2000" b="1" i="1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b="1" dirty="0" smtClean="0"/>
              <a:t>U vecných práv </a:t>
            </a:r>
            <a:r>
              <a:rPr lang="sk-SK" sz="1800" dirty="0" smtClean="0"/>
              <a:t>od </a:t>
            </a:r>
            <a:r>
              <a:rPr lang="sk-SK" sz="1800" dirty="0"/>
              <a:t>okamihu porušenia </a:t>
            </a:r>
            <a:r>
              <a:rPr lang="sk-SK" sz="1800" dirty="0" smtClean="0"/>
              <a:t>práv (od momentu protiprávneho odňatia </a:t>
            </a:r>
            <a:r>
              <a:rPr lang="sk-SK" sz="1800" dirty="0"/>
              <a:t>veci)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1800" b="1" dirty="0"/>
              <a:t>U </a:t>
            </a:r>
            <a:r>
              <a:rPr lang="sk-SK" sz="1800" b="1" dirty="0" smtClean="0"/>
              <a:t>obligačných </a:t>
            </a:r>
            <a:r>
              <a:rPr lang="sk-SK" sz="1800" b="1" dirty="0"/>
              <a:t>práv</a:t>
            </a:r>
            <a:r>
              <a:rPr lang="sk-SK" sz="1800" b="1" dirty="0" smtClean="0"/>
              <a:t> </a:t>
            </a:r>
            <a:r>
              <a:rPr lang="sk-SK" sz="1800" dirty="0"/>
              <a:t>od okamihu </a:t>
            </a:r>
            <a:r>
              <a:rPr lang="sk-SK" sz="1800" dirty="0" smtClean="0"/>
              <a:t>splatnosti (deň nasledujúci po dni, kedy mala byť pôžička zaplatená)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65780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5.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53684" y="2061713"/>
            <a:ext cx="11335109" cy="2380891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b="1" i="1" dirty="0"/>
              <a:t>Actiones </a:t>
            </a:r>
            <a:r>
              <a:rPr lang="sk-SK" sz="2400" b="1" i="1" dirty="0" err="1"/>
              <a:t>directae</a:t>
            </a:r>
            <a:r>
              <a:rPr lang="sk-SK" sz="2400" b="1" i="1" dirty="0"/>
              <a:t> </a:t>
            </a:r>
            <a:r>
              <a:rPr lang="sk-SK" sz="2400" dirty="0" smtClean="0"/>
              <a:t>(žaloby </a:t>
            </a:r>
            <a:r>
              <a:rPr lang="sk-SK" sz="2400" dirty="0"/>
              <a:t>priame) - a</a:t>
            </a:r>
            <a:r>
              <a:rPr lang="sk-SK" sz="2400" dirty="0" smtClean="0"/>
              <a:t>j </a:t>
            </a:r>
            <a:r>
              <a:rPr lang="sk-SK" sz="2400" dirty="0"/>
              <a:t>civilné aj prétorské </a:t>
            </a:r>
            <a:r>
              <a:rPr lang="sk-SK" sz="2400" dirty="0" smtClean="0"/>
              <a:t>právo</a:t>
            </a:r>
          </a:p>
          <a:p>
            <a:pPr marL="0" indent="0" algn="just">
              <a:buNone/>
            </a:pPr>
            <a:endParaRPr lang="sk-SK" sz="24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b="1" i="1" dirty="0" smtClean="0"/>
              <a:t>Actiones </a:t>
            </a:r>
            <a:r>
              <a:rPr lang="sk-SK" sz="2400" b="1" i="1" dirty="0" err="1"/>
              <a:t>utiles</a:t>
            </a:r>
            <a:r>
              <a:rPr lang="sk-SK" sz="2400" b="1" i="1" dirty="0"/>
              <a:t> </a:t>
            </a:r>
            <a:r>
              <a:rPr lang="sk-SK" sz="2400" dirty="0" smtClean="0"/>
              <a:t>(</a:t>
            </a:r>
            <a:r>
              <a:rPr lang="sk-SK" sz="2400" dirty="0"/>
              <a:t>žaloby podobné/obdobné) - </a:t>
            </a:r>
            <a:r>
              <a:rPr lang="sk-SK" sz="2400" dirty="0" smtClean="0"/>
              <a:t>iba </a:t>
            </a:r>
            <a:r>
              <a:rPr lang="sk-SK" sz="2400" dirty="0"/>
              <a:t>z prétorského </a:t>
            </a:r>
            <a:r>
              <a:rPr lang="sk-SK" sz="2400" dirty="0" smtClean="0"/>
              <a:t>práva</a:t>
            </a:r>
          </a:p>
        </p:txBody>
      </p:sp>
    </p:spTree>
    <p:extLst>
      <p:ext uri="{BB962C8B-B14F-4D97-AF65-F5344CB8AC3E}">
        <p14:creationId xmlns:p14="http://schemas.microsoft.com/office/powerpoint/2010/main" val="232214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5.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1768416"/>
            <a:ext cx="11335109" cy="46151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1700" dirty="0" smtClean="0"/>
              <a:t>Príklad: </a:t>
            </a:r>
            <a:r>
              <a:rPr lang="sk-SK" sz="1700" b="1" i="1" dirty="0" err="1" smtClean="0"/>
              <a:t>Actio</a:t>
            </a:r>
            <a:r>
              <a:rPr lang="sk-SK" sz="1700" b="1" i="1" dirty="0" smtClean="0"/>
              <a:t> </a:t>
            </a:r>
            <a:r>
              <a:rPr lang="sk-SK" sz="1700" b="1" i="1" dirty="0" err="1"/>
              <a:t>legis</a:t>
            </a:r>
            <a:r>
              <a:rPr lang="sk-SK" sz="1700" b="1" i="1" dirty="0"/>
              <a:t> </a:t>
            </a:r>
            <a:r>
              <a:rPr lang="sk-SK" sz="1700" b="1" i="1" dirty="0" err="1" smtClean="0"/>
              <a:t>Aquiliae</a:t>
            </a:r>
            <a:r>
              <a:rPr lang="sk-SK" sz="1700" dirty="0" smtClean="0"/>
              <a:t> – žaloba z Akvíliovho zákona na ochranu pred protiprávnym poškodením veci</a:t>
            </a:r>
            <a:endParaRPr lang="sk-SK" sz="17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00" i="1" dirty="0"/>
              <a:t>Lex </a:t>
            </a:r>
            <a:r>
              <a:rPr lang="sk-SK" sz="1700" i="1" dirty="0" err="1"/>
              <a:t>Aquilia</a:t>
            </a:r>
            <a:r>
              <a:rPr lang="sk-SK" sz="1700" i="1" dirty="0"/>
              <a:t> </a:t>
            </a:r>
            <a:r>
              <a:rPr lang="sk-SK" sz="1700" dirty="0" smtClean="0"/>
              <a:t>(civilné právo) vo svojich ustanoveniach na vznik zodpovednosti za škodu na veci predpokladal </a:t>
            </a:r>
            <a:r>
              <a:rPr lang="sk-SK" sz="1700" b="1" dirty="0" smtClean="0"/>
              <a:t>priame </a:t>
            </a:r>
            <a:r>
              <a:rPr lang="sk-SK" sz="1700" b="1" dirty="0"/>
              <a:t>telesné pôsobenie na vec </a:t>
            </a:r>
            <a:r>
              <a:rPr lang="sk-SK" sz="1700" dirty="0"/>
              <a:t>(</a:t>
            </a:r>
            <a:r>
              <a:rPr lang="sk-SK" sz="1700" i="1" dirty="0" err="1" smtClean="0"/>
              <a:t>occidere</a:t>
            </a:r>
            <a:r>
              <a:rPr lang="sk-SK" sz="1700" dirty="0" smtClean="0"/>
              <a:t>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00" dirty="0" smtClean="0"/>
              <a:t>to </a:t>
            </a:r>
            <a:r>
              <a:rPr lang="sk-SK" sz="1700" dirty="0"/>
              <a:t>vylučovalo zodpovednosť konajúceho v prípade nepriameho pôsobenia napr. lekár dá otrokovi liek, ale zo strany lekára ide o nesprávnu indikáciu a otrok </a:t>
            </a:r>
            <a:r>
              <a:rPr lang="sk-SK" sz="1700" dirty="0" smtClean="0"/>
              <a:t>zomrel,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00" dirty="0" smtClean="0"/>
              <a:t>lekár </a:t>
            </a:r>
            <a:r>
              <a:rPr lang="sk-SK" sz="1700" dirty="0"/>
              <a:t>na vec (otroka) </a:t>
            </a:r>
            <a:r>
              <a:rPr lang="sk-SK" sz="1700" dirty="0" smtClean="0"/>
              <a:t>nepôsobil priamo, keďže sám otrok požil liek a až následne zomrel,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00" dirty="0"/>
              <a:t>podľa </a:t>
            </a:r>
            <a:r>
              <a:rPr lang="sk-SK" sz="1700" i="1" dirty="0"/>
              <a:t>Lex </a:t>
            </a:r>
            <a:r>
              <a:rPr lang="sk-SK" sz="1700" i="1" dirty="0" err="1"/>
              <a:t>Aquilia</a:t>
            </a:r>
            <a:r>
              <a:rPr lang="sk-SK" sz="1700" i="1" dirty="0"/>
              <a:t> </a:t>
            </a:r>
            <a:r>
              <a:rPr lang="sk-SK" sz="1700" dirty="0" smtClean="0"/>
              <a:t>a </a:t>
            </a:r>
            <a:r>
              <a:rPr lang="sk-SK" sz="1700" b="1" dirty="0" smtClean="0"/>
              <a:t>priamej žaloby (z civilného práva) </a:t>
            </a:r>
            <a:r>
              <a:rPr lang="sk-SK" sz="1700" dirty="0" smtClean="0"/>
              <a:t>- </a:t>
            </a:r>
            <a:r>
              <a:rPr lang="sk-SK" sz="1700" i="1" dirty="0" err="1"/>
              <a:t>Actio</a:t>
            </a:r>
            <a:r>
              <a:rPr lang="sk-SK" sz="1700" i="1" dirty="0"/>
              <a:t> </a:t>
            </a:r>
            <a:r>
              <a:rPr lang="sk-SK" sz="1700" i="1" dirty="0" err="1"/>
              <a:t>legis</a:t>
            </a:r>
            <a:r>
              <a:rPr lang="sk-SK" sz="1700" i="1" dirty="0"/>
              <a:t> </a:t>
            </a:r>
            <a:r>
              <a:rPr lang="sk-SK" sz="1700" i="1" dirty="0" err="1" smtClean="0"/>
              <a:t>Aquiliae</a:t>
            </a:r>
            <a:r>
              <a:rPr lang="sk-SK" sz="1700" i="1" dirty="0" smtClean="0"/>
              <a:t> </a:t>
            </a:r>
            <a:r>
              <a:rPr lang="sk-SK" sz="1700" dirty="0" smtClean="0"/>
              <a:t>by </a:t>
            </a:r>
            <a:r>
              <a:rPr lang="sk-SK" sz="1700" dirty="0"/>
              <a:t>nemohol byť lekár žalovaný, pretože </a:t>
            </a:r>
            <a:r>
              <a:rPr lang="sk-SK" sz="1700" dirty="0" smtClean="0"/>
              <a:t>tu nebolo priame pôsobenie – </a:t>
            </a:r>
            <a:r>
              <a:rPr lang="sk-SK" sz="1700" i="1" dirty="0" err="1" smtClean="0"/>
              <a:t>occidere</a:t>
            </a:r>
            <a:r>
              <a:rPr lang="sk-SK" sz="1700" i="1" dirty="0" smtClean="0"/>
              <a:t>,</a:t>
            </a:r>
            <a:endParaRPr lang="sk-SK" sz="17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700" dirty="0" smtClean="0"/>
              <a:t>predmetné konanie lekára však bolo potrebné právne upraviť a na </a:t>
            </a:r>
            <a:r>
              <a:rPr lang="sk-SK" sz="1700" dirty="0"/>
              <a:t>základe </a:t>
            </a:r>
            <a:r>
              <a:rPr lang="sk-SK" sz="1700" b="1" i="1" dirty="0" smtClean="0"/>
              <a:t>actiones </a:t>
            </a:r>
            <a:r>
              <a:rPr lang="sk-SK" sz="1700" b="1" i="1" dirty="0" err="1"/>
              <a:t>utiles</a:t>
            </a:r>
            <a:r>
              <a:rPr lang="sk-SK" sz="1700" b="1" dirty="0"/>
              <a:t> </a:t>
            </a:r>
            <a:r>
              <a:rPr lang="sk-SK" sz="1700" b="1" dirty="0" smtClean="0"/>
              <a:t>(obdobnej žaloby)</a:t>
            </a:r>
            <a:r>
              <a:rPr lang="sk-SK" sz="1700" dirty="0" smtClean="0"/>
              <a:t> a prétorského práva bolo lekárovo konanie kvalifikované </a:t>
            </a:r>
            <a:r>
              <a:rPr lang="sk-SK" sz="1700" dirty="0"/>
              <a:t>ako zapríčinenie smrti - </a:t>
            </a:r>
            <a:r>
              <a:rPr lang="sk-SK" sz="1700" i="1" dirty="0" err="1"/>
              <a:t>mortis</a:t>
            </a:r>
            <a:r>
              <a:rPr lang="sk-SK" sz="1700" i="1" dirty="0"/>
              <a:t> </a:t>
            </a:r>
            <a:r>
              <a:rPr lang="sk-SK" sz="1700" i="1" dirty="0" err="1"/>
              <a:t>causam</a:t>
            </a:r>
            <a:r>
              <a:rPr lang="sk-SK" sz="1700" i="1" dirty="0"/>
              <a:t> </a:t>
            </a:r>
            <a:r>
              <a:rPr lang="sk-SK" sz="1700" i="1" dirty="0" err="1" smtClean="0"/>
              <a:t>praestere</a:t>
            </a:r>
            <a:r>
              <a:rPr lang="sk-SK" sz="1700" i="1" dirty="0" smtClean="0"/>
              <a:t>.</a:t>
            </a:r>
            <a:endParaRPr lang="sk-SK" sz="1700" dirty="0"/>
          </a:p>
        </p:txBody>
      </p:sp>
    </p:spTree>
    <p:extLst>
      <p:ext uri="{BB962C8B-B14F-4D97-AF65-F5344CB8AC3E}">
        <p14:creationId xmlns:p14="http://schemas.microsoft.com/office/powerpoint/2010/main" val="15882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6.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1854680"/>
            <a:ext cx="11335109" cy="4615132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b="1" i="1" dirty="0"/>
              <a:t>Actiones </a:t>
            </a:r>
            <a:r>
              <a:rPr lang="sk-SK" sz="2400" b="1" i="1" dirty="0" err="1"/>
              <a:t>privatae</a:t>
            </a:r>
            <a:r>
              <a:rPr lang="sk-SK" sz="2400" b="1" i="1" dirty="0"/>
              <a:t> </a:t>
            </a:r>
            <a:r>
              <a:rPr lang="sk-SK" sz="2400" dirty="0" smtClean="0"/>
              <a:t>(žaloby súkromné)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 smtClean="0"/>
              <a:t>žaloby </a:t>
            </a:r>
            <a:r>
              <a:rPr lang="sk-SK" sz="2200" dirty="0"/>
              <a:t>podľa súkromného </a:t>
            </a:r>
            <a:r>
              <a:rPr lang="sk-SK" sz="2200" dirty="0" smtClean="0"/>
              <a:t>práva slúžili iba na </a:t>
            </a:r>
            <a:r>
              <a:rPr lang="sk-SK" sz="2200" dirty="0"/>
              <a:t>ochranu súkromných záujmov – na ochranu subjektívnych práv jednotlivcov. Aktívne legitimovaná </a:t>
            </a:r>
            <a:r>
              <a:rPr lang="sk-SK" sz="2200" dirty="0" smtClean="0"/>
              <a:t>(žalobca) je </a:t>
            </a:r>
            <a:r>
              <a:rPr lang="sk-SK" sz="2200" dirty="0"/>
              <a:t>len osoba, ktorá je na svojich právach dotknutá.</a:t>
            </a:r>
            <a:endParaRPr lang="sk-SK" sz="22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b="1" i="1" dirty="0"/>
              <a:t>Actiones </a:t>
            </a:r>
            <a:r>
              <a:rPr lang="sk-SK" sz="2400" b="1" i="1" dirty="0" err="1" smtClean="0"/>
              <a:t>populares</a:t>
            </a:r>
            <a:r>
              <a:rPr lang="sk-SK" sz="2400" b="1" i="1" dirty="0" smtClean="0"/>
              <a:t> </a:t>
            </a:r>
            <a:r>
              <a:rPr lang="sk-SK" sz="2400" dirty="0" smtClean="0"/>
              <a:t>(žaloby verejné)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/>
              <a:t>spadajú do sféry verejného záujmu. Ich podanie bolo „občianskym právom a povinnosťou“ – aktívne legitimovaný </a:t>
            </a:r>
            <a:r>
              <a:rPr lang="sk-SK" sz="2200" dirty="0" smtClean="0"/>
              <a:t>(žalobcom) mohlo </a:t>
            </a:r>
            <a:r>
              <a:rPr lang="sk-SK" sz="2200" dirty="0"/>
              <a:t>byť ktokoľvek. Na strane žaloby tak stála súkromná osoba, ktorá však obhajovala verejný záujem</a:t>
            </a:r>
            <a:r>
              <a:rPr lang="sk-SK" sz="2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493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7.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1854680"/>
            <a:ext cx="11335109" cy="4615132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b="1" i="1" dirty="0"/>
              <a:t>Actiones </a:t>
            </a:r>
            <a:r>
              <a:rPr lang="sk-SK" sz="2400" b="1" i="1" dirty="0" err="1" smtClean="0"/>
              <a:t>civiles</a:t>
            </a:r>
            <a:r>
              <a:rPr lang="sk-SK" sz="2400" b="1" i="1" dirty="0" smtClean="0"/>
              <a:t> </a:t>
            </a:r>
            <a:r>
              <a:rPr lang="sk-SK" sz="2400" dirty="0" smtClean="0"/>
              <a:t>(žaloby civilné)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/>
              <a:t>sú takým druhom žalôb, v ktorých žalobca opieral svoje tvrdenie o </a:t>
            </a:r>
            <a:r>
              <a:rPr lang="sk-SK" sz="2200" dirty="0" smtClean="0"/>
              <a:t>ustanovenie </a:t>
            </a:r>
            <a:r>
              <a:rPr lang="sk-SK" sz="2200" dirty="0"/>
              <a:t>civilného práva (</a:t>
            </a:r>
            <a:r>
              <a:rPr lang="sk-SK" sz="2200" i="1" dirty="0" err="1"/>
              <a:t>ius</a:t>
            </a:r>
            <a:r>
              <a:rPr lang="sk-SK" sz="2200" i="1" dirty="0"/>
              <a:t> civile</a:t>
            </a:r>
            <a:r>
              <a:rPr lang="sk-SK" sz="2200" dirty="0" smtClean="0"/>
              <a:t>)</a:t>
            </a:r>
            <a:endParaRPr lang="sk-SK" sz="2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 smtClean="0"/>
              <a:t>opierali </a:t>
            </a:r>
            <a:r>
              <a:rPr lang="sk-SK" sz="2200" dirty="0"/>
              <a:t>sa o zákon alebo právny predpis so silou </a:t>
            </a:r>
            <a:r>
              <a:rPr lang="sk-SK" sz="2200" dirty="0" smtClean="0"/>
              <a:t>zákona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600" b="1" i="1" dirty="0" smtClean="0"/>
              <a:t>Actiones </a:t>
            </a:r>
            <a:r>
              <a:rPr lang="sk-SK" sz="2600" b="1" i="1" dirty="0" err="1" smtClean="0"/>
              <a:t>honorariae</a:t>
            </a:r>
            <a:r>
              <a:rPr lang="sk-SK" sz="2600" b="1" i="1" dirty="0" smtClean="0"/>
              <a:t> </a:t>
            </a:r>
            <a:r>
              <a:rPr lang="sk-SK" sz="2600" dirty="0" smtClean="0"/>
              <a:t>(</a:t>
            </a:r>
            <a:r>
              <a:rPr lang="sk-SK" sz="2600" dirty="0"/>
              <a:t>žaloby </a:t>
            </a:r>
            <a:r>
              <a:rPr lang="sk-SK" sz="2600" dirty="0" smtClean="0"/>
              <a:t>prétorské)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/>
              <a:t>pochádzajúce z prétorského práva – z jurisdikcie mestského prétora a </a:t>
            </a:r>
            <a:r>
              <a:rPr lang="sk-SK" sz="2200" dirty="0" smtClean="0"/>
              <a:t>cudzineckého </a:t>
            </a:r>
            <a:r>
              <a:rPr lang="sk-SK" sz="2200" dirty="0"/>
              <a:t>prétora, ktorí doplňovali a zlepšovali </a:t>
            </a:r>
            <a:r>
              <a:rPr lang="sk-SK" sz="2200" i="1" dirty="0" err="1"/>
              <a:t>ius</a:t>
            </a:r>
            <a:r>
              <a:rPr lang="sk-SK" sz="2200" i="1" dirty="0"/>
              <a:t> civile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200" dirty="0" smtClean="0"/>
              <a:t>väčšia </a:t>
            </a:r>
            <a:r>
              <a:rPr lang="sk-SK" sz="2200" dirty="0"/>
              <a:t>pružnosť</a:t>
            </a:r>
            <a:r>
              <a:rPr lang="sk-SK" sz="2200" dirty="0" smtClean="0"/>
              <a:t>, boli poskytnuté, </a:t>
            </a:r>
            <a:r>
              <a:rPr lang="sk-SK" sz="2200" dirty="0"/>
              <a:t>keď </a:t>
            </a:r>
            <a:r>
              <a:rPr lang="sk-SK" sz="2200" dirty="0" smtClean="0"/>
              <a:t>nastala nová </a:t>
            </a:r>
            <a:r>
              <a:rPr lang="sk-SK" sz="2200" dirty="0"/>
              <a:t>situácia, ktorá nie je upravená v </a:t>
            </a:r>
            <a:r>
              <a:rPr lang="sk-SK" sz="2200" i="1" dirty="0" err="1"/>
              <a:t>ius</a:t>
            </a:r>
            <a:r>
              <a:rPr lang="sk-SK" sz="2200" i="1" dirty="0"/>
              <a:t> </a:t>
            </a:r>
            <a:r>
              <a:rPr lang="sk-SK" sz="2200" i="1" dirty="0" smtClean="0"/>
              <a:t>civile</a:t>
            </a: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147090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sk-SK" sz="3900" dirty="0"/>
              <a:t>Delenie </a:t>
            </a:r>
            <a:r>
              <a:rPr lang="sk-SK" sz="3900" dirty="0" smtClean="0"/>
              <a:t>žalôb – 8. členenie</a:t>
            </a:r>
            <a:endParaRPr lang="sk-SK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70936" y="2216990"/>
            <a:ext cx="11335109" cy="433045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1600" b="1" i="1" dirty="0"/>
              <a:t>Actiones </a:t>
            </a:r>
            <a:r>
              <a:rPr lang="sk-SK" sz="1600" b="1" i="1" dirty="0" err="1"/>
              <a:t>rei</a:t>
            </a:r>
            <a:r>
              <a:rPr lang="sk-SK" sz="1600" b="1" i="1" dirty="0"/>
              <a:t> </a:t>
            </a:r>
            <a:r>
              <a:rPr lang="sk-SK" sz="1600" b="1" i="1" dirty="0" err="1" smtClean="0"/>
              <a:t>persecutoriae</a:t>
            </a:r>
            <a:r>
              <a:rPr lang="sk-SK" sz="1600" b="1" i="1" dirty="0" smtClean="0"/>
              <a:t> </a:t>
            </a:r>
            <a:r>
              <a:rPr lang="sk-SK" sz="1600" dirty="0" smtClean="0"/>
              <a:t>(žaloby </a:t>
            </a:r>
            <a:r>
              <a:rPr lang="sk-SK" sz="1600" dirty="0" err="1" smtClean="0"/>
              <a:t>reiperzekútorné</a:t>
            </a:r>
            <a:r>
              <a:rPr lang="sk-SK" sz="16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žaloby vec vymáhajúce – vindikačné žaloby (vecné žaloby</a:t>
            </a:r>
            <a:r>
              <a:rPr lang="sk-SK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i="1" dirty="0" smtClean="0"/>
              <a:t>rei </a:t>
            </a:r>
            <a:r>
              <a:rPr lang="pt-BR" i="1" dirty="0"/>
              <a:t>vindicatio, actio Publiciana in rem, hereditas petitio</a:t>
            </a:r>
            <a:r>
              <a:rPr lang="pt-BR" dirty="0"/>
              <a:t>, ale </a:t>
            </a:r>
            <a:r>
              <a:rPr lang="sk-SK" dirty="0" smtClean="0"/>
              <a:t>aj</a:t>
            </a:r>
            <a:r>
              <a:rPr lang="pt-BR" dirty="0" smtClean="0"/>
              <a:t> </a:t>
            </a:r>
            <a:r>
              <a:rPr lang="pt-BR" dirty="0"/>
              <a:t>žaloby, </a:t>
            </a:r>
            <a:r>
              <a:rPr lang="pt-BR" dirty="0" smtClean="0"/>
              <a:t>kt</a:t>
            </a:r>
            <a:r>
              <a:rPr lang="sk-SK" dirty="0" smtClean="0"/>
              <a:t>o</a:t>
            </a:r>
            <a:r>
              <a:rPr lang="pt-BR" dirty="0" smtClean="0"/>
              <a:t>ré </a:t>
            </a:r>
            <a:r>
              <a:rPr lang="pt-BR" dirty="0"/>
              <a:t>vznikly </a:t>
            </a:r>
            <a:r>
              <a:rPr lang="pt-BR" i="1" dirty="0"/>
              <a:t>ex contractu</a:t>
            </a:r>
            <a:r>
              <a:rPr lang="pt-BR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b="1" i="1" dirty="0"/>
              <a:t>Actiones </a:t>
            </a:r>
            <a:r>
              <a:rPr lang="sk-SK" b="1" i="1" dirty="0" err="1" smtClean="0"/>
              <a:t>poenales</a:t>
            </a:r>
            <a:r>
              <a:rPr lang="sk-SK" b="1" i="1" dirty="0" smtClean="0"/>
              <a:t> </a:t>
            </a:r>
            <a:r>
              <a:rPr lang="sk-SK" dirty="0" smtClean="0"/>
              <a:t>(žaloby </a:t>
            </a:r>
            <a:r>
              <a:rPr lang="sk-SK" dirty="0" err="1" smtClean="0"/>
              <a:t>penálne</a:t>
            </a:r>
            <a:r>
              <a:rPr lang="sk-SK" dirty="0" smtClean="0"/>
              <a:t>, trestné)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žaloby </a:t>
            </a:r>
            <a:r>
              <a:rPr lang="sk-SK" i="1" dirty="0"/>
              <a:t>ex </a:t>
            </a:r>
            <a:r>
              <a:rPr lang="sk-SK" i="1" dirty="0" err="1"/>
              <a:t>delicto</a:t>
            </a:r>
            <a:r>
              <a:rPr lang="sk-SK" dirty="0"/>
              <a:t>, </a:t>
            </a:r>
            <a:r>
              <a:rPr lang="sk-SK" dirty="0" smtClean="0"/>
              <a:t>ich kauzou (dôvodom vzniku) bol protiprávny delikt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aktívnu </a:t>
            </a:r>
            <a:r>
              <a:rPr lang="sk-SK" dirty="0"/>
              <a:t>legitimáciu mal teda ten, kto bol </a:t>
            </a:r>
            <a:r>
              <a:rPr lang="sk-SK" dirty="0" smtClean="0"/>
              <a:t>zasiahnutý </a:t>
            </a:r>
            <a:r>
              <a:rPr lang="sk-SK" dirty="0" err="1" smtClean="0"/>
              <a:t>deliktným</a:t>
            </a:r>
            <a:r>
              <a:rPr lang="sk-SK" dirty="0" smtClean="0"/>
              <a:t> konaním – poškodený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cieľom </a:t>
            </a:r>
            <a:r>
              <a:rPr lang="sk-SK" dirty="0"/>
              <a:t>bolo potrestanie páchateľa za protiprávny čin a týmto trestom bola </a:t>
            </a:r>
            <a:r>
              <a:rPr lang="sk-SK" dirty="0" smtClean="0"/>
              <a:t>pokuta (dvoj, </a:t>
            </a:r>
            <a:r>
              <a:rPr lang="sk-SK" dirty="0" err="1" smtClean="0"/>
              <a:t>troj</a:t>
            </a:r>
            <a:r>
              <a:rPr lang="sk-SK" dirty="0" smtClean="0"/>
              <a:t>, štvornásobok), </a:t>
            </a:r>
            <a:r>
              <a:rPr lang="sk-SK" dirty="0"/>
              <a:t>ktorú bol v prípade </a:t>
            </a:r>
            <a:r>
              <a:rPr lang="sk-SK" dirty="0" err="1"/>
              <a:t>kondemnačného</a:t>
            </a:r>
            <a:r>
              <a:rPr lang="sk-SK" dirty="0"/>
              <a:t> rozsudku povinný žalovaný zaplatiť </a:t>
            </a:r>
            <a:r>
              <a:rPr lang="sk-SK" dirty="0" smtClean="0"/>
              <a:t>žalobcovi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b="1" i="1" dirty="0"/>
              <a:t>Actiones </a:t>
            </a:r>
            <a:r>
              <a:rPr lang="sk-SK" b="1" i="1" dirty="0" err="1" smtClean="0"/>
              <a:t>mixtae</a:t>
            </a:r>
            <a:r>
              <a:rPr lang="sk-SK" b="1" i="1" dirty="0" smtClean="0"/>
              <a:t> </a:t>
            </a:r>
            <a:r>
              <a:rPr lang="sk-SK" dirty="0" smtClean="0"/>
              <a:t>(žaloby zmiešané)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obsahovali prvky </a:t>
            </a:r>
            <a:r>
              <a:rPr lang="sk-SK" dirty="0" smtClean="0"/>
              <a:t>oboch vyššie uvedených </a:t>
            </a:r>
            <a:r>
              <a:rPr lang="sk-SK" dirty="0"/>
              <a:t>– príklad – </a:t>
            </a:r>
            <a:r>
              <a:rPr lang="sk-SK" i="1" dirty="0" err="1"/>
              <a:t>actio</a:t>
            </a:r>
            <a:r>
              <a:rPr lang="sk-SK" i="1" dirty="0"/>
              <a:t> </a:t>
            </a:r>
            <a:r>
              <a:rPr lang="sk-SK" i="1" dirty="0" err="1" smtClean="0"/>
              <a:t>iudicati</a:t>
            </a:r>
            <a:r>
              <a:rPr lang="sk-SK" i="1" dirty="0" smtClean="0"/>
              <a:t> </a:t>
            </a:r>
            <a:r>
              <a:rPr lang="sk-SK" dirty="0" smtClean="0"/>
              <a:t>– </a:t>
            </a:r>
            <a:r>
              <a:rPr lang="sk-SK" dirty="0"/>
              <a:t>exekučná žaloba – </a:t>
            </a:r>
            <a:r>
              <a:rPr lang="sk-SK" dirty="0" smtClean="0"/>
              <a:t>žalobca žiadal vydanie </a:t>
            </a:r>
            <a:r>
              <a:rPr lang="sk-SK" dirty="0"/>
              <a:t>veci + dvojnásobok hodnoty veci </a:t>
            </a:r>
            <a:r>
              <a:rPr lang="sk-SK" dirty="0" smtClean="0"/>
              <a:t>(ako sankciu)</a:t>
            </a:r>
            <a:endParaRPr lang="sk-SK" dirty="0"/>
          </a:p>
          <a:p>
            <a:pPr lvl="1" algn="just">
              <a:buFont typeface="Wingdings" panose="05000000000000000000" pitchFamily="2" charset="2"/>
              <a:buChar char="§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743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Všeobecne o ochrane práv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0000" y="2403441"/>
            <a:ext cx="10554574" cy="3919721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sk-SK" sz="2500" dirty="0"/>
              <a:t>A</a:t>
            </a:r>
            <a:r>
              <a:rPr lang="sk-SK" sz="2500" dirty="0" smtClean="0"/>
              <a:t>k má na jednej strane určitá osoba právo (</a:t>
            </a:r>
            <a:r>
              <a:rPr lang="sk-SK" sz="2500" b="1" dirty="0" smtClean="0"/>
              <a:t>oprávnený</a:t>
            </a:r>
            <a:r>
              <a:rPr lang="sk-SK" sz="2500" dirty="0" smtClean="0"/>
              <a:t>), tak na druhej strane má určitá osoba povinnosť (</a:t>
            </a:r>
            <a:r>
              <a:rPr lang="sk-SK" sz="2500" b="1" dirty="0" smtClean="0"/>
              <a:t>povinný</a:t>
            </a:r>
            <a:r>
              <a:rPr lang="sk-SK" sz="2500" dirty="0" smtClean="0"/>
              <a:t>). V tomto prípade má oprávnený voči povinnému </a:t>
            </a:r>
            <a:r>
              <a:rPr lang="sk-SK" sz="2500" b="1" dirty="0" smtClean="0"/>
              <a:t>právny nárok.  </a:t>
            </a:r>
          </a:p>
          <a:p>
            <a:pPr marL="0" indent="0" algn="just">
              <a:buNone/>
            </a:pPr>
            <a:endParaRPr lang="sk-SK" sz="2500" b="1" dirty="0"/>
          </a:p>
          <a:p>
            <a:pPr marL="0" indent="0" algn="ctr">
              <a:buNone/>
            </a:pPr>
            <a:r>
              <a:rPr lang="sk-SK" sz="2500" b="1" dirty="0" smtClean="0"/>
              <a:t>Ak povinný nie je ochotný splniť právny nárok.</a:t>
            </a:r>
          </a:p>
          <a:p>
            <a:pPr marL="0" indent="0" algn="ctr">
              <a:buNone/>
            </a:pPr>
            <a:endParaRPr lang="sk-SK" sz="2500" b="1" dirty="0"/>
          </a:p>
          <a:p>
            <a:pPr marL="0" indent="0" algn="ctr">
              <a:buNone/>
            </a:pPr>
            <a:r>
              <a:rPr lang="sk-SK" sz="2500" b="1" dirty="0" smtClean="0"/>
              <a:t>Kto je oprávnený vynútiť splnenie právneho nároku?</a:t>
            </a:r>
          </a:p>
          <a:p>
            <a:pPr marL="0" indent="0" algn="just">
              <a:buNone/>
            </a:pPr>
            <a:endParaRPr lang="sk-SK" sz="2500" b="1" dirty="0"/>
          </a:p>
          <a:p>
            <a:pPr marL="0" indent="0" algn="just">
              <a:buNone/>
            </a:pPr>
            <a:endParaRPr lang="sk-SK" sz="2500" dirty="0" smtClean="0"/>
          </a:p>
        </p:txBody>
      </p:sp>
    </p:spTree>
    <p:extLst>
      <p:ext uri="{BB962C8B-B14F-4D97-AF65-F5344CB8AC3E}">
        <p14:creationId xmlns:p14="http://schemas.microsoft.com/office/powerpoint/2010/main" val="199120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/>
              <a:t>Konkurencia žalôb a kumulácia žalôb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10551" y="1984076"/>
            <a:ext cx="11128075" cy="359721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/>
              <a:t>Konkurencia </a:t>
            </a:r>
            <a:r>
              <a:rPr lang="sk-SK" sz="2800" b="1" dirty="0" smtClean="0"/>
              <a:t>žalôb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600" dirty="0"/>
              <a:t>Konzumpčná konkurencia </a:t>
            </a:r>
            <a:r>
              <a:rPr lang="sk-SK" sz="2600" dirty="0" smtClean="0"/>
              <a:t>žalôb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err="1" smtClean="0"/>
              <a:t>Solučná</a:t>
            </a:r>
            <a:r>
              <a:rPr lang="sk-SK" sz="2800" dirty="0" smtClean="0"/>
              <a:t> </a:t>
            </a:r>
            <a:r>
              <a:rPr lang="sk-SK" sz="2800" dirty="0"/>
              <a:t>konkurencia </a:t>
            </a:r>
            <a:r>
              <a:rPr lang="sk-SK" sz="2800" dirty="0" smtClean="0"/>
              <a:t>žalôb</a:t>
            </a:r>
          </a:p>
          <a:p>
            <a:pPr marL="457200" lvl="1" indent="0" algn="just">
              <a:buNone/>
            </a:pPr>
            <a:endParaRPr lang="sk-SK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b="1" dirty="0" smtClean="0"/>
              <a:t>Kumulácia žalôb</a:t>
            </a:r>
            <a:endParaRPr lang="sk-SK" sz="2800" i="1" dirty="0"/>
          </a:p>
        </p:txBody>
      </p:sp>
    </p:spTree>
    <p:extLst>
      <p:ext uri="{BB962C8B-B14F-4D97-AF65-F5344CB8AC3E}">
        <p14:creationId xmlns:p14="http://schemas.microsoft.com/office/powerpoint/2010/main" val="357222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/>
              <a:t>Konkurencia </a:t>
            </a:r>
            <a:r>
              <a:rPr lang="pl-PL" sz="3900" dirty="0" smtClean="0"/>
              <a:t>žalôb 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113472"/>
            <a:ext cx="11128075" cy="3709358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sk-SK" sz="2800" b="1" dirty="0" smtClean="0"/>
              <a:t>Konzumpčná </a:t>
            </a:r>
            <a:r>
              <a:rPr lang="sk-SK" sz="2800" b="1" dirty="0"/>
              <a:t>konkurencia </a:t>
            </a:r>
            <a:r>
              <a:rPr lang="sk-SK" sz="2800" b="1" dirty="0" smtClean="0"/>
              <a:t>žalôb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800" dirty="0" smtClean="0"/>
              <a:t>situácia</a:t>
            </a:r>
            <a:r>
              <a:rPr lang="sk-SK" sz="2800" dirty="0"/>
              <a:t>, ak z toho istého právneho dôvodu, ktorý smeroval k tomu istému cieľu vznikli pre </a:t>
            </a:r>
            <a:r>
              <a:rPr lang="sk-SK" sz="2800" dirty="0" smtClean="0"/>
              <a:t>žalobcu </a:t>
            </a:r>
            <a:r>
              <a:rPr lang="sk-SK" sz="2800" dirty="0"/>
              <a:t>viaceré </a:t>
            </a:r>
            <a:r>
              <a:rPr lang="sk-SK" sz="2800" dirty="0" smtClean="0"/>
              <a:t>žaloby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800" dirty="0"/>
              <a:t>a</a:t>
            </a:r>
            <a:r>
              <a:rPr lang="sk-SK" sz="2800" dirty="0" smtClean="0"/>
              <a:t>k tu bola možnosť </a:t>
            </a:r>
            <a:r>
              <a:rPr lang="sk-SK" sz="2800" dirty="0"/>
              <a:t>použitia viacerých žalôb – vznikla ich konkurencia, </a:t>
            </a:r>
            <a:r>
              <a:rPr lang="sk-SK" sz="2800" dirty="0" smtClean="0"/>
              <a:t>žalobca mal </a:t>
            </a:r>
            <a:r>
              <a:rPr lang="sk-SK" sz="2800" dirty="0"/>
              <a:t>na </a:t>
            </a:r>
            <a:r>
              <a:rPr lang="sk-SK" sz="2800" dirty="0" smtClean="0"/>
              <a:t>výber, </a:t>
            </a:r>
            <a:r>
              <a:rPr lang="sk-SK" sz="2800" dirty="0"/>
              <a:t>ktorú žalobu použitie </a:t>
            </a:r>
            <a:r>
              <a:rPr lang="sk-SK" sz="2800" dirty="0" smtClean="0"/>
              <a:t>ale iba do </a:t>
            </a:r>
            <a:r>
              <a:rPr lang="sk-SK" sz="2800" dirty="0"/>
              <a:t>momentu </a:t>
            </a:r>
            <a:r>
              <a:rPr lang="sk-SK" sz="2800" b="1" dirty="0"/>
              <a:t>litiskontestácie</a:t>
            </a:r>
            <a:endParaRPr lang="sk-SK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81853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r>
              <a:rPr lang="pl-PL" sz="3900" dirty="0"/>
              <a:t>Konkurencia žalôb</a:t>
            </a:r>
            <a:br>
              <a:rPr lang="pl-PL" sz="3900" dirty="0"/>
            </a:br>
            <a:r>
              <a:rPr lang="pl-PL" sz="3900" dirty="0" smtClean="0"/>
              <a:t>Konzumpčná </a:t>
            </a:r>
            <a:r>
              <a:rPr lang="pl-PL" sz="3900" dirty="0"/>
              <a:t>konkurencia </a:t>
            </a:r>
            <a:r>
              <a:rPr lang="pl-PL" sz="3900" dirty="0" smtClean="0"/>
              <a:t>žalôb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189" y="2130725"/>
            <a:ext cx="11128075" cy="4209689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sk-SK" sz="2000" b="1" dirty="0" smtClean="0"/>
              <a:t>Litiskontestácia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dohoda</a:t>
            </a:r>
            <a:r>
              <a:rPr lang="sk-SK" sz="2000" dirty="0"/>
              <a:t>, ktorou sporové strany začínajú hlavný </a:t>
            </a:r>
            <a:r>
              <a:rPr lang="sk-SK" sz="2000" dirty="0" smtClean="0"/>
              <a:t>spor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dohoda medzi </a:t>
            </a:r>
            <a:r>
              <a:rPr lang="sk-SK" sz="2000" dirty="0"/>
              <a:t>žalobcom a žalovaným – </a:t>
            </a:r>
            <a:r>
              <a:rPr lang="sk-SK" sz="2000" dirty="0" smtClean="0"/>
              <a:t>dohoda </a:t>
            </a:r>
            <a:r>
              <a:rPr lang="sk-SK" sz="2000" dirty="0"/>
              <a:t>úradne potvrdená mestským prétorom, za akých predpokladov súhlasí žalovaný že bude odsúdený a za akých predpokladov súhlasia strany, že </a:t>
            </a:r>
            <a:r>
              <a:rPr lang="sk-SK" sz="2000" dirty="0" smtClean="0"/>
              <a:t>žalovaný </a:t>
            </a:r>
            <a:r>
              <a:rPr lang="sk-SK" sz="2000" dirty="0"/>
              <a:t>bude </a:t>
            </a:r>
            <a:r>
              <a:rPr lang="sk-SK" sz="2000" dirty="0" smtClean="0"/>
              <a:t>oslobodený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dohoda </a:t>
            </a:r>
            <a:r>
              <a:rPr lang="sk-SK" sz="2000" dirty="0"/>
              <a:t>o sudcovi zo zoznamu </a:t>
            </a:r>
            <a:r>
              <a:rPr lang="sk-SK" sz="2000" dirty="0" smtClean="0"/>
              <a:t>občanov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dohoda o podmienkach a začiatku sporu</a:t>
            </a:r>
          </a:p>
          <a:p>
            <a:pPr marL="457200" lvl="1" indent="0" algn="just">
              <a:buNone/>
            </a:pPr>
            <a:r>
              <a:rPr lang="sk-SK" sz="2000" dirty="0" smtClean="0"/>
              <a:t>Do </a:t>
            </a:r>
            <a:r>
              <a:rPr lang="sk-SK" sz="2000" dirty="0"/>
              <a:t>tohto momentu </a:t>
            </a:r>
            <a:r>
              <a:rPr lang="sk-SK" sz="2000" dirty="0" smtClean="0"/>
              <a:t>litiskontestácie </a:t>
            </a:r>
            <a:r>
              <a:rPr lang="sk-SK" sz="2000" dirty="0"/>
              <a:t>si žalobca mohol </a:t>
            </a:r>
            <a:r>
              <a:rPr lang="sk-SK" sz="2000" dirty="0" smtClean="0"/>
              <a:t>vybrať žalobu a momentom </a:t>
            </a:r>
            <a:r>
              <a:rPr lang="sk-SK" sz="2000" dirty="0"/>
              <a:t>litiskontestácie ak si vybral jednu žalobu, ostatné si </a:t>
            </a:r>
            <a:r>
              <a:rPr lang="sk-SK" sz="2000" dirty="0" smtClean="0"/>
              <a:t>už vybrať nemohol.</a:t>
            </a:r>
          </a:p>
          <a:p>
            <a:pPr marL="457200" lvl="1" indent="0" algn="ctr">
              <a:buNone/>
            </a:pPr>
            <a:r>
              <a:rPr lang="sk-SK" sz="2000" b="1" dirty="0" smtClean="0"/>
              <a:t>Litiskontestácia spôsobovala „skonzumovanie“ ostatných konkurenčných žalôb</a:t>
            </a:r>
            <a:endParaRPr lang="sk-SK" sz="2000" b="1" dirty="0"/>
          </a:p>
        </p:txBody>
      </p:sp>
    </p:spTree>
    <p:extLst>
      <p:ext uri="{BB962C8B-B14F-4D97-AF65-F5344CB8AC3E}">
        <p14:creationId xmlns:p14="http://schemas.microsoft.com/office/powerpoint/2010/main" val="49472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r>
              <a:rPr lang="pl-PL" sz="3900" dirty="0"/>
              <a:t>Konkurencia žalôb</a:t>
            </a:r>
            <a:br>
              <a:rPr lang="pl-PL" sz="3900" dirty="0"/>
            </a:br>
            <a:r>
              <a:rPr lang="pl-PL" sz="3900" dirty="0" smtClean="0"/>
              <a:t>Konzumpčná </a:t>
            </a:r>
            <a:r>
              <a:rPr lang="pl-PL" sz="3900" dirty="0"/>
              <a:t>konkurencia žalôb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00333" y="2208363"/>
            <a:ext cx="11128075" cy="4209689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sk-SK" sz="2000" b="1" dirty="0" smtClean="0"/>
              <a:t>Príklad - zmluva </a:t>
            </a:r>
            <a:r>
              <a:rPr lang="sk-SK" sz="2000" b="1" dirty="0"/>
              <a:t>o vypožičaní </a:t>
            </a:r>
            <a:endParaRPr lang="sk-SK" sz="2000" b="1" dirty="0" smtClean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došlo </a:t>
            </a:r>
            <a:r>
              <a:rPr lang="sk-SK" sz="2000" dirty="0"/>
              <a:t>k </a:t>
            </a:r>
            <a:r>
              <a:rPr lang="sk-SK" sz="2000" dirty="0" smtClean="0"/>
              <a:t>tomu, </a:t>
            </a:r>
            <a:r>
              <a:rPr lang="sk-SK" sz="2000" dirty="0"/>
              <a:t>že </a:t>
            </a:r>
            <a:r>
              <a:rPr lang="sk-SK" sz="2000" dirty="0" smtClean="0"/>
              <a:t>vypožičaná vec sa </a:t>
            </a:r>
            <a:r>
              <a:rPr lang="sk-SK" sz="2000" dirty="0"/>
              <a:t>poškodila </a:t>
            </a:r>
            <a:endParaRPr lang="sk-SK" sz="2000" dirty="0" smtClean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strana</a:t>
            </a:r>
            <a:r>
              <a:rPr lang="sk-SK" sz="2000" dirty="0"/>
              <a:t>, ktorá bola vlastníkom </a:t>
            </a:r>
            <a:r>
              <a:rPr lang="sk-SK" sz="2000" dirty="0" smtClean="0"/>
              <a:t>vypožičanej veci</a:t>
            </a:r>
            <a:r>
              <a:rPr lang="sk-SK" sz="2000" dirty="0"/>
              <a:t>, ktorá vypožičala vec inej osobe a bola </a:t>
            </a:r>
            <a:r>
              <a:rPr lang="sk-SK" sz="2000" dirty="0" smtClean="0"/>
              <a:t>poškodená, </a:t>
            </a:r>
            <a:r>
              <a:rPr lang="sk-SK" sz="2000" dirty="0"/>
              <a:t>mala na výber </a:t>
            </a:r>
            <a:r>
              <a:rPr lang="sk-SK" sz="2000" dirty="0" smtClean="0"/>
              <a:t>buď:</a:t>
            </a:r>
          </a:p>
          <a:p>
            <a:pPr marL="914400" lvl="1" indent="-457200" algn="just">
              <a:buAutoNum type="alphaLcParenR"/>
            </a:pPr>
            <a:r>
              <a:rPr lang="sk-SK" sz="2000" dirty="0" smtClean="0"/>
              <a:t>žalobu </a:t>
            </a:r>
            <a:r>
              <a:rPr lang="sk-SK" sz="2000" dirty="0"/>
              <a:t>z vypožičania, </a:t>
            </a:r>
            <a:r>
              <a:rPr lang="sk-SK" sz="2000" dirty="0" smtClean="0"/>
              <a:t>alebo</a:t>
            </a:r>
          </a:p>
          <a:p>
            <a:pPr marL="914400" lvl="1" indent="-457200" algn="just">
              <a:buAutoNum type="alphaLcParenR"/>
            </a:pPr>
            <a:r>
              <a:rPr lang="sk-SK" sz="2000" dirty="0" smtClean="0"/>
              <a:t>žalobu </a:t>
            </a:r>
            <a:r>
              <a:rPr lang="sk-SK" sz="2000" dirty="0"/>
              <a:t>z </a:t>
            </a:r>
            <a:r>
              <a:rPr lang="sk-SK" sz="2000" dirty="0" err="1" smtClean="0"/>
              <a:t>Akvilíovho</a:t>
            </a:r>
            <a:r>
              <a:rPr lang="sk-SK" sz="2000" dirty="0" smtClean="0"/>
              <a:t> </a:t>
            </a:r>
            <a:r>
              <a:rPr lang="sk-SK" sz="2000" dirty="0"/>
              <a:t>zákona – žalobu z protiprávneho poškodenia cudzej </a:t>
            </a:r>
            <a:r>
              <a:rPr lang="sk-SK" sz="2000" dirty="0" smtClean="0"/>
              <a:t>veci</a:t>
            </a:r>
          </a:p>
          <a:p>
            <a:pPr marL="457200" lvl="1" indent="0" algn="just">
              <a:buNone/>
            </a:pPr>
            <a:r>
              <a:rPr lang="sk-SK" sz="2000" b="1" dirty="0" smtClean="0"/>
              <a:t>Poškodená strana si do momentu litiskontestácie mohla vybrať žalobu a) alebo žalobu b).</a:t>
            </a:r>
          </a:p>
        </p:txBody>
      </p:sp>
    </p:spTree>
    <p:extLst>
      <p:ext uri="{BB962C8B-B14F-4D97-AF65-F5344CB8AC3E}">
        <p14:creationId xmlns:p14="http://schemas.microsoft.com/office/powerpoint/2010/main" val="111298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/>
              <a:t>Konkurencia </a:t>
            </a:r>
            <a:r>
              <a:rPr lang="pl-PL" sz="3900" dirty="0" smtClean="0"/>
              <a:t>žalôb 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00333" y="2139351"/>
            <a:ext cx="11128075" cy="4511615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sk-SK" sz="2000" b="1" dirty="0" err="1" smtClean="0"/>
              <a:t>Solučná</a:t>
            </a:r>
            <a:r>
              <a:rPr lang="sk-SK" sz="2000" b="1" dirty="0" smtClean="0"/>
              <a:t> konkurencia žalôb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/>
              <a:t>rozhodujúci nie je moment litiskontestácie, ale </a:t>
            </a:r>
            <a:r>
              <a:rPr lang="sk-SK" sz="2000" dirty="0" smtClean="0"/>
              <a:t>moment </a:t>
            </a:r>
            <a:r>
              <a:rPr lang="sk-SK" sz="2000" dirty="0"/>
              <a:t>splnenia žalovanou osobou – solúcia – </a:t>
            </a:r>
            <a:r>
              <a:rPr lang="sk-SK" sz="2000" dirty="0" smtClean="0"/>
              <a:t>splnenie</a:t>
            </a:r>
            <a:endParaRPr lang="sk-SK" sz="20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b="1" dirty="0" smtClean="0"/>
              <a:t>príklad </a:t>
            </a:r>
            <a:r>
              <a:rPr lang="sk-SK" sz="2000" b="1" dirty="0"/>
              <a:t>– </a:t>
            </a:r>
            <a:r>
              <a:rPr lang="sk-SK" sz="2000" b="1" dirty="0" smtClean="0"/>
              <a:t>ručiteľ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Ručiteľ zaviazaný popri (vedľa) dlžníkovi </a:t>
            </a:r>
            <a:r>
              <a:rPr lang="sk-SK" sz="2000" dirty="0"/>
              <a:t>– v tomto prípade ručiteľ je tu na to</a:t>
            </a:r>
            <a:r>
              <a:rPr lang="sk-SK" sz="2000" dirty="0" smtClean="0"/>
              <a:t>, aby </a:t>
            </a:r>
            <a:r>
              <a:rPr lang="sk-SK" sz="2000" dirty="0"/>
              <a:t>ak dlžník primárne nesplní, tak veriteľ sa obráti </a:t>
            </a:r>
            <a:r>
              <a:rPr lang="sk-SK" sz="2000" dirty="0" smtClean="0"/>
              <a:t>so žiadosťou o splnenie na ručiteľa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ak je viac ručiteľov, tak veriteľ </a:t>
            </a:r>
            <a:r>
              <a:rPr lang="sk-SK" sz="2000" dirty="0"/>
              <a:t>môže voči každému ručiteľovi použiť žalobu </a:t>
            </a:r>
            <a:r>
              <a:rPr lang="sk-SK" sz="2000" dirty="0" smtClean="0"/>
              <a:t>v </a:t>
            </a:r>
            <a:r>
              <a:rPr lang="sk-SK" sz="2000" dirty="0"/>
              <a:t>plnej výške – bez toho aby bol litiskontestáciou </a:t>
            </a:r>
            <a:r>
              <a:rPr lang="sk-SK" sz="2000" dirty="0" smtClean="0"/>
              <a:t>obmedzený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err="1" smtClean="0"/>
              <a:t>solučná</a:t>
            </a:r>
            <a:r>
              <a:rPr lang="sk-SK" sz="2000" dirty="0" smtClean="0"/>
              <a:t> </a:t>
            </a:r>
            <a:r>
              <a:rPr lang="sk-SK" sz="2000" dirty="0"/>
              <a:t>konkurencia žalôb nastáva až vtedy, </a:t>
            </a:r>
            <a:r>
              <a:rPr lang="sk-SK" sz="2000" b="1" dirty="0"/>
              <a:t>ak jeden z viacerých ručiteľov splní celý </a:t>
            </a:r>
            <a:r>
              <a:rPr lang="sk-SK" sz="2000" b="1" dirty="0" smtClean="0"/>
              <a:t>záväzok</a:t>
            </a:r>
            <a:r>
              <a:rPr lang="sk-SK" sz="2000" dirty="0" smtClean="0"/>
              <a:t> (po splnení jedným z ručiteľov zaniká možnosť podať žalobu voči ostatným ručiteľom)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6224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 smtClean="0"/>
              <a:t>Kumulácia žalôb 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48132" y="2355012"/>
            <a:ext cx="11429999" cy="4209689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/>
              <a:t>s</a:t>
            </a:r>
            <a:r>
              <a:rPr lang="sk-SK" sz="2000" dirty="0" smtClean="0"/>
              <a:t>ituácia, kedy je možné žaloby kumulovať, t.j. uplatniť viaceré žaloby popri sebe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tieto žaloby majú </a:t>
            </a:r>
            <a:r>
              <a:rPr lang="sk-SK" sz="2000" dirty="0"/>
              <a:t>iný právny </a:t>
            </a:r>
            <a:r>
              <a:rPr lang="sk-SK" sz="2000" dirty="0" smtClean="0"/>
              <a:t>základ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nie </a:t>
            </a:r>
            <a:r>
              <a:rPr lang="sk-SK" sz="2000" dirty="0"/>
              <a:t>je smerodajný ani moment litiskontestácie a ani moment </a:t>
            </a:r>
            <a:r>
              <a:rPr lang="sk-SK" sz="2000" dirty="0" smtClean="0"/>
              <a:t>splnenia</a:t>
            </a:r>
          </a:p>
          <a:p>
            <a:pPr marL="457200" lvl="1" indent="0" algn="just">
              <a:buNone/>
            </a:pPr>
            <a:r>
              <a:rPr lang="sk-SK" sz="2000" b="1" dirty="0" smtClean="0"/>
              <a:t>Príklad</a:t>
            </a:r>
            <a:r>
              <a:rPr lang="sk-SK" sz="2000" b="1" dirty="0"/>
              <a:t>: </a:t>
            </a:r>
            <a:r>
              <a:rPr lang="sk-SK" sz="2000" dirty="0" smtClean="0"/>
              <a:t>Krádež </a:t>
            </a:r>
            <a:r>
              <a:rPr lang="sk-SK" sz="2000" dirty="0"/>
              <a:t>(súkromný delikt)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poškodený </a:t>
            </a:r>
            <a:r>
              <a:rPr lang="sk-SK" sz="1800" dirty="0"/>
              <a:t>voči </a:t>
            </a:r>
            <a:r>
              <a:rPr lang="sk-SK" sz="1800" dirty="0" smtClean="0"/>
              <a:t>zlodejovi </a:t>
            </a:r>
            <a:r>
              <a:rPr lang="sk-SK" sz="1800" dirty="0"/>
              <a:t>k </a:t>
            </a:r>
            <a:r>
              <a:rPr lang="sk-SK" sz="1800" dirty="0" smtClean="0"/>
              <a:t>dispozícii:</a:t>
            </a:r>
            <a:endParaRPr lang="sk-SK" sz="2000" dirty="0"/>
          </a:p>
          <a:p>
            <a:pPr marL="1371600" lvl="2" indent="-457200" algn="just">
              <a:buAutoNum type="alphaLcParenR"/>
            </a:pPr>
            <a:r>
              <a:rPr lang="sk-SK" sz="2000" i="1" dirty="0" err="1" smtClean="0"/>
              <a:t>condictio</a:t>
            </a:r>
            <a:r>
              <a:rPr lang="sk-SK" sz="2000" i="1" dirty="0" smtClean="0"/>
              <a:t> </a:t>
            </a:r>
            <a:r>
              <a:rPr lang="sk-SK" sz="2000" i="1" dirty="0" err="1"/>
              <a:t>furtiva</a:t>
            </a:r>
            <a:r>
              <a:rPr lang="sk-SK" sz="2000" i="1" dirty="0"/>
              <a:t> – </a:t>
            </a:r>
            <a:r>
              <a:rPr lang="sk-SK" sz="2000" i="1" dirty="0" err="1"/>
              <a:t>actio</a:t>
            </a:r>
            <a:r>
              <a:rPr lang="sk-SK" sz="2000" i="1" dirty="0"/>
              <a:t> in </a:t>
            </a:r>
            <a:r>
              <a:rPr lang="sk-SK" sz="2000" i="1" dirty="0" err="1"/>
              <a:t>personam</a:t>
            </a:r>
            <a:r>
              <a:rPr lang="sk-SK" sz="2000" i="1" dirty="0"/>
              <a:t> </a:t>
            </a:r>
            <a:r>
              <a:rPr lang="sk-SK" sz="2000" dirty="0"/>
              <a:t>smerujúcu voči zlodejovi, </a:t>
            </a:r>
            <a:r>
              <a:rPr lang="sk-SK" sz="2000" dirty="0" smtClean="0"/>
              <a:t>požaduje sa ňou  </a:t>
            </a:r>
            <a:r>
              <a:rPr lang="sk-SK" sz="2000" dirty="0"/>
              <a:t>vydanie veci – </a:t>
            </a:r>
            <a:r>
              <a:rPr lang="sk-SK" sz="2000" dirty="0" err="1"/>
              <a:t>reiperzekútorná</a:t>
            </a:r>
            <a:r>
              <a:rPr lang="sk-SK" sz="2000" dirty="0"/>
              <a:t> </a:t>
            </a:r>
            <a:r>
              <a:rPr lang="sk-SK" sz="2000" dirty="0" smtClean="0"/>
              <a:t>žaloba</a:t>
            </a:r>
          </a:p>
          <a:p>
            <a:pPr marL="1371600" lvl="2" indent="-457200" algn="just">
              <a:buAutoNum type="alphaLcParenR"/>
            </a:pPr>
            <a:r>
              <a:rPr lang="sk-SK" sz="2000" i="1" dirty="0" err="1" smtClean="0"/>
              <a:t>actio</a:t>
            </a:r>
            <a:r>
              <a:rPr lang="sk-SK" sz="2000" i="1" dirty="0" smtClean="0"/>
              <a:t> </a:t>
            </a:r>
            <a:r>
              <a:rPr lang="sk-SK" sz="2000" i="1" dirty="0" err="1"/>
              <a:t>furti</a:t>
            </a:r>
            <a:r>
              <a:rPr lang="sk-SK" sz="2000" i="1" dirty="0"/>
              <a:t> </a:t>
            </a:r>
            <a:r>
              <a:rPr lang="sk-SK" sz="2000" dirty="0"/>
              <a:t>(žaloba z krádeže) – trestná penálna žaloba – smeruje na pokutu voči páchateľovi 2x</a:t>
            </a:r>
            <a:r>
              <a:rPr lang="sk-SK" sz="2000" dirty="0" smtClean="0"/>
              <a:t>, 3x, 4x skutočnej </a:t>
            </a:r>
            <a:r>
              <a:rPr lang="sk-SK" sz="2000" dirty="0"/>
              <a:t>hodnoty veci</a:t>
            </a:r>
          </a:p>
          <a:p>
            <a:pPr marL="457200" lvl="1" indent="0" algn="just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422469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 smtClean="0"/>
              <a:t>Námietky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48132" y="2406770"/>
            <a:ext cx="11068132" cy="2173856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dirty="0"/>
              <a:t>procesný prostriedok, ktorým žalovaný nepopiera žalobcovo právo, ale </a:t>
            </a:r>
            <a:r>
              <a:rPr lang="sk-SK" sz="2400" dirty="0" smtClean="0"/>
              <a:t>namieta, </a:t>
            </a:r>
            <a:r>
              <a:rPr lang="sk-SK" sz="2400" dirty="0"/>
              <a:t>že tento právny </a:t>
            </a:r>
            <a:r>
              <a:rPr lang="sk-SK" sz="2400" dirty="0" smtClean="0"/>
              <a:t>nárok je </a:t>
            </a:r>
            <a:r>
              <a:rPr lang="sk-SK" sz="2400" dirty="0"/>
              <a:t>právne </a:t>
            </a:r>
            <a:r>
              <a:rPr lang="sk-SK" sz="2400" b="1" dirty="0" smtClean="0"/>
              <a:t>neopodstatnený,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dirty="0" smtClean="0"/>
              <a:t>procesný </a:t>
            </a:r>
            <a:r>
              <a:rPr lang="sk-SK" sz="2400" dirty="0"/>
              <a:t>prostriedok namierený proti vznesenej žalobe, ktorého cieľom je vylúčiť v intencii alebo kondemnácii </a:t>
            </a:r>
            <a:r>
              <a:rPr lang="sk-SK" sz="2400" dirty="0" smtClean="0"/>
              <a:t>tvrdenú skutočnosť.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5968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 smtClean="0"/>
              <a:t>Druhy námietok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48133" y="2355012"/>
            <a:ext cx="11068132" cy="4209689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dirty="0" smtClean="0"/>
              <a:t>Civilné</a:t>
            </a:r>
            <a:r>
              <a:rPr lang="sk-SK" sz="1800" dirty="0" smtClean="0"/>
              <a:t> </a:t>
            </a:r>
            <a:r>
              <a:rPr lang="sk-SK" sz="1800" dirty="0"/>
              <a:t>– </a:t>
            </a:r>
            <a:r>
              <a:rPr lang="sk-SK" sz="1800" i="1" dirty="0" err="1"/>
              <a:t>exceptio</a:t>
            </a:r>
            <a:r>
              <a:rPr lang="sk-SK" sz="1800" i="1" dirty="0"/>
              <a:t> </a:t>
            </a:r>
            <a:r>
              <a:rPr lang="sk-SK" sz="1800" i="1" dirty="0" err="1"/>
              <a:t>iusti</a:t>
            </a:r>
            <a:r>
              <a:rPr lang="sk-SK" sz="1800" i="1" dirty="0"/>
              <a:t> </a:t>
            </a:r>
            <a:r>
              <a:rPr lang="sk-SK" sz="1800" i="1" dirty="0" err="1"/>
              <a:t>domini</a:t>
            </a:r>
            <a:r>
              <a:rPr lang="sk-SK" sz="1800" i="1" dirty="0"/>
              <a:t> </a:t>
            </a:r>
            <a:r>
              <a:rPr lang="sk-SK" sz="1800" dirty="0"/>
              <a:t>proti </a:t>
            </a:r>
            <a:r>
              <a:rPr lang="sk-SK" sz="1800" i="1" dirty="0" err="1"/>
              <a:t>actio</a:t>
            </a:r>
            <a:r>
              <a:rPr lang="sk-SK" sz="1800" i="1" dirty="0"/>
              <a:t> </a:t>
            </a:r>
            <a:r>
              <a:rPr lang="sk-SK" sz="1800" i="1" dirty="0" err="1"/>
              <a:t>Publiciana</a:t>
            </a:r>
            <a:endParaRPr lang="sk-SK" sz="1800" i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dirty="0" smtClean="0"/>
              <a:t>Prétorské</a:t>
            </a:r>
            <a:r>
              <a:rPr lang="sk-SK" sz="1800" dirty="0" smtClean="0"/>
              <a:t> </a:t>
            </a:r>
            <a:r>
              <a:rPr lang="sk-SK" sz="1800" dirty="0"/>
              <a:t>– </a:t>
            </a:r>
            <a:r>
              <a:rPr lang="sk-SK" sz="1800" i="1" dirty="0" err="1"/>
              <a:t>exceptio</a:t>
            </a:r>
            <a:r>
              <a:rPr lang="sk-SK" sz="1800" i="1" dirty="0"/>
              <a:t> </a:t>
            </a:r>
            <a:r>
              <a:rPr lang="sk-SK" sz="1800" i="1" dirty="0" err="1"/>
              <a:t>doli</a:t>
            </a:r>
            <a:r>
              <a:rPr lang="sk-SK" sz="1800" i="1" dirty="0"/>
              <a:t>, </a:t>
            </a:r>
            <a:r>
              <a:rPr lang="sk-SK" sz="1800" i="1" dirty="0" err="1" smtClean="0"/>
              <a:t>metus</a:t>
            </a:r>
            <a:r>
              <a:rPr lang="sk-SK" sz="1800" dirty="0" smtClean="0"/>
              <a:t>, </a:t>
            </a:r>
            <a:r>
              <a:rPr lang="sk-SK" sz="1800" dirty="0" err="1" smtClean="0"/>
              <a:t>e</a:t>
            </a:r>
            <a:r>
              <a:rPr lang="sk-SK" sz="1800" i="1" dirty="0" err="1" smtClean="0"/>
              <a:t>xceptio</a:t>
            </a:r>
            <a:r>
              <a:rPr lang="sk-SK" sz="1800" i="1" dirty="0" smtClean="0"/>
              <a:t> </a:t>
            </a:r>
            <a:r>
              <a:rPr lang="sk-SK" sz="1800" i="1" dirty="0" err="1"/>
              <a:t>rei</a:t>
            </a:r>
            <a:r>
              <a:rPr lang="sk-SK" sz="1800" i="1" dirty="0"/>
              <a:t> </a:t>
            </a:r>
            <a:r>
              <a:rPr lang="sk-SK" sz="1800" i="1" dirty="0" err="1"/>
              <a:t>venditae</a:t>
            </a:r>
            <a:r>
              <a:rPr lang="sk-SK" sz="1800" dirty="0"/>
              <a:t> </a:t>
            </a:r>
            <a:r>
              <a:rPr lang="sk-SK" sz="1800" i="1" dirty="0"/>
              <a:t>et </a:t>
            </a:r>
            <a:r>
              <a:rPr lang="sk-SK" sz="1800" i="1" dirty="0" err="1"/>
              <a:t>traditae</a:t>
            </a:r>
            <a:r>
              <a:rPr lang="sk-SK" sz="1800" i="1" dirty="0"/>
              <a:t> </a:t>
            </a:r>
            <a:r>
              <a:rPr lang="sk-SK" sz="1800" dirty="0"/>
              <a:t>proti </a:t>
            </a:r>
            <a:r>
              <a:rPr lang="sk-SK" sz="1800" i="1" dirty="0" err="1"/>
              <a:t>rei</a:t>
            </a:r>
            <a:r>
              <a:rPr lang="sk-SK" sz="1800" i="1" dirty="0"/>
              <a:t> </a:t>
            </a:r>
            <a:r>
              <a:rPr lang="sk-SK" sz="1800" i="1" dirty="0" err="1" smtClean="0"/>
              <a:t>vindicatio</a:t>
            </a:r>
            <a:endParaRPr lang="sk-SK" sz="1800" i="1" dirty="0" smtClean="0"/>
          </a:p>
          <a:p>
            <a:pPr lvl="1" algn="just">
              <a:buFont typeface="Arial" panose="020B0604020202020204" pitchFamily="34" charset="0"/>
              <a:buChar char="•"/>
            </a:pPr>
            <a:endParaRPr lang="sk-SK" sz="1800" i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i="1" dirty="0" err="1"/>
              <a:t>Exceptiones</a:t>
            </a:r>
            <a:r>
              <a:rPr lang="sk-SK" sz="1800" b="1" i="1" dirty="0"/>
              <a:t> </a:t>
            </a:r>
            <a:r>
              <a:rPr lang="sk-SK" sz="1800" b="1" i="1" dirty="0" err="1" smtClean="0"/>
              <a:t>peremptoriae</a:t>
            </a:r>
            <a:r>
              <a:rPr lang="sk-SK" sz="1800" b="1" i="1" dirty="0" smtClean="0"/>
              <a:t> </a:t>
            </a:r>
            <a:r>
              <a:rPr lang="sk-SK" sz="1800" b="1" dirty="0" smtClean="0"/>
              <a:t>– trvalé </a:t>
            </a:r>
            <a:r>
              <a:rPr lang="sk-SK" sz="1800" dirty="0" smtClean="0"/>
              <a:t>- žalovaný ich </a:t>
            </a:r>
            <a:r>
              <a:rPr lang="sk-SK" sz="1800" dirty="0"/>
              <a:t>mohol uplatniť kedykoľvek, </a:t>
            </a:r>
            <a:r>
              <a:rPr lang="sk-SK" sz="1800" dirty="0" smtClean="0"/>
              <a:t>neboli </a:t>
            </a:r>
            <a:r>
              <a:rPr lang="sk-SK" sz="1800" dirty="0"/>
              <a:t>časovo </a:t>
            </a:r>
            <a:r>
              <a:rPr lang="sk-SK" sz="1800" dirty="0" smtClean="0"/>
              <a:t>obmedzené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i="1" dirty="0" err="1" smtClean="0"/>
              <a:t>Exceptiones</a:t>
            </a:r>
            <a:r>
              <a:rPr lang="sk-SK" sz="1800" b="1" i="1" dirty="0" smtClean="0"/>
              <a:t> </a:t>
            </a:r>
            <a:r>
              <a:rPr lang="sk-SK" sz="1800" b="1" i="1" dirty="0" err="1" smtClean="0"/>
              <a:t>dilatoriae</a:t>
            </a:r>
            <a:r>
              <a:rPr lang="sk-SK" sz="1800" b="1" i="1" dirty="0" smtClean="0"/>
              <a:t> </a:t>
            </a:r>
            <a:r>
              <a:rPr lang="sk-SK" sz="1800" dirty="0"/>
              <a:t>– dočasné, svedčia žalovanému len po určitú dobu, po uplynutí času už nebolo možné ich </a:t>
            </a:r>
            <a:r>
              <a:rPr lang="sk-SK" sz="1800" dirty="0" smtClean="0"/>
              <a:t>vzniesť</a:t>
            </a:r>
            <a:endParaRPr lang="sk-SK" sz="1800" dirty="0"/>
          </a:p>
          <a:p>
            <a:pPr lvl="1" algn="just">
              <a:buFont typeface="Arial" panose="020B0604020202020204" pitchFamily="34" charset="0"/>
              <a:buChar char="•"/>
            </a:pPr>
            <a:endParaRPr lang="sk-SK" sz="1800" i="1" dirty="0" smtClean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i="1" dirty="0" err="1"/>
              <a:t>Exceptiones</a:t>
            </a:r>
            <a:r>
              <a:rPr lang="sk-SK" sz="1800" b="1" i="1" dirty="0"/>
              <a:t> </a:t>
            </a:r>
            <a:r>
              <a:rPr lang="sk-SK" sz="1800" b="1" i="1" dirty="0" err="1"/>
              <a:t>propositae</a:t>
            </a:r>
            <a:r>
              <a:rPr lang="sk-SK" sz="1800" b="1" i="1" dirty="0"/>
              <a:t> </a:t>
            </a:r>
            <a:r>
              <a:rPr lang="sk-SK" sz="1800" i="1" dirty="0"/>
              <a:t>– </a:t>
            </a:r>
            <a:r>
              <a:rPr lang="sk-SK" sz="1800" dirty="0"/>
              <a:t>explicitne uvedené v </a:t>
            </a:r>
            <a:r>
              <a:rPr lang="sk-SK" sz="1800" dirty="0" smtClean="0"/>
              <a:t>prétorskom </a:t>
            </a:r>
            <a:r>
              <a:rPr lang="sk-SK" sz="1800" dirty="0"/>
              <a:t>edikte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1800" b="1" i="1" dirty="0" err="1" smtClean="0"/>
              <a:t>Exceptiones</a:t>
            </a:r>
            <a:r>
              <a:rPr lang="sk-SK" sz="1800" b="1" i="1" dirty="0" smtClean="0"/>
              <a:t> </a:t>
            </a:r>
            <a:r>
              <a:rPr lang="sk-SK" sz="1800" b="1" i="1" dirty="0" err="1"/>
              <a:t>utiles</a:t>
            </a:r>
            <a:r>
              <a:rPr lang="sk-SK" sz="1800" b="1" i="1" dirty="0"/>
              <a:t>, in </a:t>
            </a:r>
            <a:r>
              <a:rPr lang="sk-SK" sz="1800" b="1" i="1" dirty="0" err="1"/>
              <a:t>factum</a:t>
            </a:r>
            <a:r>
              <a:rPr lang="sk-SK" sz="1800" b="1" i="1" dirty="0"/>
              <a:t> </a:t>
            </a:r>
            <a:r>
              <a:rPr lang="sk-SK" sz="1800" i="1" dirty="0"/>
              <a:t>– </a:t>
            </a:r>
            <a:r>
              <a:rPr lang="sk-SK" sz="1800" dirty="0"/>
              <a:t>udeľované </a:t>
            </a:r>
            <a:r>
              <a:rPr lang="sk-SK" sz="1800" dirty="0" smtClean="0"/>
              <a:t>prétorom </a:t>
            </a:r>
            <a:r>
              <a:rPr lang="sk-SK" sz="1800" dirty="0"/>
              <a:t>pre konkrétny prípad</a:t>
            </a:r>
          </a:p>
        </p:txBody>
      </p:sp>
    </p:spTree>
    <p:extLst>
      <p:ext uri="{BB962C8B-B14F-4D97-AF65-F5344CB8AC3E}">
        <p14:creationId xmlns:p14="http://schemas.microsoft.com/office/powerpoint/2010/main" val="28276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 smtClean="0"/>
              <a:t>Právoplatnosť rozsudku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48132" y="2044461"/>
            <a:ext cx="11068132" cy="4209689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b="1" dirty="0"/>
              <a:t>Formálna právoplatnosť </a:t>
            </a:r>
            <a:r>
              <a:rPr lang="sk-SK" sz="2400" b="1" dirty="0" smtClean="0"/>
              <a:t>rozsudku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nastala </a:t>
            </a:r>
            <a:r>
              <a:rPr lang="sk-SK" sz="2000" dirty="0"/>
              <a:t>vynesením </a:t>
            </a:r>
            <a:r>
              <a:rPr lang="sk-SK" sz="2000" dirty="0" smtClean="0"/>
              <a:t>rozsudku</a:t>
            </a:r>
            <a:endParaRPr lang="sk-SK" sz="2000" dirty="0"/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nedal </a:t>
            </a:r>
            <a:r>
              <a:rPr lang="sk-SK" sz="2000" dirty="0"/>
              <a:t>sa už zmeniť riadnym opravným </a:t>
            </a:r>
            <a:r>
              <a:rPr lang="sk-SK" sz="2000" dirty="0" smtClean="0"/>
              <a:t>prostriedkom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ak </a:t>
            </a:r>
            <a:r>
              <a:rPr lang="sk-SK" sz="2000" dirty="0"/>
              <a:t>sa strany neodvolali voči </a:t>
            </a:r>
            <a:r>
              <a:rPr lang="sk-SK" sz="2000" dirty="0" smtClean="0"/>
              <a:t>rozsudku</a:t>
            </a:r>
          </a:p>
          <a:p>
            <a:pPr marL="914400" lvl="2" indent="0" algn="just">
              <a:buNone/>
            </a:pPr>
            <a:r>
              <a:rPr lang="sk-SK" sz="2000" dirty="0" smtClean="0"/>
              <a:t>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b="1" dirty="0" smtClean="0"/>
              <a:t>Materiálna </a:t>
            </a:r>
            <a:r>
              <a:rPr lang="sk-SK" sz="2400" b="1" dirty="0"/>
              <a:t>právoplatnosť </a:t>
            </a:r>
            <a:r>
              <a:rPr lang="sk-SK" sz="2400" b="1" dirty="0" smtClean="0"/>
              <a:t>rozsudku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definitívne </a:t>
            </a:r>
            <a:r>
              <a:rPr lang="sk-SK" sz="2000" dirty="0"/>
              <a:t>vyriešenie sporu stanovením nového hmotnoprávneho </a:t>
            </a:r>
            <a:r>
              <a:rPr lang="sk-SK" sz="2000" dirty="0" smtClean="0"/>
              <a:t>základu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/>
              <a:t>n</a:t>
            </a:r>
            <a:r>
              <a:rPr lang="sk-SK" sz="2000" dirty="0" smtClean="0"/>
              <a:t>ový právny vzťah </a:t>
            </a:r>
            <a:r>
              <a:rPr lang="sk-SK" sz="2000" dirty="0"/>
              <a:t>medzi sporovými stranami</a:t>
            </a:r>
          </a:p>
        </p:txBody>
      </p:sp>
    </p:spTree>
    <p:extLst>
      <p:ext uri="{BB962C8B-B14F-4D97-AF65-F5344CB8AC3E}">
        <p14:creationId xmlns:p14="http://schemas.microsoft.com/office/powerpoint/2010/main" val="35636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593837"/>
            <a:ext cx="10706264" cy="970450"/>
          </a:xfrm>
        </p:spPr>
        <p:txBody>
          <a:bodyPr/>
          <a:lstStyle/>
          <a:p>
            <a:pPr algn="just"/>
            <a:r>
              <a:rPr lang="pl-PL" sz="3900" dirty="0" smtClean="0"/>
              <a:t>Exekúcia rozsudku</a:t>
            </a:r>
            <a:endParaRPr lang="pl-PL" sz="39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48132" y="2044461"/>
            <a:ext cx="11068132" cy="4209689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b="1" dirty="0"/>
              <a:t>nútený výkon (</a:t>
            </a:r>
            <a:r>
              <a:rPr lang="sk-SK" sz="2400" b="1" dirty="0" smtClean="0"/>
              <a:t>právoplatného) rozhodnutia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1800" dirty="0"/>
              <a:t>p</a:t>
            </a:r>
            <a:r>
              <a:rPr lang="sk-SK" sz="1800" dirty="0" smtClean="0"/>
              <a:t>roti </a:t>
            </a:r>
            <a:r>
              <a:rPr lang="sk-SK" sz="1800" dirty="0"/>
              <a:t>vôli odsúdeného </a:t>
            </a:r>
            <a:r>
              <a:rPr lang="sk-SK" sz="1800" dirty="0" smtClean="0"/>
              <a:t>žalovaného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právny </a:t>
            </a:r>
            <a:r>
              <a:rPr lang="sk-SK" sz="1800" dirty="0"/>
              <a:t>titul </a:t>
            </a:r>
            <a:r>
              <a:rPr lang="sk-SK" sz="1800" dirty="0" smtClean="0"/>
              <a:t>- odsudzujúci rozsudok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1800" dirty="0" smtClean="0"/>
              <a:t>uplynula </a:t>
            </a:r>
            <a:r>
              <a:rPr lang="sk-SK" sz="1800" dirty="0"/>
              <a:t>30 dňová lehota na </a:t>
            </a:r>
            <a:r>
              <a:rPr lang="sk-SK" sz="1800" dirty="0" smtClean="0"/>
              <a:t>plnenie ale nedošlo </a:t>
            </a:r>
            <a:r>
              <a:rPr lang="sk-SK" sz="1800" dirty="0"/>
              <a:t>k </a:t>
            </a:r>
            <a:r>
              <a:rPr lang="sk-SK" sz="1800" dirty="0" smtClean="0"/>
              <a:t>plneniu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400" b="1" dirty="0" smtClean="0"/>
              <a:t>Postup:</a:t>
            </a:r>
          </a:p>
          <a:p>
            <a:pPr marL="457200" lvl="1" indent="0" algn="just">
              <a:buNone/>
            </a:pPr>
            <a:r>
              <a:rPr lang="sk-SK" sz="1800" dirty="0" smtClean="0"/>
              <a:t>Žalobca u toho </a:t>
            </a:r>
            <a:r>
              <a:rPr lang="sk-SK" sz="1800" dirty="0"/>
              <a:t>istého sudcu použije </a:t>
            </a:r>
            <a:r>
              <a:rPr lang="sk-SK" sz="1800" b="1" dirty="0" smtClean="0"/>
              <a:t>exekučnú žalobu – </a:t>
            </a:r>
            <a:r>
              <a:rPr lang="sk-SK" sz="1800" b="1" i="1" dirty="0" err="1" smtClean="0"/>
              <a:t>actio</a:t>
            </a:r>
            <a:r>
              <a:rPr lang="sk-SK" sz="1800" b="1" i="1" dirty="0" smtClean="0"/>
              <a:t> </a:t>
            </a:r>
            <a:r>
              <a:rPr lang="sk-SK" sz="1800" b="1" i="1" dirty="0" err="1" smtClean="0"/>
              <a:t>iudicati</a:t>
            </a:r>
            <a:endParaRPr lang="sk-SK" sz="1800" b="1" i="1" dirty="0"/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err="1" smtClean="0"/>
              <a:t>zneje</a:t>
            </a:r>
            <a:r>
              <a:rPr lang="sk-SK" sz="2000" dirty="0" smtClean="0"/>
              <a:t> na </a:t>
            </a:r>
            <a:r>
              <a:rPr lang="sk-SK" sz="2000" dirty="0"/>
              <a:t>dvojnásobok pôvodnej hodnoty </a:t>
            </a:r>
            <a:r>
              <a:rPr lang="sk-SK" sz="2000" dirty="0" smtClean="0"/>
              <a:t>sporu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000" dirty="0" smtClean="0"/>
              <a:t>exekúcia sa mohla viesť </a:t>
            </a:r>
            <a:r>
              <a:rPr lang="sk-SK" sz="2000" dirty="0"/>
              <a:t>na celý majetok odsúdeného, od </a:t>
            </a:r>
            <a:r>
              <a:rPr lang="sk-SK" sz="2000" dirty="0" smtClean="0"/>
              <a:t>čias Antonia </a:t>
            </a:r>
            <a:r>
              <a:rPr lang="sk-SK" sz="2000" dirty="0" err="1"/>
              <a:t>Pia</a:t>
            </a:r>
            <a:r>
              <a:rPr lang="sk-SK" sz="2000" dirty="0"/>
              <a:t> </a:t>
            </a:r>
            <a:r>
              <a:rPr lang="sk-SK" sz="2000" dirty="0" smtClean="0"/>
              <a:t>nový </a:t>
            </a:r>
            <a:r>
              <a:rPr lang="sk-SK" sz="2000" dirty="0"/>
              <a:t>typ exekúcie </a:t>
            </a:r>
            <a:r>
              <a:rPr lang="sk-SK" sz="2000" dirty="0" smtClean="0"/>
              <a:t>– singulárna exekúcia, </a:t>
            </a:r>
            <a:r>
              <a:rPr lang="sk-SK" sz="2000" dirty="0"/>
              <a:t>na žiadosť veriteľa rímsky magistrát zabavil jednotlivú </a:t>
            </a:r>
            <a:r>
              <a:rPr lang="sk-SK" sz="2000" dirty="0" smtClean="0"/>
              <a:t>vec z </a:t>
            </a:r>
            <a:r>
              <a:rPr lang="sk-SK" sz="2000" dirty="0"/>
              <a:t>dlžníkovho majetku</a:t>
            </a:r>
          </a:p>
        </p:txBody>
      </p:sp>
    </p:spTree>
    <p:extLst>
      <p:ext uri="{BB962C8B-B14F-4D97-AF65-F5344CB8AC3E}">
        <p14:creationId xmlns:p14="http://schemas.microsoft.com/office/powerpoint/2010/main" val="33249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Všeobecne o ochrane </a:t>
            </a:r>
            <a:r>
              <a:rPr lang="sk-SK" dirty="0" smtClean="0"/>
              <a:t>práv - svojpomoc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600" dirty="0"/>
              <a:t>je donútenie </a:t>
            </a:r>
            <a:r>
              <a:rPr lang="sk-SK" sz="2600" dirty="0" smtClean="0"/>
              <a:t>zo strany oprávneného, ktorý </a:t>
            </a:r>
            <a:r>
              <a:rPr lang="sk-SK" sz="2600" dirty="0"/>
              <a:t>si vlastnou mocou vynucuje určité správanie, či konanie na </a:t>
            </a:r>
            <a:r>
              <a:rPr lang="sk-SK" sz="2600" dirty="0" smtClean="0"/>
              <a:t>povinnej osobe</a:t>
            </a:r>
            <a:endParaRPr lang="sk-SK" sz="26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600" dirty="0"/>
              <a:t>predstavovala v najstarších dobách významnú úlohu pri domáhaní sa svojich </a:t>
            </a:r>
            <a:r>
              <a:rPr lang="sk-SK" sz="2600" dirty="0" smtClean="0"/>
              <a:t>práv, tzv. inštitút </a:t>
            </a:r>
            <a:r>
              <a:rPr lang="sk-SK" sz="2600" dirty="0"/>
              <a:t>odplaty - </a:t>
            </a:r>
            <a:r>
              <a:rPr lang="sk-SK" sz="2600" i="1" dirty="0" err="1" smtClean="0"/>
              <a:t>talio</a:t>
            </a:r>
            <a:endParaRPr lang="sk-SK" sz="2600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600" dirty="0" smtClean="0"/>
              <a:t>postupom </a:t>
            </a:r>
            <a:r>
              <a:rPr lang="sk-SK" sz="2600" dirty="0"/>
              <a:t>času bola svojpomoc obmedzovaná </a:t>
            </a:r>
            <a:r>
              <a:rPr lang="sk-SK" sz="2600" dirty="0" smtClean="0"/>
              <a:t>a nahradzovaná inými právnymi prostriedkami</a:t>
            </a:r>
            <a:endParaRPr lang="sk-SK" sz="2600" dirty="0"/>
          </a:p>
        </p:txBody>
      </p:sp>
    </p:spTree>
    <p:extLst>
      <p:ext uri="{BB962C8B-B14F-4D97-AF65-F5344CB8AC3E}">
        <p14:creationId xmlns:p14="http://schemas.microsoft.com/office/powerpoint/2010/main" val="25415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Ďakujem za pozornosť.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000" b="1" dirty="0" smtClean="0"/>
              <a:t>JUDr. Ľuboš Dobrovič, PhD.</a:t>
            </a:r>
            <a:endParaRPr lang="sk-SK" sz="2000" b="1" dirty="0"/>
          </a:p>
        </p:txBody>
      </p:sp>
    </p:spTree>
    <p:extLst>
      <p:ext uri="{BB962C8B-B14F-4D97-AF65-F5344CB8AC3E}">
        <p14:creationId xmlns:p14="http://schemas.microsoft.com/office/powerpoint/2010/main" val="14450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k-SK" sz="3200" dirty="0"/>
              <a:t>Všeobecne o ochrane práv </a:t>
            </a:r>
            <a:r>
              <a:rPr lang="sk-SK" sz="3200" dirty="0" smtClean="0"/>
              <a:t>– ingerencia (zásah) štátu do sporu medzi oprávneným a povinným</a:t>
            </a:r>
            <a:endParaRPr lang="sk-SK" sz="32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71812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Obmedzením svojpomoci vyvstala </a:t>
            </a:r>
            <a:r>
              <a:rPr lang="sk-SK" sz="2400" dirty="0" smtClean="0"/>
              <a:t>otázka - </a:t>
            </a:r>
            <a:r>
              <a:rPr lang="sk-SK" sz="2400" b="1" dirty="0"/>
              <a:t>kto bude poskytovať ochranu </a:t>
            </a:r>
            <a:r>
              <a:rPr lang="sk-SK" sz="2400" b="1" dirty="0" smtClean="0"/>
              <a:t>právam?</a:t>
            </a:r>
            <a:endParaRPr lang="sk-SK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Zásada – </a:t>
            </a:r>
            <a:r>
              <a:rPr lang="sk-SK" sz="2400" b="1" i="1" dirty="0"/>
              <a:t>„Kde nie je žalobca</a:t>
            </a:r>
            <a:r>
              <a:rPr lang="sk-SK" sz="2400" b="1" i="1" dirty="0" smtClean="0"/>
              <a:t>, tam </a:t>
            </a:r>
            <a:r>
              <a:rPr lang="sk-SK" sz="2400" b="1" i="1" dirty="0"/>
              <a:t>nie je sudca“</a:t>
            </a:r>
          </a:p>
          <a:p>
            <a:pPr marL="0" indent="0" algn="just">
              <a:buNone/>
            </a:pPr>
            <a:endParaRPr lang="sk-SK" sz="2400" dirty="0" smtClean="0"/>
          </a:p>
          <a:p>
            <a:pPr marL="0" indent="0" algn="just">
              <a:buNone/>
            </a:pPr>
            <a:r>
              <a:rPr lang="sk-SK" sz="2400" b="1" dirty="0" smtClean="0"/>
              <a:t>žalobca </a:t>
            </a:r>
            <a:r>
              <a:rPr lang="sk-SK" sz="2400" b="1" i="1" dirty="0" smtClean="0"/>
              <a:t>(</a:t>
            </a:r>
            <a:r>
              <a:rPr lang="sk-SK" sz="2400" b="1" i="1" dirty="0" err="1" smtClean="0"/>
              <a:t>actor</a:t>
            </a:r>
            <a:r>
              <a:rPr lang="sk-SK" sz="2400" b="1" i="1" dirty="0" smtClean="0"/>
              <a:t>) </a:t>
            </a:r>
            <a:r>
              <a:rPr lang="sk-SK" sz="2400" b="1" dirty="0" smtClean="0"/>
              <a:t>												žalovaný </a:t>
            </a:r>
            <a:r>
              <a:rPr lang="sk-SK" sz="2400" b="1" i="1" dirty="0" smtClean="0"/>
              <a:t>(</a:t>
            </a:r>
            <a:r>
              <a:rPr lang="sk-SK" sz="2400" b="1" i="1" dirty="0" err="1" smtClean="0"/>
              <a:t>reus</a:t>
            </a:r>
            <a:r>
              <a:rPr lang="sk-SK" sz="2400" b="1" i="1" dirty="0" smtClean="0"/>
              <a:t>)               </a:t>
            </a:r>
            <a:r>
              <a:rPr lang="sk-SK" sz="2400" dirty="0" smtClean="0"/>
              <a:t>                         </a:t>
            </a:r>
          </a:p>
          <a:p>
            <a:pPr marL="0" indent="0" algn="just">
              <a:buNone/>
            </a:pPr>
            <a:endParaRPr lang="sk-SK" sz="2400" dirty="0" smtClean="0"/>
          </a:p>
          <a:p>
            <a:pPr marL="0" indent="0" algn="just">
              <a:buNone/>
            </a:pPr>
            <a:endParaRPr lang="sk-SK" sz="2400" dirty="0" smtClean="0"/>
          </a:p>
          <a:p>
            <a:pPr marL="0" indent="0" algn="just">
              <a:buNone/>
            </a:pPr>
            <a:r>
              <a:rPr lang="sk-SK" sz="2400" dirty="0" smtClean="0"/>
              <a:t>								</a:t>
            </a:r>
            <a:r>
              <a:rPr lang="sk-SK" sz="2400" b="1" dirty="0" smtClean="0"/>
              <a:t>rozsudok </a:t>
            </a:r>
            <a:r>
              <a:rPr lang="sk-SK" sz="2400" b="1" i="1" dirty="0" smtClean="0"/>
              <a:t>(</a:t>
            </a:r>
            <a:r>
              <a:rPr lang="sk-SK" sz="2400" b="1" i="1" dirty="0" err="1" smtClean="0"/>
              <a:t>sententia</a:t>
            </a:r>
            <a:r>
              <a:rPr lang="sk-SK" sz="2400" b="1" i="1" dirty="0" smtClean="0"/>
              <a:t>)</a:t>
            </a:r>
            <a:endParaRPr lang="sk-SK" sz="2400" b="1" i="1" dirty="0"/>
          </a:p>
        </p:txBody>
      </p:sp>
      <p:cxnSp>
        <p:nvCxnSpPr>
          <p:cNvPr id="5" name="Rovná spojovacia šípka 4"/>
          <p:cNvCxnSpPr/>
          <p:nvPr/>
        </p:nvCxnSpPr>
        <p:spPr>
          <a:xfrm>
            <a:off x="3286664" y="4692770"/>
            <a:ext cx="5270740" cy="2587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flipH="1">
            <a:off x="5922034" y="4718649"/>
            <a:ext cx="8626" cy="11645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ĺžnik 9"/>
          <p:cNvSpPr/>
          <p:nvPr/>
        </p:nvSpPr>
        <p:spPr>
          <a:xfrm>
            <a:off x="4157418" y="4718649"/>
            <a:ext cx="1763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i="1" dirty="0"/>
              <a:t>ž</a:t>
            </a:r>
            <a:r>
              <a:rPr lang="sk-SK" b="1" i="1" dirty="0" smtClean="0"/>
              <a:t>aloba (</a:t>
            </a:r>
            <a:r>
              <a:rPr lang="sk-SK" b="1" i="1" dirty="0" err="1" smtClean="0"/>
              <a:t>actio</a:t>
            </a:r>
            <a:r>
              <a:rPr lang="sk-SK" b="1" i="1" dirty="0" smtClean="0"/>
              <a:t>)</a:t>
            </a:r>
            <a:endParaRPr lang="sk-SK" i="1" dirty="0"/>
          </a:p>
        </p:txBody>
      </p:sp>
    </p:spTree>
    <p:extLst>
      <p:ext uri="{BB962C8B-B14F-4D97-AF65-F5344CB8AC3E}">
        <p14:creationId xmlns:p14="http://schemas.microsoft.com/office/powerpoint/2010/main" val="39235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600" dirty="0"/>
              <a:t>Všeobecne o ochrane </a:t>
            </a:r>
            <a:r>
              <a:rPr lang="sk-SK" sz="3600" dirty="0" smtClean="0"/>
              <a:t>práv – krátky exkurz do rímskeho procesného práva</a:t>
            </a:r>
            <a:endParaRPr lang="sk-SK" sz="36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84671" y="1759790"/>
            <a:ext cx="11662913" cy="45288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400" b="1" dirty="0" smtClean="0"/>
              <a:t>Chronologicky:</a:t>
            </a:r>
          </a:p>
          <a:p>
            <a:pPr marL="0" indent="0" algn="just">
              <a:buNone/>
            </a:pPr>
            <a:endParaRPr lang="sk-SK" sz="2400" b="1" dirty="0" smtClean="0"/>
          </a:p>
          <a:p>
            <a:pPr algn="just">
              <a:buFont typeface="+mj-lt"/>
              <a:buAutoNum type="arabicPeriod"/>
            </a:pPr>
            <a:r>
              <a:rPr lang="sk-SK" sz="2400" b="1" dirty="0" smtClean="0"/>
              <a:t>Legisakčný proces </a:t>
            </a:r>
            <a:r>
              <a:rPr lang="sk-SK" sz="2400" dirty="0" smtClean="0"/>
              <a:t>(pôvod základu pojmu </a:t>
            </a:r>
            <a:r>
              <a:rPr lang="sk-SK" sz="2400" dirty="0"/>
              <a:t>- </a:t>
            </a:r>
            <a:r>
              <a:rPr lang="sk-SK" sz="2400" i="1" dirty="0" err="1"/>
              <a:t>legis</a:t>
            </a:r>
            <a:r>
              <a:rPr lang="sk-SK" sz="2400" i="1" dirty="0"/>
              <a:t> </a:t>
            </a:r>
            <a:r>
              <a:rPr lang="sk-SK" sz="2400" i="1" dirty="0" err="1"/>
              <a:t>actio</a:t>
            </a:r>
            <a:r>
              <a:rPr lang="sk-SK" sz="2400" i="1" dirty="0"/>
              <a:t> </a:t>
            </a:r>
            <a:r>
              <a:rPr lang="sk-SK" sz="2400" dirty="0"/>
              <a:t>– žaloba daná na základe zákona)</a:t>
            </a:r>
          </a:p>
          <a:p>
            <a:pPr algn="just">
              <a:buFont typeface="+mj-lt"/>
              <a:buAutoNum type="arabicPeriod"/>
            </a:pPr>
            <a:r>
              <a:rPr lang="sk-SK" sz="2400" b="1" dirty="0" smtClean="0"/>
              <a:t>Formulový proces </a:t>
            </a:r>
            <a:r>
              <a:rPr lang="sk-SK" sz="2400" dirty="0"/>
              <a:t>(</a:t>
            </a:r>
            <a:r>
              <a:rPr lang="sk-SK" sz="2400" dirty="0" smtClean="0"/>
              <a:t>pôvod základu pojmu </a:t>
            </a:r>
            <a:r>
              <a:rPr lang="sk-SK" sz="2400" dirty="0"/>
              <a:t>– </a:t>
            </a:r>
            <a:r>
              <a:rPr lang="sk-SK" sz="2400" dirty="0" smtClean="0"/>
              <a:t>formula </a:t>
            </a:r>
            <a:r>
              <a:rPr lang="sk-SK" sz="2400" dirty="0"/>
              <a:t>– žalobná žiadosť, ktorú podával žalobca v konaní pred súdom)</a:t>
            </a:r>
          </a:p>
          <a:p>
            <a:pPr algn="just">
              <a:buFont typeface="+mj-lt"/>
              <a:buAutoNum type="arabicPeriod"/>
            </a:pPr>
            <a:r>
              <a:rPr lang="sk-SK" sz="2400" b="1" dirty="0"/>
              <a:t>K</a:t>
            </a:r>
            <a:r>
              <a:rPr lang="sk-SK" sz="2400" b="1" dirty="0" smtClean="0"/>
              <a:t>ogničný proces </a:t>
            </a:r>
            <a:r>
              <a:rPr lang="sk-SK" sz="2400" dirty="0" smtClean="0"/>
              <a:t>(pôvod </a:t>
            </a:r>
            <a:r>
              <a:rPr lang="sk-SK" sz="2400" dirty="0"/>
              <a:t>základu pojmu  – </a:t>
            </a:r>
            <a:r>
              <a:rPr lang="sk-SK" sz="2400" i="1" dirty="0" err="1"/>
              <a:t>cognitio</a:t>
            </a:r>
            <a:r>
              <a:rPr lang="sk-SK" sz="2400" i="1" dirty="0"/>
              <a:t> extra </a:t>
            </a:r>
            <a:r>
              <a:rPr lang="sk-SK" sz="2400" i="1" dirty="0" err="1"/>
              <a:t>ordinem</a:t>
            </a:r>
            <a:r>
              <a:rPr lang="sk-SK" sz="2400" i="1" dirty="0"/>
              <a:t> </a:t>
            </a:r>
            <a:r>
              <a:rPr lang="sk-SK" sz="2400" dirty="0"/>
              <a:t>– vyšetrovanie, prejednanie) </a:t>
            </a:r>
            <a:r>
              <a:rPr lang="sk-SK" sz="2400" dirty="0" smtClean="0"/>
              <a:t>mimoriadny proces popri </a:t>
            </a:r>
            <a:r>
              <a:rPr lang="sk-SK" sz="2400" dirty="0" err="1" smtClean="0"/>
              <a:t>formulovom</a:t>
            </a:r>
            <a:r>
              <a:rPr lang="sk-SK" sz="2400" dirty="0" smtClean="0"/>
              <a:t> procese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88785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Pojem žaloba </a:t>
            </a:r>
            <a:r>
              <a:rPr lang="sk-SK" i="1" dirty="0" smtClean="0"/>
              <a:t>(</a:t>
            </a:r>
            <a:r>
              <a:rPr lang="sk-SK" i="1" dirty="0" err="1" smtClean="0"/>
              <a:t>actio</a:t>
            </a:r>
            <a:r>
              <a:rPr lang="sk-SK" i="1" dirty="0"/>
              <a:t>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8712" y="2337758"/>
            <a:ext cx="10554574" cy="4390846"/>
          </a:xfrm>
        </p:spPr>
        <p:txBody>
          <a:bodyPr>
            <a:noAutofit/>
          </a:bodyPr>
          <a:lstStyle/>
          <a:p>
            <a:r>
              <a:rPr lang="sk-SK" b="1" dirty="0"/>
              <a:t>v rímskom </a:t>
            </a:r>
            <a:r>
              <a:rPr lang="sk-SK" b="1" dirty="0" smtClean="0"/>
              <a:t>práve </a:t>
            </a:r>
            <a:r>
              <a:rPr lang="sk-SK" dirty="0"/>
              <a:t>označuje:</a:t>
            </a:r>
          </a:p>
          <a:p>
            <a:pPr marL="0" indent="0">
              <a:buNone/>
            </a:pPr>
            <a:endParaRPr lang="sk-SK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aj </a:t>
            </a:r>
            <a:r>
              <a:rPr lang="sk-SK" dirty="0"/>
              <a:t>materiálne subjektívne </a:t>
            </a:r>
            <a:r>
              <a:rPr lang="sk-SK" dirty="0" smtClean="0"/>
              <a:t>právo (</a:t>
            </a:r>
            <a:r>
              <a:rPr lang="sk-SK" b="1" dirty="0" smtClean="0"/>
              <a:t>nárok</a:t>
            </a:r>
            <a:r>
              <a:rPr lang="sk-SK" dirty="0" smtClean="0"/>
              <a:t>) – materiálnoprávny význam</a:t>
            </a:r>
          </a:p>
          <a:p>
            <a:pPr marL="0" indent="0" algn="just">
              <a:buNone/>
            </a:pPr>
            <a:r>
              <a:rPr lang="sk-SK" b="1" dirty="0" smtClean="0"/>
              <a:t>								  +</a:t>
            </a:r>
            <a:endParaRPr lang="sk-SK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aj procesný prostriedok ochrany práva (</a:t>
            </a:r>
            <a:r>
              <a:rPr lang="sk-SK" b="1" dirty="0" smtClean="0"/>
              <a:t>žalobu</a:t>
            </a:r>
            <a:r>
              <a:rPr lang="sk-SK" dirty="0" smtClean="0"/>
              <a:t>) – formálnoprávny význam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3200" dirty="0" smtClean="0"/>
              <a:t>Otázka</a:t>
            </a:r>
            <a:r>
              <a:rPr lang="sk-SK" sz="3200" dirty="0"/>
              <a:t>: </a:t>
            </a:r>
            <a:r>
              <a:rPr lang="sk-SK" sz="3200" b="1" i="1" dirty="0" err="1"/>
              <a:t>Qualis</a:t>
            </a:r>
            <a:r>
              <a:rPr lang="sk-SK" sz="3200" b="1" i="1" dirty="0"/>
              <a:t> </a:t>
            </a:r>
            <a:r>
              <a:rPr lang="sk-SK" sz="3200" b="1" i="1" dirty="0" err="1"/>
              <a:t>actio</a:t>
            </a:r>
            <a:r>
              <a:rPr lang="sk-SK" sz="3200" b="1" i="1" dirty="0"/>
              <a:t>?</a:t>
            </a:r>
          </a:p>
          <a:p>
            <a:endParaRPr lang="sk-SK" dirty="0"/>
          </a:p>
          <a:p>
            <a:r>
              <a:rPr lang="sk-SK" dirty="0"/>
              <a:t>pojem </a:t>
            </a:r>
            <a:r>
              <a:rPr lang="sk-SK" b="1" dirty="0"/>
              <a:t>žaloba v súčasnom práve</a:t>
            </a:r>
            <a:r>
              <a:rPr lang="sk-SK" dirty="0"/>
              <a:t> – abstraktný procesný prostriedok právnej ochrany  </a:t>
            </a:r>
          </a:p>
          <a:p>
            <a:r>
              <a:rPr lang="sk-SK" dirty="0" smtClean="0"/>
              <a:t>ust</a:t>
            </a:r>
            <a:r>
              <a:rPr lang="sk-SK" dirty="0"/>
              <a:t>. § 131 zákona č. 160/2015 </a:t>
            </a:r>
            <a:r>
              <a:rPr lang="sk-SK" dirty="0" err="1"/>
              <a:t>Z.z</a:t>
            </a:r>
            <a:r>
              <a:rPr lang="sk-SK" dirty="0"/>
              <a:t>. CSP: „</a:t>
            </a:r>
            <a:r>
              <a:rPr lang="sk-SK" i="1" dirty="0"/>
              <a:t>Žaloba je procesný úkon, ktorým sa uplatňuje právo na súdnu ochranu ohrozeného alebo porušeného práva.“</a:t>
            </a:r>
          </a:p>
          <a:p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267029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Žaloba </a:t>
            </a:r>
            <a:r>
              <a:rPr lang="sk-SK" i="1" dirty="0"/>
              <a:t>(</a:t>
            </a:r>
            <a:r>
              <a:rPr lang="sk-SK" i="1" dirty="0" err="1"/>
              <a:t>actio</a:t>
            </a:r>
            <a:r>
              <a:rPr lang="sk-SK" i="1" dirty="0" smtClean="0"/>
              <a:t>) </a:t>
            </a:r>
            <a:r>
              <a:rPr lang="sk-SK" dirty="0" smtClean="0"/>
              <a:t>– procesnoprávny význam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0000" y="2498332"/>
            <a:ext cx="10706264" cy="3636511"/>
          </a:xfrm>
        </p:spPr>
        <p:txBody>
          <a:bodyPr>
            <a:normAutofit/>
          </a:bodyPr>
          <a:lstStyle/>
          <a:p>
            <a:pPr algn="just"/>
            <a:r>
              <a:rPr lang="sk-SK" sz="2800" b="1" dirty="0" smtClean="0"/>
              <a:t>pojem </a:t>
            </a:r>
            <a:r>
              <a:rPr lang="sk-SK" sz="2800" b="1" i="1" dirty="0" err="1" smtClean="0"/>
              <a:t>actio</a:t>
            </a:r>
            <a:r>
              <a:rPr lang="sk-SK" sz="2800" i="1" dirty="0" smtClean="0"/>
              <a:t> </a:t>
            </a:r>
            <a:r>
              <a:rPr lang="sk-SK" sz="2800" dirty="0" smtClean="0"/>
              <a:t>v materiálnoprávnom (hmotnoprávnom) význame </a:t>
            </a:r>
            <a:r>
              <a:rPr lang="sk-SK" sz="2800" b="1" dirty="0" smtClean="0"/>
              <a:t>=</a:t>
            </a:r>
            <a:r>
              <a:rPr lang="sk-SK" sz="2800" dirty="0" smtClean="0"/>
              <a:t> </a:t>
            </a:r>
            <a:r>
              <a:rPr lang="sk-SK" sz="2800" b="1" dirty="0" smtClean="0"/>
              <a:t>neuspokojený právny nárok oprávneného</a:t>
            </a:r>
            <a:r>
              <a:rPr lang="sk-SK" sz="2800" dirty="0" smtClean="0"/>
              <a:t>, ktorému vznikla ujma na jeho právach (napr. nárok na náhradu škody),</a:t>
            </a:r>
          </a:p>
          <a:p>
            <a:pPr algn="just"/>
            <a:r>
              <a:rPr lang="sk-SK" sz="2800" dirty="0" smtClean="0"/>
              <a:t>tento neuspokojený právny nárok má oprávnený voči povinnému – jednotlivcovi, ktorému vznikla povinnosť (napr. povinnosť nahradiť škodu).</a:t>
            </a:r>
          </a:p>
        </p:txBody>
      </p:sp>
    </p:spTree>
    <p:extLst>
      <p:ext uri="{BB962C8B-B14F-4D97-AF65-F5344CB8AC3E}">
        <p14:creationId xmlns:p14="http://schemas.microsoft.com/office/powerpoint/2010/main" val="36584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706264" cy="970450"/>
          </a:xfrm>
        </p:spPr>
        <p:txBody>
          <a:bodyPr/>
          <a:lstStyle/>
          <a:p>
            <a:pPr algn="just"/>
            <a:r>
              <a:rPr lang="sk-SK" dirty="0" smtClean="0"/>
              <a:t>Žaloba </a:t>
            </a:r>
            <a:r>
              <a:rPr lang="sk-SK" i="1" dirty="0"/>
              <a:t>(</a:t>
            </a:r>
            <a:r>
              <a:rPr lang="sk-SK" i="1" dirty="0" err="1"/>
              <a:t>actio</a:t>
            </a:r>
            <a:r>
              <a:rPr lang="sk-SK" i="1" dirty="0" smtClean="0"/>
              <a:t>) </a:t>
            </a:r>
            <a:r>
              <a:rPr lang="sk-SK" dirty="0" smtClean="0"/>
              <a:t>– formálnoprávny význam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0000" y="2498332"/>
            <a:ext cx="10706264" cy="363651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k-SK" sz="2800" b="1" dirty="0" smtClean="0"/>
              <a:t>pojem </a:t>
            </a:r>
            <a:r>
              <a:rPr lang="sk-SK" sz="2800" b="1" i="1" dirty="0" err="1" smtClean="0"/>
              <a:t>actio</a:t>
            </a:r>
            <a:r>
              <a:rPr lang="sk-SK" sz="2800" i="1" dirty="0" smtClean="0"/>
              <a:t> </a:t>
            </a:r>
            <a:r>
              <a:rPr lang="sk-SK" sz="2800" dirty="0" smtClean="0"/>
              <a:t>vo </a:t>
            </a:r>
            <a:r>
              <a:rPr lang="sk-SK" sz="2800" dirty="0" err="1" smtClean="0"/>
              <a:t>formálnoprávnom</a:t>
            </a:r>
            <a:r>
              <a:rPr lang="sk-SK" sz="2800" dirty="0" smtClean="0"/>
              <a:t> (procesnoprávnom) význame </a:t>
            </a:r>
          </a:p>
          <a:p>
            <a:pPr marL="0" indent="0" algn="just">
              <a:buNone/>
            </a:pPr>
            <a:r>
              <a:rPr lang="sk-SK" sz="2800" b="1" dirty="0" smtClean="0"/>
              <a:t>=</a:t>
            </a:r>
            <a:r>
              <a:rPr lang="sk-SK" sz="2800" dirty="0" smtClean="0"/>
              <a:t> </a:t>
            </a:r>
            <a:r>
              <a:rPr lang="sk-SK" sz="2800" b="1" dirty="0" smtClean="0"/>
              <a:t>procesnoprávny prostriedok ochrany, t.j. možnosť oprávneného (žalobcu), ktorý má neuspokojený právny nárok</a:t>
            </a:r>
            <a:r>
              <a:rPr lang="sk-SK" sz="2800" dirty="0" smtClean="0"/>
              <a:t>, aby sa za pôsobenia (ingerencie) štátneho orgánu (na súde) domohol toho, aby sa z jeho neuspokojeného právneho nároku stal </a:t>
            </a:r>
            <a:r>
              <a:rPr lang="sk-SK" sz="2800" b="1" dirty="0" smtClean="0"/>
              <a:t>uspokojený právny nárok</a:t>
            </a:r>
            <a:r>
              <a:rPr lang="sk-SK" sz="2800" dirty="0" smtClean="0"/>
              <a:t>.</a:t>
            </a:r>
          </a:p>
          <a:p>
            <a:pPr marL="0" indent="0" algn="just">
              <a:buNone/>
            </a:pPr>
            <a:endParaRPr lang="sk-SK" sz="2800" dirty="0" smtClean="0"/>
          </a:p>
          <a:p>
            <a:pPr algn="just"/>
            <a:r>
              <a:rPr lang="sk-SK" sz="2800" dirty="0" smtClean="0"/>
              <a:t> </a:t>
            </a:r>
            <a:r>
              <a:rPr lang="sk-SK" sz="2800" dirty="0"/>
              <a:t>z neuspokojeného právneho nároku </a:t>
            </a:r>
            <a:r>
              <a:rPr lang="sk-SK" sz="2800" dirty="0" smtClean="0"/>
              <a:t>sa stane </a:t>
            </a:r>
            <a:r>
              <a:rPr lang="sk-SK" sz="2800" dirty="0"/>
              <a:t>uspokojený právny </a:t>
            </a:r>
            <a:r>
              <a:rPr lang="sk-SK" sz="2800" dirty="0" smtClean="0"/>
              <a:t>nárok</a:t>
            </a:r>
            <a:r>
              <a:rPr lang="sk-SK" sz="2800" dirty="0"/>
              <a:t> </a:t>
            </a:r>
            <a:r>
              <a:rPr lang="sk-SK" sz="2800" dirty="0" smtClean="0"/>
              <a:t>vtedy, ak oprávnený (žalobca) </a:t>
            </a:r>
            <a:r>
              <a:rPr lang="sk-SK" sz="2800" b="1" dirty="0" smtClean="0"/>
              <a:t>preukáže pred súdom svoj nárok</a:t>
            </a:r>
            <a:r>
              <a:rPr lang="sk-SK" sz="2800" dirty="0" smtClean="0"/>
              <a:t> (právo).</a:t>
            </a:r>
          </a:p>
        </p:txBody>
      </p:sp>
    </p:spTree>
    <p:extLst>
      <p:ext uri="{BB962C8B-B14F-4D97-AF65-F5344CB8AC3E}">
        <p14:creationId xmlns:p14="http://schemas.microsoft.com/office/powerpoint/2010/main" val="37444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cia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TM03457503[[fn=Citácia]]</Template>
  <TotalTime>276</TotalTime>
  <Words>2879</Words>
  <Application>Microsoft Office PowerPoint</Application>
  <PresentationFormat>Širokouhlá</PresentationFormat>
  <Paragraphs>244</Paragraphs>
  <Slides>40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40</vt:i4>
      </vt:variant>
    </vt:vector>
  </HeadingPairs>
  <TitlesOfParts>
    <vt:vector size="45" baseType="lpstr">
      <vt:lpstr>Arial</vt:lpstr>
      <vt:lpstr>Century Gothic</vt:lpstr>
      <vt:lpstr>Wingdings</vt:lpstr>
      <vt:lpstr>Wingdings 2</vt:lpstr>
      <vt:lpstr>Citácia</vt:lpstr>
      <vt:lpstr>Žaloby a námietky</vt:lpstr>
      <vt:lpstr>Obsah</vt:lpstr>
      <vt:lpstr>Všeobecne o ochrane práv</vt:lpstr>
      <vt:lpstr>Všeobecne o ochrane práv - svojpomoc</vt:lpstr>
      <vt:lpstr>Všeobecne o ochrane práv – ingerencia (zásah) štátu do sporu medzi oprávneným a povinným</vt:lpstr>
      <vt:lpstr>Všeobecne o ochrane práv – krátky exkurz do rímskeho procesného práva</vt:lpstr>
      <vt:lpstr>Pojem žaloba (actio)</vt:lpstr>
      <vt:lpstr>Žaloba (actio) – procesnoprávny význam</vt:lpstr>
      <vt:lpstr>Žaloba (actio) – formálnoprávny význam</vt:lpstr>
      <vt:lpstr>Žaloba (actio) – formálnoprávny význam + materiálnoprávny význam</vt:lpstr>
      <vt:lpstr>Žaloba (actio) – formálnoprávny význam + materiálnoprávny význam - príklad</vt:lpstr>
      <vt:lpstr>Žalobná formula</vt:lpstr>
      <vt:lpstr>Žalobná formula a jej časti (hlavné)</vt:lpstr>
      <vt:lpstr>Žalobná formula a jej časti (vedľajšie)</vt:lpstr>
      <vt:lpstr>Delenie žalôb – 1. členenie - podľa intencie</vt:lpstr>
      <vt:lpstr>Delenie žalôb – 1. členenie - podľa intencie Vecné žaloby (actiones is rem)</vt:lpstr>
      <vt:lpstr>Delenie žalôb – 1. členenie - podľa intencie Osobné žaloby (actiones in personam)</vt:lpstr>
      <vt:lpstr>Delenie žalôb – 2. členenie</vt:lpstr>
      <vt:lpstr>Delenie žalôb – 2. členenie Žaloby z prísneho práva (actiones stricti iuris)</vt:lpstr>
      <vt:lpstr>Delenie žalôb – 2. členenie Žaloby spočívajúce na dobromyseľnosti (actiones bonae fidei)</vt:lpstr>
      <vt:lpstr>Delenie žalôb – 3. členenie – podľa dôvodu vzniku</vt:lpstr>
      <vt:lpstr>Delenie žalôb – 4. členenie</vt:lpstr>
      <vt:lpstr>Delenie žalôb – 4. členenie Actiones perpetuae (trvalé žaloby)</vt:lpstr>
      <vt:lpstr>Delenie žalôb – 4. členenie Actiones temporales (dočasné žaloby)</vt:lpstr>
      <vt:lpstr>Delenie žalôb – 5. členenie</vt:lpstr>
      <vt:lpstr>Delenie žalôb – 5. členenie</vt:lpstr>
      <vt:lpstr>Delenie žalôb – 6. členenie</vt:lpstr>
      <vt:lpstr>Delenie žalôb – 7. členenie</vt:lpstr>
      <vt:lpstr>Delenie žalôb – 8. členenie</vt:lpstr>
      <vt:lpstr>Konkurencia žalôb a kumulácia žalôb</vt:lpstr>
      <vt:lpstr>Konkurencia žalôb </vt:lpstr>
      <vt:lpstr>Konkurencia žalôb Konzumpčná konkurencia žalôb</vt:lpstr>
      <vt:lpstr>Konkurencia žalôb Konzumpčná konkurencia žalôb </vt:lpstr>
      <vt:lpstr>Konkurencia žalôb </vt:lpstr>
      <vt:lpstr>Kumulácia žalôb </vt:lpstr>
      <vt:lpstr>Námietky</vt:lpstr>
      <vt:lpstr>Druhy námietok</vt:lpstr>
      <vt:lpstr>Právoplatnosť rozsudku</vt:lpstr>
      <vt:lpstr>Exekúcia rozsudku</vt:lpstr>
      <vt:lpstr>Ďakujem za pozornosť.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Žaloby a námietky</dc:title>
  <dc:creator>autor</dc:creator>
  <cp:lastModifiedBy>autor</cp:lastModifiedBy>
  <cp:revision>27</cp:revision>
  <dcterms:created xsi:type="dcterms:W3CDTF">2022-10-09T14:47:56Z</dcterms:created>
  <dcterms:modified xsi:type="dcterms:W3CDTF">2023-10-09T08:52:59Z</dcterms:modified>
</cp:coreProperties>
</file>