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86" r:id="rId3"/>
    <p:sldId id="287" r:id="rId4"/>
    <p:sldId id="288" r:id="rId5"/>
    <p:sldId id="289" r:id="rId6"/>
    <p:sldId id="290" r:id="rId7"/>
    <p:sldId id="291" r:id="rId8"/>
    <p:sldId id="292" r:id="rId9"/>
    <p:sldId id="293" r:id="rId10"/>
    <p:sldId id="295" r:id="rId11"/>
  </p:sldIdLst>
  <p:sldSz cx="6858000" cy="5143500"/>
  <p:notesSz cx="6858000" cy="9144000"/>
  <p:defaultTextStyle>
    <a:defPPr>
      <a:defRPr lang="sk-SK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redný štýl 2 - zvýrazneni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Bez štýlu, mriežka tabuľky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37" d="100"/>
          <a:sy n="137" d="100"/>
        </p:scale>
        <p:origin x="114" y="264"/>
      </p:cViewPr>
      <p:guideLst>
        <p:guide orient="horz" pos="16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841772"/>
            <a:ext cx="58293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2701528"/>
            <a:ext cx="51435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sk-SK" smtClean="0"/>
              <a:t>Upravte štýl predlohy podnadpisov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11/30/2015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2206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7A0475-A482-4550-8A00-C9E07BEA94E1}" type="datetimeFigureOut">
              <a:rPr lang="sk-SK" smtClean="0"/>
              <a:t>30.11.2015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F2A97B-B781-4034-BD14-9B0972809D15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5518051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273844"/>
            <a:ext cx="1478756" cy="4358879"/>
          </a:xfrm>
        </p:spPr>
        <p:txBody>
          <a:bodyPr vert="eaVert"/>
          <a:lstStyle/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273844"/>
            <a:ext cx="4350544" cy="4358879"/>
          </a:xfrm>
        </p:spPr>
        <p:txBody>
          <a:bodyPr vert="eaVert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7A0475-A482-4550-8A00-C9E07BEA94E1}" type="datetimeFigureOut">
              <a:rPr lang="sk-SK" smtClean="0"/>
              <a:t>30.11.2015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F2A97B-B781-4034-BD14-9B0972809D15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4563437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16100" y="165895"/>
            <a:ext cx="4978400" cy="704055"/>
          </a:xfrm>
        </p:spPr>
        <p:txBody>
          <a:bodyPr>
            <a:normAutofit/>
          </a:bodyPr>
          <a:lstStyle>
            <a:lvl1pPr>
              <a:defRPr sz="28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sk-SK" dirty="0" smtClean="0"/>
              <a:t>Upravte štýly predlohy textu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3350" y="1047750"/>
            <a:ext cx="6661150" cy="383540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b="0">
                <a:latin typeface="+mn-lt"/>
              </a:defRPr>
            </a:lvl1pPr>
            <a:lvl2pPr>
              <a:lnSpc>
                <a:spcPct val="100000"/>
              </a:lnSpc>
              <a:spcBef>
                <a:spcPts val="0"/>
              </a:spcBef>
              <a:defRPr sz="1800" b="0">
                <a:latin typeface="+mn-lt"/>
              </a:defRPr>
            </a:lvl2pPr>
            <a:lvl3pPr>
              <a:lnSpc>
                <a:spcPct val="100000"/>
              </a:lnSpc>
              <a:spcBef>
                <a:spcPts val="0"/>
              </a:spcBef>
              <a:defRPr sz="1800" b="0">
                <a:latin typeface="+mn-lt"/>
              </a:defRPr>
            </a:lvl3pPr>
            <a:lvl4pPr>
              <a:lnSpc>
                <a:spcPct val="100000"/>
              </a:lnSpc>
              <a:spcBef>
                <a:spcPts val="0"/>
              </a:spcBef>
              <a:defRPr sz="1800" b="0">
                <a:latin typeface="+mn-lt"/>
              </a:defRPr>
            </a:lvl4pPr>
            <a:lvl5pPr>
              <a:lnSpc>
                <a:spcPct val="100000"/>
              </a:lnSpc>
              <a:spcBef>
                <a:spcPts val="0"/>
              </a:spcBef>
              <a:defRPr sz="1800" b="0">
                <a:latin typeface="+mn-lt"/>
              </a:defRPr>
            </a:lvl5pPr>
          </a:lstStyle>
          <a:p>
            <a:pPr lvl="0"/>
            <a:r>
              <a:rPr lang="sk-SK" dirty="0" smtClean="0"/>
              <a:t>Upravte štýl predlohy textu.</a:t>
            </a:r>
          </a:p>
          <a:p>
            <a:pPr lvl="1"/>
            <a:r>
              <a:rPr lang="sk-SK" dirty="0" smtClean="0"/>
              <a:t>Druhá úroveň</a:t>
            </a:r>
          </a:p>
          <a:p>
            <a:pPr lvl="2"/>
            <a:r>
              <a:rPr lang="sk-SK" dirty="0" smtClean="0"/>
              <a:t>Tretia úroveň</a:t>
            </a:r>
          </a:p>
          <a:p>
            <a:pPr lvl="3"/>
            <a:r>
              <a:rPr lang="sk-SK" dirty="0" smtClean="0"/>
              <a:t>Štvrtá úroveň</a:t>
            </a:r>
          </a:p>
          <a:p>
            <a:pPr lvl="4"/>
            <a:r>
              <a:rPr lang="sk-SK" dirty="0" smtClean="0"/>
              <a:t>Piata úroveň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3350" y="4883150"/>
            <a:ext cx="6438900" cy="145258"/>
          </a:xfrm>
        </p:spPr>
        <p:txBody>
          <a:bodyPr/>
          <a:lstStyle>
            <a:lvl1pPr>
              <a:defRPr sz="800">
                <a:solidFill>
                  <a:schemeClr val="tx1"/>
                </a:solidFill>
              </a:defRPr>
            </a:lvl1pPr>
          </a:lstStyle>
          <a:p>
            <a:r>
              <a:rPr lang="sk-SK" dirty="0" smtClean="0"/>
              <a:t>Festival fyziky: Tvorivý učiteľ fyziky VI, Smolenice 07.04. – 10.04.2013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15884606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1282305"/>
            <a:ext cx="5915025" cy="2139553"/>
          </a:xfrm>
        </p:spPr>
        <p:txBody>
          <a:bodyPr anchor="b"/>
          <a:lstStyle>
            <a:lvl1pPr>
              <a:defRPr sz="4500" b="1">
                <a:latin typeface="+mn-lt"/>
              </a:defRPr>
            </a:lvl1pPr>
          </a:lstStyle>
          <a:p>
            <a:r>
              <a:rPr lang="sk-SK" dirty="0" smtClean="0"/>
              <a:t>Upravte štýly predlohy textu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3442099"/>
            <a:ext cx="5915025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 dirty="0" smtClean="0"/>
              <a:t>Upravte štýl predlohy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7A0475-A482-4550-8A00-C9E07BEA94E1}" type="datetimeFigureOut">
              <a:rPr lang="sk-SK" smtClean="0"/>
              <a:t>30.11.2015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F2A97B-B781-4034-BD14-9B0972809D15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4300932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1369219"/>
            <a:ext cx="2914650" cy="3263504"/>
          </a:xfrm>
        </p:spPr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1369219"/>
            <a:ext cx="2914650" cy="3263504"/>
          </a:xfrm>
        </p:spPr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7A0475-A482-4550-8A00-C9E07BEA94E1}" type="datetimeFigureOut">
              <a:rPr lang="sk-SK" smtClean="0"/>
              <a:t>30.11.2015</a:t>
            </a:fld>
            <a:endParaRPr lang="sk-S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F2A97B-B781-4034-BD14-9B0972809D15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5726780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273845"/>
            <a:ext cx="5915025" cy="994172"/>
          </a:xfrm>
        </p:spPr>
        <p:txBody>
          <a:bodyPr/>
          <a:lstStyle/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1260872"/>
            <a:ext cx="2901255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1878806"/>
            <a:ext cx="2901255" cy="2763441"/>
          </a:xfrm>
        </p:spPr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1260872"/>
            <a:ext cx="2915543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1878806"/>
            <a:ext cx="2915543" cy="2763441"/>
          </a:xfrm>
        </p:spPr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7A0475-A482-4550-8A00-C9E07BEA94E1}" type="datetimeFigureOut">
              <a:rPr lang="sk-SK" smtClean="0"/>
              <a:t>30.11.2015</a:t>
            </a:fld>
            <a:endParaRPr lang="sk-SK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F2A97B-B781-4034-BD14-9B0972809D15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42495447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7A0475-A482-4550-8A00-C9E07BEA94E1}" type="datetimeFigureOut">
              <a:rPr lang="sk-SK" smtClean="0"/>
              <a:t>30.11.2015</a:t>
            </a:fld>
            <a:endParaRPr lang="sk-SK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F2A97B-B781-4034-BD14-9B0972809D15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7470171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7A0475-A482-4550-8A00-C9E07BEA94E1}" type="datetimeFigureOut">
              <a:rPr lang="sk-SK" smtClean="0"/>
              <a:t>30.11.2015</a:t>
            </a:fld>
            <a:endParaRPr lang="sk-SK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F2A97B-B781-4034-BD14-9B0972809D15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9076283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342900"/>
            <a:ext cx="2211884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740570"/>
            <a:ext cx="3471863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1543050"/>
            <a:ext cx="2211884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7A0475-A482-4550-8A00-C9E07BEA94E1}" type="datetimeFigureOut">
              <a:rPr lang="sk-SK" smtClean="0"/>
              <a:t>30.11.2015</a:t>
            </a:fld>
            <a:endParaRPr lang="sk-S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F2A97B-B781-4034-BD14-9B0972809D15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3721432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342900"/>
            <a:ext cx="2211884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740570"/>
            <a:ext cx="3471863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sk-SK" smtClean="0"/>
              <a:t>Ak chcete pridať obrázok, kliknite na ikonu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1543050"/>
            <a:ext cx="2211884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7A0475-A482-4550-8A00-C9E07BEA94E1}" type="datetimeFigureOut">
              <a:rPr lang="sk-SK" smtClean="0"/>
              <a:t>30.11.2015</a:t>
            </a:fld>
            <a:endParaRPr lang="sk-S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F2A97B-B781-4034-BD14-9B0972809D15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6243483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273845"/>
            <a:ext cx="5915025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1369219"/>
            <a:ext cx="5915025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4767264"/>
            <a:ext cx="154305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11/30/2015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4767264"/>
            <a:ext cx="2314575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k-SK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4767264"/>
            <a:ext cx="154305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53120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://www.pisa.oecd.org/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hyperlink" Target="http://sails-project.eu/" TargetMode="External"/><Relationship Id="rId7" Type="http://schemas.openxmlformats.org/officeDocument/2006/relationships/image" Target="../media/image9.jpeg"/><Relationship Id="rId2" Type="http://schemas.openxmlformats.org/officeDocument/2006/relationships/hyperlink" Target="http://establish-fp7.eu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hyperlink" Target="http://ufv.science.upjs.sk/_projekty/vemiv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02742" y="1332854"/>
            <a:ext cx="6667928" cy="1702465"/>
          </a:xfrm>
        </p:spPr>
        <p:txBody>
          <a:bodyPr>
            <a:normAutofit/>
          </a:bodyPr>
          <a:lstStyle/>
          <a:p>
            <a:r>
              <a:rPr lang="sk-SK" sz="3600" b="1" dirty="0"/>
              <a:t>Digitálne technológie </a:t>
            </a:r>
            <a:r>
              <a:rPr lang="sk-SK" sz="3600" b="1" dirty="0" smtClean="0"/>
              <a:t/>
            </a:r>
            <a:br>
              <a:rPr lang="sk-SK" sz="3600" b="1" dirty="0" smtClean="0"/>
            </a:br>
            <a:r>
              <a:rPr lang="sk-SK" sz="3600" b="1" dirty="0" smtClean="0"/>
              <a:t>v</a:t>
            </a:r>
            <a:r>
              <a:rPr lang="sk-SK" sz="3600" b="1" dirty="0"/>
              <a:t> príprave budúcich </a:t>
            </a:r>
            <a:r>
              <a:rPr lang="sk-SK" sz="3600" b="1" dirty="0" smtClean="0"/>
              <a:t>učiteľov</a:t>
            </a:r>
            <a:br>
              <a:rPr lang="sk-SK" sz="3600" b="1" dirty="0" smtClean="0"/>
            </a:br>
            <a:r>
              <a:rPr lang="sk-SK" sz="1800" b="1" dirty="0" smtClean="0"/>
              <a:t>matematiky, fyz</a:t>
            </a:r>
            <a:r>
              <a:rPr lang="sk-SK" sz="2000" b="1" dirty="0" smtClean="0"/>
              <a:t>iky, informatiky, biológie, chémie a geografie</a:t>
            </a:r>
            <a:endParaRPr lang="sk-SK" sz="3600" b="1" dirty="0">
              <a:latin typeface="+mn-lt"/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857250" y="3533601"/>
            <a:ext cx="5143500" cy="327199"/>
          </a:xfrm>
        </p:spPr>
        <p:txBody>
          <a:bodyPr>
            <a:noAutofit/>
          </a:bodyPr>
          <a:lstStyle/>
          <a:p>
            <a:r>
              <a:rPr lang="en-GB" sz="1600" dirty="0"/>
              <a:t>Marián </a:t>
            </a:r>
            <a:r>
              <a:rPr lang="en-GB" sz="1600" dirty="0" smtClean="0"/>
              <a:t>Kireš</a:t>
            </a:r>
            <a:r>
              <a:rPr lang="sk-SK" sz="1600" dirty="0" smtClean="0"/>
              <a:t>, Ľubomír Šnajder</a:t>
            </a:r>
          </a:p>
          <a:p>
            <a:r>
              <a:rPr lang="en-US" sz="1600" dirty="0" smtClean="0"/>
              <a:t>marian.kires@upjs.sk</a:t>
            </a:r>
            <a:r>
              <a:rPr lang="sk-SK" sz="1600" dirty="0" smtClean="0"/>
              <a:t>, lubomir.snajder@upjs.sk</a:t>
            </a:r>
            <a:endParaRPr lang="sk-SK" sz="16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sk-SK" sz="1600" dirty="0" smtClean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sk-SK" sz="1600" dirty="0" smtClean="0"/>
              <a:t>Prírodovedecká fakulta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sk-SK" sz="1600" dirty="0" smtClean="0"/>
              <a:t>Univerzita P. J. Šafárika v </a:t>
            </a:r>
            <a:r>
              <a:rPr lang="en-GB" sz="1600" dirty="0" err="1" smtClean="0"/>
              <a:t>Košic</a:t>
            </a:r>
            <a:r>
              <a:rPr lang="sk-SK" sz="1600" dirty="0" err="1" smtClean="0"/>
              <a:t>iach</a:t>
            </a:r>
            <a:endParaRPr lang="sk-SK" sz="1500" dirty="0"/>
          </a:p>
        </p:txBody>
      </p:sp>
    </p:spTree>
    <p:extLst>
      <p:ext uri="{BB962C8B-B14F-4D97-AF65-F5344CB8AC3E}">
        <p14:creationId xmlns:p14="http://schemas.microsoft.com/office/powerpoint/2010/main" val="4095954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sk-SK" dirty="0" smtClean="0"/>
              <a:t>Poďakovanie</a:t>
            </a:r>
            <a:endParaRPr lang="en-US" dirty="0"/>
          </a:p>
        </p:txBody>
      </p:sp>
      <p:pic>
        <p:nvPicPr>
          <p:cNvPr id="5" name="Obrázok 4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186" y="949302"/>
            <a:ext cx="6355478" cy="4557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43909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sk-SK" dirty="0" smtClean="0"/>
              <a:t>Motto</a:t>
            </a:r>
            <a:endParaRPr lang="en-US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endParaRPr lang="sk-SK" dirty="0" smtClean="0"/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sk-SK" dirty="0" smtClean="0"/>
              <a:t>Vzdelávanie v a pre </a:t>
            </a:r>
            <a:r>
              <a:rPr lang="sk-SK" b="1" dirty="0"/>
              <a:t>informačnú spoločnosť</a:t>
            </a:r>
            <a:endParaRPr lang="en-US" b="1" dirty="0"/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sk-SK" dirty="0" smtClean="0"/>
              <a:t>Prírodovedné </a:t>
            </a:r>
            <a:r>
              <a:rPr lang="sk-SK" dirty="0"/>
              <a:t>vzdelávanie zamerané </a:t>
            </a:r>
            <a:r>
              <a:rPr lang="sk-SK" dirty="0" smtClean="0"/>
              <a:t/>
            </a:r>
            <a:br>
              <a:rPr lang="sk-SK" dirty="0" smtClean="0"/>
            </a:br>
            <a:r>
              <a:rPr lang="sk-SK" dirty="0" smtClean="0"/>
              <a:t>na </a:t>
            </a:r>
            <a:r>
              <a:rPr lang="sk-SK" dirty="0"/>
              <a:t>budovanie </a:t>
            </a:r>
            <a:r>
              <a:rPr lang="sk-SK" b="1" dirty="0"/>
              <a:t>vedeckej gramotnosti</a:t>
            </a:r>
            <a:r>
              <a:rPr lang="sk-SK" dirty="0"/>
              <a:t>.</a:t>
            </a:r>
            <a:endParaRPr lang="en-US" dirty="0"/>
          </a:p>
          <a:p>
            <a:pPr>
              <a:spcBef>
                <a:spcPts val="1200"/>
              </a:spcBef>
              <a:spcAft>
                <a:spcPts val="1200"/>
              </a:spcAft>
            </a:pPr>
            <a:endParaRPr lang="en-US" dirty="0"/>
          </a:p>
        </p:txBody>
      </p:sp>
      <p:pic>
        <p:nvPicPr>
          <p:cNvPr id="4" name="Obrázo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5300" y="1441356"/>
            <a:ext cx="2387245" cy="1790435"/>
          </a:xfrm>
          <a:prstGeom prst="rect">
            <a:avLst/>
          </a:prstGeom>
          <a:ln w="1270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Obrázok 4" descr="merani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952458" y="2853671"/>
            <a:ext cx="2719756" cy="1820931"/>
          </a:xfrm>
          <a:prstGeom prst="rect">
            <a:avLst/>
          </a:prstGeom>
          <a:ln w="12700">
            <a:solidFill>
              <a:schemeClr val="tx1"/>
            </a:solidFill>
          </a:ln>
          <a:effectLst/>
        </p:spPr>
      </p:pic>
    </p:spTree>
    <p:extLst>
      <p:ext uri="{BB962C8B-B14F-4D97-AF65-F5344CB8AC3E}">
        <p14:creationId xmlns:p14="http://schemas.microsoft.com/office/powerpoint/2010/main" val="390393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sk-SK" dirty="0" smtClean="0"/>
              <a:t>Prírodovedná gramotnosť</a:t>
            </a:r>
            <a:endParaRPr lang="en-US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133350" y="1047750"/>
            <a:ext cx="6661150" cy="4027170"/>
          </a:xfrm>
        </p:spPr>
        <p:txBody>
          <a:bodyPr>
            <a:noAutofit/>
          </a:bodyPr>
          <a:lstStyle/>
          <a:p>
            <a:r>
              <a:rPr lang="sk-SK" dirty="0"/>
              <a:t>OECD PISA </a:t>
            </a:r>
            <a:r>
              <a:rPr lang="sk-SK" sz="1400" dirty="0" smtClean="0"/>
              <a:t>(</a:t>
            </a:r>
            <a:r>
              <a:rPr lang="sk-SK" sz="1400" dirty="0" smtClean="0">
                <a:hlinkClick r:id="rId2"/>
              </a:rPr>
              <a:t>http://www.pisa.oecd.org</a:t>
            </a:r>
            <a:r>
              <a:rPr lang="sk-SK" sz="1400" dirty="0" smtClean="0"/>
              <a:t>) </a:t>
            </a:r>
            <a:r>
              <a:rPr lang="sk-SK" dirty="0" smtClean="0"/>
              <a:t>chápe </a:t>
            </a:r>
            <a:r>
              <a:rPr lang="sk-SK" dirty="0"/>
              <a:t>vedeckú gramotnosť ako:</a:t>
            </a:r>
            <a:endParaRPr lang="en-US" dirty="0"/>
          </a:p>
          <a:p>
            <a:endParaRPr lang="sk-SK" i="1" dirty="0" smtClean="0"/>
          </a:p>
          <a:p>
            <a:pPr algn="ctr"/>
            <a:r>
              <a:rPr lang="sk-SK" i="1" dirty="0" smtClean="0"/>
              <a:t>„</a:t>
            </a:r>
            <a:r>
              <a:rPr lang="sk-SK" i="1" dirty="0"/>
              <a:t>schopnosť používať vedecké poznatky, identifikovať otázky </a:t>
            </a:r>
            <a:br>
              <a:rPr lang="sk-SK" i="1" dirty="0"/>
            </a:br>
            <a:r>
              <a:rPr lang="sk-SK" i="1" dirty="0"/>
              <a:t>a vyvodzovať dôkazmi podložené závery na pochopenie a tvorbu rozhodnutí o svete prírody </a:t>
            </a:r>
            <a:r>
              <a:rPr lang="sk-SK" i="1" dirty="0" smtClean="0"/>
              <a:t>a </a:t>
            </a:r>
            <a:r>
              <a:rPr lang="sk-SK" i="1" dirty="0"/>
              <a:t>zmenách, </a:t>
            </a:r>
            <a:endParaRPr lang="sk-SK" i="1" dirty="0" smtClean="0"/>
          </a:p>
          <a:p>
            <a:pPr algn="ctr"/>
            <a:r>
              <a:rPr lang="sk-SK" i="1" dirty="0" smtClean="0"/>
              <a:t>ktoré </a:t>
            </a:r>
            <a:r>
              <a:rPr lang="sk-SK" i="1" dirty="0"/>
              <a:t>v ňom v dôsledku ľudskej aktivity nastali.“</a:t>
            </a:r>
            <a:endParaRPr lang="en-US" dirty="0"/>
          </a:p>
          <a:p>
            <a:endParaRPr lang="sk-SK" dirty="0" smtClean="0"/>
          </a:p>
          <a:p>
            <a:r>
              <a:rPr lang="sk-SK" dirty="0"/>
              <a:t>Prírodovedná gramotnosť </a:t>
            </a:r>
            <a:r>
              <a:rPr lang="sk-SK" sz="1400" dirty="0"/>
              <a:t>(</a:t>
            </a:r>
            <a:r>
              <a:rPr lang="sk-SK" sz="1400" dirty="0" err="1"/>
              <a:t>Harlen</a:t>
            </a:r>
            <a:r>
              <a:rPr lang="sk-SK" sz="1400" dirty="0"/>
              <a:t>, 2000) </a:t>
            </a:r>
            <a:r>
              <a:rPr lang="sk-SK" sz="1400" dirty="0" smtClean="0"/>
              <a:t/>
            </a:r>
            <a:br>
              <a:rPr lang="sk-SK" sz="1400" dirty="0" smtClean="0"/>
            </a:br>
            <a:r>
              <a:rPr lang="sk-SK" dirty="0" smtClean="0"/>
              <a:t>pozostáva </a:t>
            </a:r>
            <a:r>
              <a:rPr lang="sk-SK" dirty="0"/>
              <a:t>z troch základných zložiek:</a:t>
            </a:r>
            <a:endParaRPr lang="en-US" dirty="0"/>
          </a:p>
          <a:p>
            <a:pPr marL="541338" lvl="0" indent="-1841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sk-SK" dirty="0"/>
              <a:t>prírodovedné predstavy, </a:t>
            </a:r>
            <a:endParaRPr lang="en-US" dirty="0"/>
          </a:p>
          <a:p>
            <a:pPr marL="541338" lvl="0" indent="-184150">
              <a:buFont typeface="Arial" panose="020B0604020202020204" pitchFamily="34" charset="0"/>
              <a:buChar char="•"/>
            </a:pPr>
            <a:r>
              <a:rPr lang="sk-SK" dirty="0"/>
              <a:t>prejavy vedeckého postoja k realite,</a:t>
            </a:r>
            <a:endParaRPr lang="en-US" dirty="0"/>
          </a:p>
          <a:p>
            <a:pPr marL="541338" lvl="0" indent="-184150">
              <a:buFont typeface="Arial" panose="020B0604020202020204" pitchFamily="34" charset="0"/>
              <a:buChar char="•"/>
            </a:pPr>
            <a:r>
              <a:rPr lang="sk-SK" dirty="0"/>
              <a:t>spôsobilosti vedeckej práce</a:t>
            </a:r>
            <a:r>
              <a:rPr lang="sk-SK" dirty="0" smtClean="0"/>
              <a:t>.</a:t>
            </a:r>
          </a:p>
          <a:p>
            <a:pPr marL="541338" lvl="0" indent="-184150">
              <a:buFont typeface="Arial" panose="020B0604020202020204" pitchFamily="34" charset="0"/>
              <a:buChar char="•"/>
            </a:pPr>
            <a:endParaRPr lang="sk-SK" dirty="0"/>
          </a:p>
          <a:p>
            <a:pPr marL="357188" lvl="0"/>
            <a:r>
              <a:rPr lang="sk-SK" i="1" dirty="0" smtClean="0"/>
              <a:t>Myslíme to vážne s rozvíjaním spôsobilostí (kompetencií)?</a:t>
            </a:r>
          </a:p>
          <a:p>
            <a:endParaRPr lang="en-US" dirty="0"/>
          </a:p>
        </p:txBody>
      </p:sp>
      <p:pic>
        <p:nvPicPr>
          <p:cNvPr id="4" name="Picture 13" descr="Obr"/>
          <p:cNvPicPr>
            <a:picLocks noChangeAspect="1" noChangeArrowheads="1"/>
          </p:cNvPicPr>
          <p:nvPr/>
        </p:nvPicPr>
        <p:blipFill rotWithShape="1">
          <a:blip r:embed="rId3" cstate="print"/>
          <a:srcRect t="7244" b="5121"/>
          <a:stretch/>
        </p:blipFill>
        <p:spPr bwMode="auto">
          <a:xfrm>
            <a:off x="4275637" y="3023268"/>
            <a:ext cx="2325278" cy="1524668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740333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sk-SK" dirty="0" smtClean="0"/>
              <a:t>Prírodovedné vzdelávanie</a:t>
            </a:r>
            <a:endParaRPr lang="en-US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133350" y="1200646"/>
            <a:ext cx="6661150" cy="3682503"/>
          </a:xfrm>
        </p:spPr>
        <p:txBody>
          <a:bodyPr>
            <a:noAutofit/>
          </a:bodyPr>
          <a:lstStyle/>
          <a:p>
            <a:pPr>
              <a:spcBef>
                <a:spcPts val="1200"/>
              </a:spcBef>
            </a:pPr>
            <a:r>
              <a:rPr lang="sk-SK" dirty="0"/>
              <a:t>Rozvíjanie spôsobilostí je možné len pomocou </a:t>
            </a:r>
            <a:r>
              <a:rPr lang="sk-SK" dirty="0" smtClean="0"/>
              <a:t/>
            </a:r>
            <a:br>
              <a:rPr lang="sk-SK" dirty="0" smtClean="0"/>
            </a:br>
            <a:r>
              <a:rPr lang="sk-SK" b="1" dirty="0" smtClean="0"/>
              <a:t>aktívneho </a:t>
            </a:r>
            <a:r>
              <a:rPr lang="sk-SK" b="1" dirty="0"/>
              <a:t>žiackeho poznávania</a:t>
            </a:r>
            <a:endParaRPr lang="en-US" b="1" dirty="0"/>
          </a:p>
          <a:p>
            <a:pPr>
              <a:spcBef>
                <a:spcPts val="1200"/>
              </a:spcBef>
            </a:pPr>
            <a:r>
              <a:rPr lang="sk-SK" dirty="0" smtClean="0"/>
              <a:t>Interaktívne vzdelávanie</a:t>
            </a:r>
            <a:br>
              <a:rPr lang="sk-SK" dirty="0" smtClean="0"/>
            </a:br>
            <a:r>
              <a:rPr lang="sk-SK" b="1" dirty="0" smtClean="0"/>
              <a:t>Bádateľsky </a:t>
            </a:r>
            <a:r>
              <a:rPr lang="sk-SK" b="1" dirty="0"/>
              <a:t>orientovaná výučba prírodovedných predmetov</a:t>
            </a:r>
            <a:endParaRPr lang="en-US" b="1" dirty="0"/>
          </a:p>
          <a:p>
            <a:pPr>
              <a:spcBef>
                <a:spcPts val="1200"/>
              </a:spcBef>
            </a:pPr>
            <a:r>
              <a:rPr lang="sk-SK" dirty="0"/>
              <a:t>Žiak sa má presvedčiť, </a:t>
            </a:r>
            <a:r>
              <a:rPr lang="sk-SK" dirty="0" smtClean="0"/>
              <a:t/>
            </a:r>
            <a:br>
              <a:rPr lang="sk-SK" dirty="0" smtClean="0"/>
            </a:br>
            <a:r>
              <a:rPr lang="sk-SK" dirty="0" smtClean="0"/>
              <a:t>že </a:t>
            </a:r>
            <a:r>
              <a:rPr lang="sk-SK" b="1" dirty="0"/>
              <a:t>potrebuje byť vedecky gramotný</a:t>
            </a:r>
            <a:endParaRPr lang="en-US" b="1" dirty="0"/>
          </a:p>
          <a:p>
            <a:pPr>
              <a:spcBef>
                <a:spcPts val="1200"/>
              </a:spcBef>
            </a:pPr>
            <a:r>
              <a:rPr lang="sk-SK" dirty="0"/>
              <a:t>Objavuj, skúmaj, vyšetruj, </a:t>
            </a:r>
            <a:r>
              <a:rPr lang="sk-SK" b="1" dirty="0" smtClean="0"/>
              <a:t>bádaj</a:t>
            </a:r>
            <a:r>
              <a:rPr lang="sk-SK" dirty="0" smtClean="0"/>
              <a:t>....</a:t>
            </a:r>
          </a:p>
          <a:p>
            <a:pPr>
              <a:spcBef>
                <a:spcPts val="1200"/>
              </a:spcBef>
            </a:pPr>
            <a:endParaRPr lang="sk-SK" dirty="0"/>
          </a:p>
          <a:p>
            <a:pPr algn="ctr"/>
            <a:r>
              <a:rPr lang="sk-SK" b="1" dirty="0" smtClean="0"/>
              <a:t>Digitálne technológie </a:t>
            </a:r>
          </a:p>
          <a:p>
            <a:pPr algn="ctr"/>
            <a:r>
              <a:rPr lang="sk-SK" dirty="0" smtClean="0"/>
              <a:t>predstavujú vhodný nástroj pre interaktívne vzdelávanie.</a:t>
            </a:r>
          </a:p>
          <a:p>
            <a:pPr>
              <a:spcBef>
                <a:spcPts val="1200"/>
              </a:spcBef>
            </a:pPr>
            <a:endParaRPr lang="en-US" dirty="0"/>
          </a:p>
        </p:txBody>
      </p:sp>
      <p:pic>
        <p:nvPicPr>
          <p:cNvPr id="4" name="Obrázok 3"/>
          <p:cNvPicPr>
            <a:picLocks noChangeAspect="1"/>
          </p:cNvPicPr>
          <p:nvPr/>
        </p:nvPicPr>
        <p:blipFill>
          <a:blip r:embed="rId2">
            <a:clrChange>
              <a:clrFrom>
                <a:srgbClr val="F6EEDB"/>
              </a:clrFrom>
              <a:clrTo>
                <a:srgbClr val="F6EED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5300" y="2447286"/>
            <a:ext cx="2445267" cy="1510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6323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r"/>
            <a:r>
              <a:rPr lang="sk-SK" dirty="0"/>
              <a:t>Čo </a:t>
            </a:r>
            <a:r>
              <a:rPr lang="sk-SK" dirty="0" smtClean="0"/>
              <a:t>dnes vieme</a:t>
            </a:r>
            <a:r>
              <a:rPr lang="sk-SK" dirty="0"/>
              <a:t>, že žiak nevie </a:t>
            </a:r>
            <a:r>
              <a:rPr lang="sk-SK" dirty="0" smtClean="0"/>
              <a:t/>
            </a:r>
            <a:br>
              <a:rPr lang="sk-SK" dirty="0" smtClean="0"/>
            </a:br>
            <a:r>
              <a:rPr lang="sk-SK" dirty="0" smtClean="0"/>
              <a:t>a </a:t>
            </a:r>
            <a:r>
              <a:rPr lang="sk-SK" dirty="0"/>
              <a:t>možno ani </a:t>
            </a:r>
            <a:r>
              <a:rPr lang="sk-SK" dirty="0" smtClean="0"/>
              <a:t>učiteľ  </a:t>
            </a:r>
            <a:r>
              <a:rPr lang="sk-SK" dirty="0" smtClean="0">
                <a:sym typeface="Wingdings" panose="05000000000000000000" pitchFamily="2" charset="2"/>
              </a:rPr>
              <a:t></a:t>
            </a:r>
            <a:endParaRPr lang="en-US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82563" indent="-182563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k-SK" dirty="0"/>
              <a:t>Klásť si otázky, ktoré sa dajú overovať experimentom</a:t>
            </a:r>
            <a:endParaRPr lang="en-US" dirty="0"/>
          </a:p>
          <a:p>
            <a:pPr marL="182563" indent="-182563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k-SK" dirty="0" smtClean="0"/>
              <a:t>Navrhovať </a:t>
            </a:r>
            <a:r>
              <a:rPr lang="sk-SK" dirty="0"/>
              <a:t>postup skúmania</a:t>
            </a:r>
            <a:endParaRPr lang="en-US" dirty="0"/>
          </a:p>
          <a:p>
            <a:pPr marL="182563" indent="-182563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k-SK" dirty="0"/>
              <a:t>Formulovať hypotézu</a:t>
            </a:r>
            <a:endParaRPr lang="en-US" dirty="0"/>
          </a:p>
          <a:p>
            <a:pPr marL="182563" indent="-182563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k-SK" dirty="0"/>
              <a:t>Argumentovať a viesť </a:t>
            </a:r>
            <a:r>
              <a:rPr lang="sk-SK" dirty="0" smtClean="0"/>
              <a:t>odbornú diskusiu</a:t>
            </a:r>
            <a:endParaRPr lang="en-US" dirty="0"/>
          </a:p>
          <a:p>
            <a:pPr marL="182563" indent="-182563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k-SK" dirty="0" smtClean="0"/>
              <a:t>Modelovať a používať modely</a:t>
            </a:r>
            <a:endParaRPr lang="en-US" dirty="0"/>
          </a:p>
          <a:p>
            <a:pPr marL="182563" indent="-182563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k-SK" dirty="0" smtClean="0"/>
              <a:t>Samostatne riešiť nové problémy</a:t>
            </a:r>
          </a:p>
          <a:p>
            <a:pPr marL="182563" indent="-182563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sk-SK" dirty="0"/>
          </a:p>
          <a:p>
            <a:pPr>
              <a:spcAft>
                <a:spcPts val="600"/>
              </a:spcAft>
            </a:pPr>
            <a:r>
              <a:rPr lang="sk-SK" dirty="0" smtClean="0"/>
              <a:t>Kľúčom </a:t>
            </a:r>
            <a:r>
              <a:rPr lang="sk-SK" dirty="0"/>
              <a:t>k úspechu je o</a:t>
            </a:r>
            <a:r>
              <a:rPr lang="sk-SK" dirty="0" smtClean="0"/>
              <a:t>. i</a:t>
            </a:r>
            <a:r>
              <a:rPr lang="sk-SK" dirty="0"/>
              <a:t>. </a:t>
            </a:r>
            <a:r>
              <a:rPr lang="sk-SK" dirty="0" smtClean="0"/>
              <a:t>učiteľ pripravený na </a:t>
            </a:r>
          </a:p>
          <a:p>
            <a:pPr algn="ctr">
              <a:spcAft>
                <a:spcPts val="600"/>
              </a:spcAft>
            </a:pPr>
            <a:r>
              <a:rPr lang="sk-SK" b="1" dirty="0" smtClean="0"/>
              <a:t>využívanie digitálnych technológií </a:t>
            </a:r>
          </a:p>
          <a:p>
            <a:pPr algn="ctr">
              <a:spcAft>
                <a:spcPts val="600"/>
              </a:spcAft>
            </a:pPr>
            <a:r>
              <a:rPr lang="sk-SK" b="1" dirty="0" smtClean="0"/>
              <a:t>v bádateľsky orientovanom prírodovednom vzdelávaní</a:t>
            </a:r>
            <a:r>
              <a:rPr lang="sk-SK" dirty="0" smtClean="0"/>
              <a:t>.</a:t>
            </a:r>
            <a:endParaRPr lang="en-US" dirty="0"/>
          </a:p>
        </p:txBody>
      </p:sp>
      <p:pic>
        <p:nvPicPr>
          <p:cNvPr id="5" name="Obrázok 4" descr="3_1_1_bezdrot_ucitel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090737" y="1472239"/>
            <a:ext cx="2622122" cy="1966306"/>
          </a:xfrm>
          <a:prstGeom prst="rect">
            <a:avLst/>
          </a:prstGeom>
          <a:ln w="12700">
            <a:solidFill>
              <a:schemeClr val="tx1"/>
            </a:solidFill>
          </a:ln>
          <a:effectLst/>
        </p:spPr>
      </p:pic>
    </p:spTree>
    <p:extLst>
      <p:ext uri="{BB962C8B-B14F-4D97-AF65-F5344CB8AC3E}">
        <p14:creationId xmlns:p14="http://schemas.microsoft.com/office/powerpoint/2010/main" val="170788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816100" y="134089"/>
            <a:ext cx="4978400" cy="704055"/>
          </a:xfrm>
        </p:spPr>
        <p:txBody>
          <a:bodyPr>
            <a:normAutofit/>
          </a:bodyPr>
          <a:lstStyle/>
          <a:p>
            <a:pPr algn="r">
              <a:spcAft>
                <a:spcPts val="600"/>
              </a:spcAft>
            </a:pPr>
            <a:r>
              <a:rPr lang="sk-SK" dirty="0" smtClean="0"/>
              <a:t>Využívanie DT v IBSE</a:t>
            </a:r>
            <a:endParaRPr lang="en-US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dirty="0" smtClean="0"/>
              <a:t>Naše projekty: </a:t>
            </a:r>
          </a:p>
          <a:p>
            <a:r>
              <a:rPr lang="sk-SK" dirty="0" smtClean="0"/>
              <a:t>Modernizácia vzdelávacieho procesu na ZŠ a SŠ</a:t>
            </a:r>
          </a:p>
          <a:p>
            <a:r>
              <a:rPr lang="sk-SK" dirty="0" smtClean="0"/>
              <a:t>Ďalšie vzdelávanie učiteľov informatiky</a:t>
            </a:r>
          </a:p>
          <a:p>
            <a:r>
              <a:rPr lang="sk-SK" dirty="0" smtClean="0"/>
              <a:t>7.RP </a:t>
            </a:r>
            <a:r>
              <a:rPr lang="sk-SK" dirty="0" err="1" smtClean="0"/>
              <a:t>Establish</a:t>
            </a:r>
            <a:r>
              <a:rPr lang="sk-SK" dirty="0"/>
              <a:t> (</a:t>
            </a:r>
            <a:r>
              <a:rPr lang="sk-SK" dirty="0">
                <a:hlinkClick r:id="rId2"/>
              </a:rPr>
              <a:t>http://</a:t>
            </a:r>
            <a:r>
              <a:rPr lang="sk-SK" dirty="0" smtClean="0">
                <a:hlinkClick r:id="rId2"/>
              </a:rPr>
              <a:t>establish-fp7.eu</a:t>
            </a:r>
            <a:r>
              <a:rPr lang="sk-SK" dirty="0" smtClean="0"/>
              <a:t>)</a:t>
            </a:r>
          </a:p>
          <a:p>
            <a:r>
              <a:rPr lang="sk-SK" dirty="0" smtClean="0"/>
              <a:t>7.RP </a:t>
            </a:r>
            <a:r>
              <a:rPr lang="sk-SK" dirty="0" err="1" smtClean="0"/>
              <a:t>Sails</a:t>
            </a:r>
            <a:r>
              <a:rPr lang="sk-SK" dirty="0" smtClean="0"/>
              <a:t> (</a:t>
            </a:r>
            <a:r>
              <a:rPr lang="sk-SK" dirty="0">
                <a:hlinkClick r:id="rId3"/>
              </a:rPr>
              <a:t>http://</a:t>
            </a:r>
            <a:r>
              <a:rPr lang="sk-SK" dirty="0" smtClean="0">
                <a:hlinkClick r:id="rId3"/>
              </a:rPr>
              <a:t>sails-project.eu</a:t>
            </a:r>
            <a:r>
              <a:rPr lang="sk-SK" dirty="0" smtClean="0"/>
              <a:t>)</a:t>
            </a:r>
          </a:p>
          <a:p>
            <a:r>
              <a:rPr lang="sk-SK" dirty="0" smtClean="0"/>
              <a:t>APVV: VEMIV (</a:t>
            </a:r>
            <a:r>
              <a:rPr lang="sk-SK" dirty="0">
                <a:hlinkClick r:id="rId4"/>
              </a:rPr>
              <a:t>http://ufv.science.upjs.sk/_projekty/vemiv</a:t>
            </a:r>
            <a:r>
              <a:rPr lang="sk-SK" dirty="0"/>
              <a:t>/)</a:t>
            </a:r>
            <a:endParaRPr lang="en-US" dirty="0"/>
          </a:p>
        </p:txBody>
      </p:sp>
      <p:pic>
        <p:nvPicPr>
          <p:cNvPr id="4" name="Obrázok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558" y="2824800"/>
            <a:ext cx="2754520" cy="2058350"/>
          </a:xfrm>
          <a:prstGeom prst="rect">
            <a:avLst/>
          </a:prstGeom>
        </p:spPr>
      </p:pic>
      <p:pic>
        <p:nvPicPr>
          <p:cNvPr id="5" name="Obrázok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3925" y="2824800"/>
            <a:ext cx="2524436" cy="2058350"/>
          </a:xfrm>
          <a:prstGeom prst="rect">
            <a:avLst/>
          </a:prstGeom>
        </p:spPr>
      </p:pic>
      <p:pic>
        <p:nvPicPr>
          <p:cNvPr id="6" name="Obrázok 5" descr="LOGO mvpZS color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708539" y="983581"/>
            <a:ext cx="1231386" cy="7008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Obrázok 6" descr="LOGO mvpSS color tien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916906" y="1653375"/>
            <a:ext cx="1175240" cy="6502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683368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816100" y="134089"/>
            <a:ext cx="4978400" cy="704055"/>
          </a:xfrm>
        </p:spPr>
        <p:txBody>
          <a:bodyPr>
            <a:normAutofit/>
          </a:bodyPr>
          <a:lstStyle/>
          <a:p>
            <a:pPr algn="r">
              <a:spcAft>
                <a:spcPts val="600"/>
              </a:spcAft>
            </a:pPr>
            <a:r>
              <a:rPr lang="sk-SK" dirty="0" smtClean="0"/>
              <a:t>Využívanie DT v IBSE</a:t>
            </a:r>
            <a:endParaRPr lang="en-US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dirty="0" smtClean="0"/>
              <a:t>Predmety v príprave budúcich učiteľov s väzbou na DT v IBSE: </a:t>
            </a:r>
          </a:p>
          <a:p>
            <a:pPr marL="176213" indent="-176213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sk-SK" dirty="0" smtClean="0"/>
              <a:t>Moderná didaktická technika</a:t>
            </a:r>
          </a:p>
          <a:p>
            <a:pPr marL="176213" indent="-176213">
              <a:buFont typeface="Arial" panose="020B0604020202020204" pitchFamily="34" charset="0"/>
              <a:buChar char="•"/>
            </a:pPr>
            <a:r>
              <a:rPr lang="sk-SK" dirty="0" smtClean="0"/>
              <a:t>Počítačom podporované prírodovedné laboratórium</a:t>
            </a:r>
          </a:p>
          <a:p>
            <a:pPr marL="176213" indent="-176213">
              <a:buFont typeface="Arial" panose="020B0604020202020204" pitchFamily="34" charset="0"/>
              <a:buChar char="•"/>
            </a:pPr>
            <a:r>
              <a:rPr lang="sk-SK" dirty="0" smtClean="0"/>
              <a:t>Bádateľské aktivity v prírodovednom vzdelávaní</a:t>
            </a:r>
          </a:p>
          <a:p>
            <a:pPr marL="176213" indent="-176213">
              <a:buFont typeface="Arial" panose="020B0604020202020204" pitchFamily="34" charset="0"/>
              <a:buChar char="•"/>
            </a:pPr>
            <a:r>
              <a:rPr lang="sk-SK" dirty="0" smtClean="0"/>
              <a:t>Využitie multimédií vo vzdelávaní</a:t>
            </a:r>
          </a:p>
          <a:p>
            <a:pPr marL="176213" indent="-176213">
              <a:buFont typeface="Arial" panose="020B0604020202020204" pitchFamily="34" charset="0"/>
              <a:buChar char="•"/>
            </a:pPr>
            <a:r>
              <a:rPr lang="sk-SK" dirty="0" smtClean="0"/>
              <a:t>Školské programovacie prostredia</a:t>
            </a:r>
          </a:p>
          <a:p>
            <a:pPr marL="176213" indent="-176213">
              <a:buFont typeface="Arial" panose="020B0604020202020204" pitchFamily="34" charset="0"/>
              <a:buChar char="•"/>
            </a:pPr>
            <a:r>
              <a:rPr lang="sk-SK" dirty="0" smtClean="0"/>
              <a:t>Využitie internetu vo vzdelávaní</a:t>
            </a:r>
          </a:p>
        </p:txBody>
      </p:sp>
      <p:pic>
        <p:nvPicPr>
          <p:cNvPr id="6" name="Obrázok 5" descr="MK08216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38089" y="3094843"/>
            <a:ext cx="2456207" cy="1843171"/>
          </a:xfrm>
          <a:prstGeom prst="rect">
            <a:avLst/>
          </a:prstGeom>
          <a:ln w="12700">
            <a:solidFill>
              <a:schemeClr val="tx1"/>
            </a:solidFill>
            <a:prstDash val="solid"/>
          </a:ln>
          <a:effectLst/>
        </p:spPr>
      </p:pic>
      <p:pic>
        <p:nvPicPr>
          <p:cNvPr id="7" name="Obrázok 6" descr="5_2b_ejs_view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946904" y="2038550"/>
            <a:ext cx="1765300" cy="1452933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8" name="Obrázok 7" descr="dutina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799035" y="3074970"/>
            <a:ext cx="2479207" cy="1863044"/>
          </a:xfrm>
          <a:prstGeom prst="rect">
            <a:avLst/>
          </a:prstGeom>
          <a:ln>
            <a:solidFill>
              <a:schemeClr val="tx1"/>
            </a:solidFill>
          </a:ln>
          <a:effectLst/>
        </p:spPr>
      </p:pic>
    </p:spTree>
    <p:extLst>
      <p:ext uri="{BB962C8B-B14F-4D97-AF65-F5344CB8AC3E}">
        <p14:creationId xmlns:p14="http://schemas.microsoft.com/office/powerpoint/2010/main" val="503658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816100" y="134089"/>
            <a:ext cx="4978400" cy="704055"/>
          </a:xfrm>
        </p:spPr>
        <p:txBody>
          <a:bodyPr>
            <a:normAutofit/>
          </a:bodyPr>
          <a:lstStyle/>
          <a:p>
            <a:pPr algn="r">
              <a:spcAft>
                <a:spcPts val="600"/>
              </a:spcAft>
            </a:pPr>
            <a:r>
              <a:rPr lang="sk-SK" dirty="0" smtClean="0"/>
              <a:t>Využívanie DT v IBSE</a:t>
            </a:r>
            <a:endParaRPr lang="en-US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196850" y="1066187"/>
            <a:ext cx="6661150" cy="518307"/>
          </a:xfrm>
        </p:spPr>
        <p:txBody>
          <a:bodyPr>
            <a:noAutofit/>
          </a:bodyPr>
          <a:lstStyle/>
          <a:p>
            <a:r>
              <a:rPr lang="sk-SK" b="1" dirty="0" smtClean="0"/>
              <a:t>Spôsobilosti absolventa učiteľského štúdia na PF UPJŠ v </a:t>
            </a:r>
            <a:r>
              <a:rPr lang="sk-SK" b="1" dirty="0" smtClean="0"/>
              <a:t>Košiciach</a:t>
            </a:r>
            <a:r>
              <a:rPr lang="sk-SK" sz="700" i="1" dirty="0" smtClean="0"/>
              <a:t>	</a:t>
            </a:r>
            <a:endParaRPr lang="sk-SK" sz="500" dirty="0" smtClean="0"/>
          </a:p>
          <a:p>
            <a:pPr>
              <a:tabLst>
                <a:tab pos="3408363" algn="l"/>
              </a:tabLst>
            </a:pPr>
            <a:r>
              <a:rPr lang="sk-SK" sz="700" i="1" dirty="0" smtClean="0"/>
              <a:t>		</a:t>
            </a:r>
          </a:p>
          <a:p>
            <a:pPr marL="176213" indent="-176213">
              <a:buFont typeface="Arial" panose="020B0604020202020204" pitchFamily="34" charset="0"/>
              <a:buChar char="•"/>
              <a:tabLst>
                <a:tab pos="3857625" algn="l"/>
              </a:tabLst>
            </a:pPr>
            <a:endParaRPr lang="sk-SK" dirty="0" smtClean="0"/>
          </a:p>
          <a:p>
            <a:r>
              <a:rPr lang="sk-SK" dirty="0" smtClean="0"/>
              <a:t> </a:t>
            </a:r>
          </a:p>
        </p:txBody>
      </p:sp>
      <p:graphicFrame>
        <p:nvGraphicFramePr>
          <p:cNvPr id="4" name="Tabuľk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86222129"/>
              </p:ext>
            </p:extLst>
          </p:nvPr>
        </p:nvGraphicFramePr>
        <p:xfrm>
          <a:off x="996416" y="1491449"/>
          <a:ext cx="4572000" cy="333893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286000"/>
                <a:gridCol w="2286000"/>
              </a:tblGrid>
              <a:tr h="532795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sk-SK" sz="1400" i="1" dirty="0" smtClean="0"/>
                        <a:t>zdieľanie informácii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sk-SK" sz="1400" i="1" dirty="0" smtClean="0"/>
                        <a:t>kooperatívna práca</a:t>
                      </a:r>
                      <a:r>
                        <a:rPr lang="sk-SK" sz="1400" dirty="0" smtClean="0"/>
                        <a:t> </a:t>
                      </a:r>
                      <a:endParaRPr lang="en-US" sz="2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k-SK" sz="1400" dirty="0" err="1" smtClean="0"/>
                        <a:t>cloudové</a:t>
                      </a:r>
                      <a:r>
                        <a:rPr lang="sk-SK" sz="1400" dirty="0" smtClean="0"/>
                        <a:t> služby</a:t>
                      </a:r>
                      <a:endParaRPr lang="en-US" sz="2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2509"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k-SK" sz="1400" i="1" dirty="0" smtClean="0"/>
                        <a:t>okamžitá spätná väzba</a:t>
                      </a:r>
                    </a:p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k-SK" sz="1400" i="1" dirty="0" smtClean="0"/>
                        <a:t>formatívne hodnotenie</a:t>
                      </a:r>
                      <a:endParaRPr lang="en-US" sz="2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k-SK" sz="1400" dirty="0" smtClean="0"/>
                        <a:t>e-hlasovanie</a:t>
                      </a:r>
                      <a:endParaRPr lang="en-US" sz="2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1866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sk-SK" sz="1400" i="1" dirty="0" smtClean="0"/>
                        <a:t>tvorba a spracovanie údajov </a:t>
                      </a:r>
                      <a:endParaRPr lang="en-US" sz="2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sk-SK" sz="1400" dirty="0" smtClean="0"/>
                        <a:t>moderná didaktická technika</a:t>
                      </a:r>
                      <a:endParaRPr lang="en-US" sz="2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1866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tabLst>
                          <a:tab pos="3408363" algn="l"/>
                        </a:tabLst>
                      </a:pPr>
                      <a:r>
                        <a:rPr lang="sk-SK" sz="1400" i="1" dirty="0" smtClean="0"/>
                        <a:t>aktívne poznávanie </a:t>
                      </a:r>
                    </a:p>
                    <a:p>
                      <a:pPr algn="l">
                        <a:spcAft>
                          <a:spcPts val="0"/>
                        </a:spcAft>
                        <a:tabLst>
                          <a:tab pos="3408363" algn="l"/>
                        </a:tabLst>
                      </a:pPr>
                      <a:r>
                        <a:rPr lang="sk-SK" sz="1400" i="1" dirty="0" smtClean="0"/>
                        <a:t>IBSE</a:t>
                      </a:r>
                      <a:endParaRPr lang="en-US" sz="2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sk-SK" sz="1400" dirty="0" smtClean="0"/>
                        <a:t>počítačom </a:t>
                      </a:r>
                      <a:r>
                        <a:rPr lang="sk-SK" sz="1400" dirty="0" err="1" smtClean="0"/>
                        <a:t>podp</a:t>
                      </a:r>
                      <a:r>
                        <a:rPr lang="sk-SK" sz="1400" dirty="0" smtClean="0"/>
                        <a:t>. meranie</a:t>
                      </a:r>
                      <a:endParaRPr lang="en-US" sz="2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1866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tabLst>
                          <a:tab pos="3408363" algn="l"/>
                        </a:tabLst>
                      </a:pPr>
                      <a:r>
                        <a:rPr lang="sk-SK" sz="1400" i="1" dirty="0" smtClean="0"/>
                        <a:t>vizualizácia</a:t>
                      </a:r>
                    </a:p>
                    <a:p>
                      <a:pPr algn="l">
                        <a:spcAft>
                          <a:spcPts val="0"/>
                        </a:spcAft>
                        <a:tabLst>
                          <a:tab pos="3408363" algn="l"/>
                        </a:tabLst>
                      </a:pPr>
                      <a:r>
                        <a:rPr lang="sk-SK" sz="1400" i="1" dirty="0" smtClean="0"/>
                        <a:t>konceptuálne porozumenie</a:t>
                      </a:r>
                      <a:endParaRPr lang="en-US" sz="2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sk-SK" sz="1400" dirty="0" smtClean="0"/>
                        <a:t>multimédia</a:t>
                      </a:r>
                      <a:endParaRPr lang="en-US" sz="2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7928"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k-SK" sz="1400" i="1" dirty="0" smtClean="0"/>
                        <a:t>obrátená výučba</a:t>
                      </a:r>
                    </a:p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k-SK" sz="1400" i="1" dirty="0" smtClean="0"/>
                        <a:t>dištančné vzdelávanie</a:t>
                      </a:r>
                      <a:endParaRPr lang="en-US" sz="2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k-SK" sz="1400" dirty="0" smtClean="0"/>
                        <a:t>e-learning</a:t>
                      </a:r>
                      <a:endParaRPr lang="en-US" sz="2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1866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sk-SK" sz="1400" i="1" dirty="0" smtClean="0"/>
                        <a:t>interaktívna výučba </a:t>
                      </a:r>
                      <a:endParaRPr lang="en-US" sz="2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sk-SK" sz="1400" dirty="0" smtClean="0"/>
                        <a:t>dotykové technológie</a:t>
                      </a:r>
                      <a:endParaRPr lang="en-US" sz="28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5518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sk-SK" dirty="0" smtClean="0"/>
              <a:t>Prínos DT pre učiteľa</a:t>
            </a:r>
            <a:endParaRPr lang="en-US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76213" indent="-176213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sk-SK" dirty="0" smtClean="0"/>
              <a:t>orientácia na žiaka, aktívne poznávanie,</a:t>
            </a:r>
          </a:p>
          <a:p>
            <a:pPr marL="176213" indent="-176213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sk-SK" dirty="0" smtClean="0"/>
              <a:t>dôraz na interaktivitu, názornosť a porozumenie,</a:t>
            </a:r>
          </a:p>
          <a:p>
            <a:pPr marL="176213" indent="-176213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sk-SK" dirty="0" smtClean="0"/>
              <a:t>motivácia žiakov pre prírodovedné vzdelávanie,</a:t>
            </a:r>
          </a:p>
          <a:p>
            <a:pPr marL="176213" indent="-176213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sk-SK" dirty="0" smtClean="0"/>
              <a:t>digitálna a vedecká gramotnosť žiaka,</a:t>
            </a:r>
          </a:p>
          <a:p>
            <a:pPr marL="176213" indent="-176213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sk-SK" dirty="0" smtClean="0"/>
              <a:t>status učiteľa.</a:t>
            </a:r>
          </a:p>
          <a:p>
            <a:pPr marL="176213" indent="-176213">
              <a:buFont typeface="Arial" panose="020B0604020202020204" pitchFamily="34" charset="0"/>
              <a:buChar char="•"/>
            </a:pPr>
            <a:endParaRPr lang="sk-SK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5074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ív Office">
  <a:themeElements>
    <a:clrScheme name="Motív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ív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í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749</TotalTime>
  <Words>252</Words>
  <Application>Microsoft Office PowerPoint</Application>
  <PresentationFormat>Vlastná</PresentationFormat>
  <Paragraphs>87</Paragraphs>
  <Slides>10</Slides>
  <Notes>0</Notes>
  <HiddenSlides>0</HiddenSlides>
  <MMClips>0</MMClips>
  <ScaleCrop>false</ScaleCrop>
  <HeadingPairs>
    <vt:vector size="6" baseType="variant">
      <vt:variant>
        <vt:lpstr>Použité písma</vt:lpstr>
      </vt:variant>
      <vt:variant>
        <vt:i4>4</vt:i4>
      </vt:variant>
      <vt:variant>
        <vt:lpstr>Motív</vt:lpstr>
      </vt:variant>
      <vt:variant>
        <vt:i4>1</vt:i4>
      </vt:variant>
      <vt:variant>
        <vt:lpstr>Nadpisy snímok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Wingdings</vt:lpstr>
      <vt:lpstr>Motív Office</vt:lpstr>
      <vt:lpstr>Digitálne technológie  v príprave budúcich učiteľov matematiky, fyziky, informatiky, biológie, chémie a geografie</vt:lpstr>
      <vt:lpstr>Motto</vt:lpstr>
      <vt:lpstr>Prírodovedná gramotnosť</vt:lpstr>
      <vt:lpstr>Prírodovedné vzdelávanie</vt:lpstr>
      <vt:lpstr>Čo dnes vieme, že žiak nevie  a možno ani učiteľ  </vt:lpstr>
      <vt:lpstr>Využívanie DT v IBSE</vt:lpstr>
      <vt:lpstr>Využívanie DT v IBSE</vt:lpstr>
      <vt:lpstr>Využívanie DT v IBSE</vt:lpstr>
      <vt:lpstr>Prínos DT pre učiteľa</vt:lpstr>
      <vt:lpstr>Poďakovanie</vt:lpstr>
    </vt:vector>
  </TitlesOfParts>
  <Company>UPJS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Prezentácia programu PowerPoint</dc:title>
  <dc:creator>Marián Kireš</dc:creator>
  <cp:lastModifiedBy>Marián Kireš</cp:lastModifiedBy>
  <cp:revision>222</cp:revision>
  <dcterms:created xsi:type="dcterms:W3CDTF">2013-04-07T19:35:51Z</dcterms:created>
  <dcterms:modified xsi:type="dcterms:W3CDTF">2015-11-30T19:31:47Z</dcterms:modified>
</cp:coreProperties>
</file>