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0" r:id="rId6"/>
    <p:sldId id="262" r:id="rId7"/>
    <p:sldId id="261" r:id="rId8"/>
    <p:sldId id="263" r:id="rId9"/>
    <p:sldId id="259" r:id="rId10"/>
    <p:sldId id="265" r:id="rId11"/>
    <p:sldId id="264" r:id="rId12"/>
    <p:sldId id="268" r:id="rId13"/>
    <p:sldId id="266" r:id="rId1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23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8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427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9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041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64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15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34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28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46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128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252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1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37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7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33686-1EC6-4CBD-BB88-BA66FC804561}" type="datetimeFigureOut">
              <a:rPr lang="en-GB" smtClean="0"/>
              <a:t>22/04/2016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63FC6D-769C-449F-83F1-944C97635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15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Spoločensky aktuálne genetické témy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/>
          </a:p>
          <a:p>
            <a:r>
              <a:rPr lang="sk-SK" b="1" dirty="0" smtClean="0"/>
              <a:t>prof. RNDr. Eva Čellárová, DrSc.</a:t>
            </a:r>
          </a:p>
          <a:p>
            <a:r>
              <a:rPr lang="sk-SK" dirty="0" smtClean="0"/>
              <a:t>22. </a:t>
            </a:r>
            <a:r>
              <a:rPr lang="sk-SK" dirty="0"/>
              <a:t>a</a:t>
            </a:r>
            <a:r>
              <a:rPr lang="sk-SK" dirty="0" smtClean="0"/>
              <a:t>príl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90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HUGO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2592924" y="1454331"/>
            <a:ext cx="94745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Približne 23 000 génov kóduje 100 000 až 200 000 proteínov</a:t>
            </a:r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Prítomnosť génu </a:t>
            </a:r>
            <a:r>
              <a:rPr lang="sk-SK" i="1" dirty="0" smtClean="0"/>
              <a:t>per </a:t>
            </a:r>
            <a:r>
              <a:rPr lang="sk-SK" i="1" dirty="0" err="1" smtClean="0"/>
              <a:t>se</a:t>
            </a:r>
            <a:r>
              <a:rPr lang="sk-SK" i="1" dirty="0" smtClean="0"/>
              <a:t> </a:t>
            </a:r>
            <a:r>
              <a:rPr lang="sk-SK" dirty="0" smtClean="0"/>
              <a:t>ešte nemusí znamenať jeho </a:t>
            </a:r>
            <a:r>
              <a:rPr lang="sk-SK" dirty="0" err="1" smtClean="0"/>
              <a:t>expresiu</a:t>
            </a:r>
            <a:r>
              <a:rPr lang="sk-SK" dirty="0" smtClean="0"/>
              <a:t> (mať gén ešte neznamená mať aj jeho produkt, znak, vlastnosť... </a:t>
            </a:r>
            <a:r>
              <a:rPr lang="sk-SK" dirty="0"/>
              <a:t>g</a:t>
            </a:r>
            <a:r>
              <a:rPr lang="sk-SK" dirty="0" smtClean="0"/>
              <a:t>enetická predispozícia k ochoreniu nemusí znamenať, že sa ochorenie prejaví)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r>
              <a:rPr lang="sk-SK" dirty="0" smtClean="0"/>
              <a:t>DNA (genotyp)- pre-</a:t>
            </a:r>
            <a:r>
              <a:rPr lang="sk-SK" dirty="0" err="1" smtClean="0"/>
              <a:t>mRNA</a:t>
            </a:r>
            <a:r>
              <a:rPr lang="sk-SK" dirty="0" smtClean="0"/>
              <a:t> – </a:t>
            </a:r>
            <a:r>
              <a:rPr lang="sk-SK" dirty="0" err="1" smtClean="0"/>
              <a:t>mRNA</a:t>
            </a:r>
            <a:r>
              <a:rPr lang="sk-SK" dirty="0" smtClean="0"/>
              <a:t> – </a:t>
            </a:r>
            <a:r>
              <a:rPr lang="sk-SK" dirty="0" err="1" smtClean="0"/>
              <a:t>polypeptid</a:t>
            </a:r>
            <a:r>
              <a:rPr lang="sk-SK" dirty="0" smtClean="0"/>
              <a:t> – proteín - fenotyp</a:t>
            </a:r>
            <a:endParaRPr lang="sk-SK" dirty="0"/>
          </a:p>
          <a:p>
            <a:endParaRPr lang="sk-SK" dirty="0"/>
          </a:p>
          <a:p>
            <a:r>
              <a:rPr lang="sk-SK" dirty="0" smtClean="0"/>
              <a:t>Čaká nás dlhá cesta odhalenia mechanizmov regulácie génovej </a:t>
            </a:r>
            <a:r>
              <a:rPr lang="sk-SK" dirty="0" err="1" smtClean="0"/>
              <a:t>expresie</a:t>
            </a:r>
            <a:endParaRPr lang="sk-SK" dirty="0" smtClean="0"/>
          </a:p>
          <a:p>
            <a:endParaRPr lang="sk-SK" dirty="0" smtClean="0"/>
          </a:p>
          <a:p>
            <a:endParaRPr lang="en-GB" dirty="0"/>
          </a:p>
        </p:txBody>
      </p:sp>
      <p:sp>
        <p:nvSpPr>
          <p:cNvPr id="4" name="Šípka doprava 3"/>
          <p:cNvSpPr/>
          <p:nvPr/>
        </p:nvSpPr>
        <p:spPr>
          <a:xfrm rot="5400000">
            <a:off x="3056709" y="3832966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Šípka doprava 4"/>
          <p:cNvSpPr/>
          <p:nvPr/>
        </p:nvSpPr>
        <p:spPr>
          <a:xfrm rot="5400000">
            <a:off x="4286794" y="3827841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Šípka doprava 5"/>
          <p:cNvSpPr/>
          <p:nvPr/>
        </p:nvSpPr>
        <p:spPr>
          <a:xfrm rot="5400000">
            <a:off x="5534297" y="3832966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Šípka doprava 6"/>
          <p:cNvSpPr/>
          <p:nvPr/>
        </p:nvSpPr>
        <p:spPr>
          <a:xfrm rot="5400000">
            <a:off x="8887098" y="3832966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Šípka doprava 7"/>
          <p:cNvSpPr/>
          <p:nvPr/>
        </p:nvSpPr>
        <p:spPr>
          <a:xfrm rot="5400000">
            <a:off x="6498772" y="3827841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Šípka doprava 8"/>
          <p:cNvSpPr/>
          <p:nvPr/>
        </p:nvSpPr>
        <p:spPr>
          <a:xfrm rot="5400000">
            <a:off x="7963989" y="3832966"/>
            <a:ext cx="461554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ahnutá šípka nahor 12"/>
          <p:cNvSpPr/>
          <p:nvPr/>
        </p:nvSpPr>
        <p:spPr>
          <a:xfrm flipV="1">
            <a:off x="1022143" y="3444664"/>
            <a:ext cx="1863634" cy="796410"/>
          </a:xfrm>
          <a:prstGeom prst="curvedUpArrow">
            <a:avLst>
              <a:gd name="adj1" fmla="val 25000"/>
              <a:gd name="adj2" fmla="val 50000"/>
              <a:gd name="adj3" fmla="val 27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694456" y="4241074"/>
            <a:ext cx="189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...ACTTGCGA...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31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HUGO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2592924" y="1454331"/>
            <a:ext cx="9474580" cy="585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Lekárske vedy: 	diagnostika a cielená terapia</a:t>
            </a:r>
          </a:p>
          <a:p>
            <a:endParaRPr lang="sk-SK" altLang="sk-SK" dirty="0"/>
          </a:p>
          <a:p>
            <a:r>
              <a:rPr lang="sk-SK" altLang="sk-SK" dirty="0" err="1" smtClean="0"/>
              <a:t>Biovedy</a:t>
            </a:r>
            <a:r>
              <a:rPr lang="sk-SK" altLang="sk-SK" dirty="0" smtClean="0"/>
              <a:t>:	biotechnológia, evolučná biológia, </a:t>
            </a:r>
            <a:r>
              <a:rPr lang="sk-SK" altLang="sk-SK" dirty="0" err="1" smtClean="0"/>
              <a:t>bioinformatika</a:t>
            </a:r>
            <a:r>
              <a:rPr lang="sk-SK" altLang="sk-SK" dirty="0" smtClean="0"/>
              <a:t> ...</a:t>
            </a:r>
          </a:p>
          <a:p>
            <a:endParaRPr lang="sk-SK" altLang="sk-SK" dirty="0"/>
          </a:p>
          <a:p>
            <a:r>
              <a:rPr lang="sk-SK" altLang="sk-SK" dirty="0" smtClean="0"/>
              <a:t>Etické, legálne a sociálne vedy:		ochrana osobnosti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prístup </a:t>
            </a:r>
            <a:r>
              <a:rPr lang="sk-SK" altLang="sk-SK" dirty="0"/>
              <a:t>k indexu génov</a:t>
            </a:r>
          </a:p>
          <a:p>
            <a:r>
              <a:rPr lang="sk-SK" altLang="sk-SK" dirty="0" smtClean="0"/>
              <a:t>					dôveryhodnosť </a:t>
            </a:r>
            <a:r>
              <a:rPr lang="sk-SK" altLang="sk-SK" dirty="0"/>
              <a:t>a ochrana osobných 						(genetických) </a:t>
            </a:r>
            <a:r>
              <a:rPr lang="sk-SK" altLang="sk-SK" dirty="0" smtClean="0"/>
              <a:t>údajov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Kto </a:t>
            </a:r>
            <a:r>
              <a:rPr lang="sk-SK" altLang="sk-SK" dirty="0"/>
              <a:t>je vlastníkom informácie zašifrovanej v 					mojej DNA?</a:t>
            </a:r>
          </a:p>
          <a:p>
            <a:endParaRPr lang="sk-SK" altLang="sk-SK" dirty="0"/>
          </a:p>
          <a:p>
            <a:r>
              <a:rPr lang="sk-SK" altLang="sk-SK" dirty="0" smtClean="0"/>
              <a:t>					súdna medicína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genetika správania (46, XY </a:t>
            </a:r>
            <a:r>
              <a:rPr lang="sk-SK" altLang="sk-SK" dirty="0" err="1" smtClean="0"/>
              <a:t>vs</a:t>
            </a:r>
            <a:r>
              <a:rPr lang="sk-SK" altLang="sk-SK" dirty="0" smtClean="0"/>
              <a:t> 47,XYY)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genetická determinácia, prostredie, 						sloboda a zodpovednosť ...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</a:t>
            </a:r>
          </a:p>
          <a:p>
            <a:r>
              <a:rPr lang="sk-SK" altLang="sk-SK" dirty="0"/>
              <a:t>	</a:t>
            </a:r>
            <a:r>
              <a:rPr lang="sk-SK" altLang="sk-SK" dirty="0" smtClean="0"/>
              <a:t>				</a:t>
            </a:r>
          </a:p>
          <a:p>
            <a:endParaRPr lang="sk-SK" altLang="sk-SK" dirty="0"/>
          </a:p>
          <a:p>
            <a:pPr>
              <a:lnSpc>
                <a:spcPct val="80000"/>
              </a:lnSpc>
            </a:pPr>
            <a:endParaRPr lang="en-US" altLang="sk-SK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745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lokTextu 49"/>
          <p:cNvSpPr txBox="1"/>
          <p:nvPr/>
        </p:nvSpPr>
        <p:spPr>
          <a:xfrm>
            <a:off x="1785257" y="705395"/>
            <a:ext cx="3378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Výskumná stratégia </a:t>
            </a:r>
          </a:p>
          <a:p>
            <a:r>
              <a:rPr lang="sk-SK" dirty="0" smtClean="0"/>
              <a:t>Katedry genetiky</a:t>
            </a:r>
            <a:endParaRPr lang="en-GB" dirty="0"/>
          </a:p>
        </p:txBody>
      </p:sp>
      <p:grpSp>
        <p:nvGrpSpPr>
          <p:cNvPr id="8" name="Skupina 7"/>
          <p:cNvGrpSpPr/>
          <p:nvPr/>
        </p:nvGrpSpPr>
        <p:grpSpPr>
          <a:xfrm>
            <a:off x="4669054" y="1351726"/>
            <a:ext cx="2956921" cy="1774153"/>
            <a:chOff x="1571662" y="3495997"/>
            <a:chExt cx="2956921" cy="1774153"/>
          </a:xfrm>
        </p:grpSpPr>
        <p:sp>
          <p:nvSpPr>
            <p:cNvPr id="9" name="Zaoblený obdĺžnik 8"/>
            <p:cNvSpPr/>
            <p:nvPr/>
          </p:nvSpPr>
          <p:spPr>
            <a:xfrm>
              <a:off x="1571662" y="3495997"/>
              <a:ext cx="2956921" cy="1774153"/>
            </a:xfrm>
            <a:prstGeom prst="roundRect">
              <a:avLst/>
            </a:prstGeom>
            <a:solidFill>
              <a:srgbClr val="C00000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10" name="Zaoblený obdĺžnik 4"/>
            <p:cNvSpPr/>
            <p:nvPr/>
          </p:nvSpPr>
          <p:spPr>
            <a:xfrm>
              <a:off x="1658269" y="3582604"/>
              <a:ext cx="2783707" cy="160093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marL="0" marR="0" lvl="0" indent="0" algn="ctr" defTabSz="977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k-SK" sz="2200" b="0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Hypericum compounds with anticancer activities (hypericin, hyperforin)</a:t>
              </a:r>
            </a:p>
          </p:txBody>
        </p:sp>
      </p:grpSp>
      <p:sp>
        <p:nvSpPr>
          <p:cNvPr id="11" name="Zaoblený obdĺžnik 10"/>
          <p:cNvSpPr/>
          <p:nvPr/>
        </p:nvSpPr>
        <p:spPr>
          <a:xfrm>
            <a:off x="4659988" y="3470686"/>
            <a:ext cx="1533525" cy="457200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Transcriptome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aoblený obdĺžnik 11"/>
          <p:cNvSpPr/>
          <p:nvPr/>
        </p:nvSpPr>
        <p:spPr>
          <a:xfrm>
            <a:off x="6369644" y="3470686"/>
            <a:ext cx="1419225" cy="457200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Metabolome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aoblený obdĺžnik 12"/>
          <p:cNvSpPr/>
          <p:nvPr/>
        </p:nvSpPr>
        <p:spPr>
          <a:xfrm>
            <a:off x="8141130" y="3470686"/>
            <a:ext cx="2266950" cy="1200150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Signalome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of anticancer </a:t>
            </a:r>
            <a:r>
              <a:rPr kumimoji="0" lang="en-GB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Hypericum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-derived compounds in the cancer cells</a:t>
            </a:r>
            <a:endParaRPr kumimoji="0" lang="sk-SK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aoblený obdĺžnik 13"/>
          <p:cNvSpPr/>
          <p:nvPr/>
        </p:nvSpPr>
        <p:spPr>
          <a:xfrm>
            <a:off x="5164183" y="4213636"/>
            <a:ext cx="2286000" cy="457200"/>
          </a:xfrm>
          <a:prstGeom prst="roundRect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ED7D31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Metabolic engineering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Zaoblený obdĺžnik 14"/>
          <p:cNvSpPr/>
          <p:nvPr/>
        </p:nvSpPr>
        <p:spPr>
          <a:xfrm>
            <a:off x="5035175" y="5165019"/>
            <a:ext cx="2590800" cy="581025"/>
          </a:xfrm>
          <a:prstGeom prst="roundRect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ED7D31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Biotechnological production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aoblený obdĺžnik 15"/>
          <p:cNvSpPr/>
          <p:nvPr/>
        </p:nvSpPr>
        <p:spPr>
          <a:xfrm>
            <a:off x="8197816" y="5165019"/>
            <a:ext cx="2286000" cy="514350"/>
          </a:xfrm>
          <a:prstGeom prst="roundRect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ED7D31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Photodynamic therapy</a:t>
            </a:r>
            <a:endParaRPr kumimoji="0" lang="sk-SK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aoblený obdĺžnik 16"/>
          <p:cNvSpPr/>
          <p:nvPr/>
        </p:nvSpPr>
        <p:spPr>
          <a:xfrm>
            <a:off x="9645135" y="227995"/>
            <a:ext cx="371475" cy="14287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aoblený obdĺžnik 17"/>
          <p:cNvSpPr/>
          <p:nvPr/>
        </p:nvSpPr>
        <p:spPr>
          <a:xfrm>
            <a:off x="9645135" y="632854"/>
            <a:ext cx="371475" cy="142875"/>
          </a:xfrm>
          <a:prstGeom prst="roundRect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70AD47">
                <a:lumMod val="7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0148552" y="114766"/>
            <a:ext cx="204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Aktuálne ciele</a:t>
            </a:r>
            <a:endParaRPr lang="en-GB" dirty="0"/>
          </a:p>
        </p:txBody>
      </p:sp>
      <p:sp>
        <p:nvSpPr>
          <p:cNvPr id="5" name="BlokTextu 4"/>
          <p:cNvSpPr txBox="1"/>
          <p:nvPr/>
        </p:nvSpPr>
        <p:spPr>
          <a:xfrm>
            <a:off x="10148552" y="502589"/>
            <a:ext cx="1506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Perspektíva</a:t>
            </a:r>
            <a:endParaRPr lang="en-GB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1424415" y="6035777"/>
            <a:ext cx="64892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Transkriptóm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metabolóm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a </a:t>
            </a: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signalóm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bioaktívnych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látok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 </a:t>
            </a: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protinádorovým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účinkom v rode </a:t>
            </a:r>
            <a:r>
              <a:rPr kumimoji="0" lang="sk-SK" altLang="sk-SK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Hypericum</a:t>
            </a:r>
            <a:r>
              <a:rPr kumimoji="0" lang="sk-SK" altLang="sk-SK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137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59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3567448" y="1905000"/>
            <a:ext cx="80492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Geneticky modifikované organizmy - niečo nové pod slnkom</a:t>
            </a:r>
          </a:p>
          <a:p>
            <a:r>
              <a:rPr lang="sk-SK" sz="3200" dirty="0" smtClean="0"/>
              <a:t>alebo </a:t>
            </a:r>
          </a:p>
          <a:p>
            <a:r>
              <a:rPr lang="sk-SK" sz="3200" dirty="0" smtClean="0"/>
              <a:t>kto nie je geneticky modifikovaný?</a:t>
            </a:r>
          </a:p>
          <a:p>
            <a:endParaRPr lang="sk-SK" sz="3200" dirty="0"/>
          </a:p>
          <a:p>
            <a:r>
              <a:rPr lang="sk-SK" sz="3200" dirty="0" smtClean="0"/>
              <a:t>Genetický index osobnosti</a:t>
            </a:r>
          </a:p>
          <a:p>
            <a:r>
              <a:rPr lang="sk-SK" sz="3200" dirty="0" smtClean="0"/>
              <a:t>alebo</a:t>
            </a:r>
          </a:p>
          <a:p>
            <a:r>
              <a:rPr lang="sk-SK" sz="3200" dirty="0"/>
              <a:t>z</a:t>
            </a:r>
            <a:r>
              <a:rPr lang="sk-SK" sz="3200" dirty="0" smtClean="0"/>
              <a:t>a čo všetko môžu gény</a:t>
            </a:r>
          </a:p>
          <a:p>
            <a:endParaRPr lang="sk-SK" sz="3200" dirty="0"/>
          </a:p>
          <a:p>
            <a:r>
              <a:rPr lang="sk-SK" sz="3200" dirty="0" smtClean="0"/>
              <a:t>Výskumná stratégia Katedry genetiky</a:t>
            </a:r>
          </a:p>
          <a:p>
            <a:endParaRPr lang="sk-SK" sz="3200" dirty="0"/>
          </a:p>
          <a:p>
            <a:endParaRPr lang="en-GB" sz="3200" dirty="0"/>
          </a:p>
        </p:txBody>
      </p:sp>
      <p:sp>
        <p:nvSpPr>
          <p:cNvPr id="4" name="BlokTextu 3"/>
          <p:cNvSpPr txBox="1"/>
          <p:nvPr/>
        </p:nvSpPr>
        <p:spPr>
          <a:xfrm>
            <a:off x="10499543" y="2467013"/>
            <a:ext cx="1123406" cy="3892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Obdĺžnik 4"/>
          <p:cNvSpPr/>
          <p:nvPr/>
        </p:nvSpPr>
        <p:spPr>
          <a:xfrm>
            <a:off x="1250561" y="1939835"/>
            <a:ext cx="2004911" cy="9297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GMO</a:t>
            </a:r>
            <a:endParaRPr lang="sk-SK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9212310" y="4761302"/>
            <a:ext cx="2263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HUGO</a:t>
            </a:r>
            <a:endParaRPr lang="en-GB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113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GMO</a:t>
            </a:r>
            <a:b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pic>
        <p:nvPicPr>
          <p:cNvPr id="1026" name="Picture 2" descr="http://learn.genetics.utah.edu/content/chromosomes/diagnose/images/karyoty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672" y="1579517"/>
            <a:ext cx="34385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nature.com/nature/journal/v408/n6814/images/408796aa.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420" y="1445623"/>
            <a:ext cx="4181284" cy="446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2416128" y="5449297"/>
            <a:ext cx="194155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20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Homo</a:t>
            </a:r>
            <a:r>
              <a:rPr lang="sk-SK" sz="2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sapiens</a:t>
            </a:r>
            <a:endParaRPr lang="sk-SK" sz="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7381863" y="5910962"/>
            <a:ext cx="273344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20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Arabidopsis</a:t>
            </a:r>
            <a:r>
              <a:rPr lang="sk-SK" sz="2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sk-SK" sz="20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thaliana</a:t>
            </a:r>
            <a:endParaRPr lang="sk-SK" sz="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1309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GMO</a:t>
            </a:r>
            <a:b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6" name="BlokTextu 5"/>
          <p:cNvSpPr txBox="1"/>
          <p:nvPr/>
        </p:nvSpPr>
        <p:spPr>
          <a:xfrm>
            <a:off x="2592924" y="1584960"/>
            <a:ext cx="405171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/>
              <a:t>Prenos génov</a:t>
            </a:r>
          </a:p>
          <a:p>
            <a:endParaRPr lang="sk-SK" b="1" dirty="0"/>
          </a:p>
          <a:p>
            <a:r>
              <a:rPr lang="sk-SK" b="1" dirty="0" smtClean="0"/>
              <a:t>Vertikálny</a:t>
            </a:r>
          </a:p>
          <a:p>
            <a:r>
              <a:rPr lang="sk-SK" dirty="0" smtClean="0"/>
              <a:t>(z rodičov na potomstvo, </a:t>
            </a:r>
          </a:p>
          <a:p>
            <a:r>
              <a:rPr lang="sk-SK" dirty="0" smtClean="0"/>
              <a:t>z materskej bunky do dcérskych buniek)</a:t>
            </a:r>
          </a:p>
          <a:p>
            <a:endParaRPr lang="sk-SK" b="1" dirty="0" smtClean="0"/>
          </a:p>
          <a:p>
            <a:r>
              <a:rPr lang="sk-SK" b="1" dirty="0" smtClean="0"/>
              <a:t>Horizontálny</a:t>
            </a:r>
          </a:p>
          <a:p>
            <a:r>
              <a:rPr lang="sk-SK" dirty="0" smtClean="0"/>
              <a:t>(z baktérie do rastliny, človeka, medzi nepríbuznými baktériami ...)</a:t>
            </a: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8117181" y="1576251"/>
            <a:ext cx="331717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/>
              <a:t>Prenos génov</a:t>
            </a:r>
          </a:p>
          <a:p>
            <a:endParaRPr lang="sk-SK" b="1" dirty="0"/>
          </a:p>
          <a:p>
            <a:r>
              <a:rPr lang="sk-SK" b="1" dirty="0" smtClean="0"/>
              <a:t>Náhodný</a:t>
            </a:r>
            <a:r>
              <a:rPr lang="sk-SK" dirty="0" smtClean="0"/>
              <a:t> (z pôdnej baktérie do poranenej rastliny, z vírusu do hostiteľskej bunky ...)</a:t>
            </a:r>
          </a:p>
          <a:p>
            <a:endParaRPr lang="sk-SK" dirty="0"/>
          </a:p>
          <a:p>
            <a:r>
              <a:rPr lang="sk-SK" b="1" dirty="0" smtClean="0"/>
              <a:t>Cielený</a:t>
            </a:r>
            <a:r>
              <a:rPr lang="sk-SK" dirty="0" smtClean="0"/>
              <a:t> (z čohokoľvek kamkoľvek)</a:t>
            </a: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975360" y="3607576"/>
            <a:ext cx="130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n w="0"/>
                <a:solidFill>
                  <a:schemeClr val="accent1"/>
                </a:solidFill>
              </a:rPr>
              <a:t>GMO</a:t>
            </a:r>
            <a:endParaRPr lang="en-GB" sz="3200" dirty="0"/>
          </a:p>
        </p:txBody>
      </p:sp>
      <p:sp>
        <p:nvSpPr>
          <p:cNvPr id="8" name="BlokTextu 7"/>
          <p:cNvSpPr txBox="1"/>
          <p:nvPr/>
        </p:nvSpPr>
        <p:spPr>
          <a:xfrm>
            <a:off x="10219697" y="1466418"/>
            <a:ext cx="130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n w="0"/>
                <a:solidFill>
                  <a:schemeClr val="accent1"/>
                </a:solidFill>
              </a:rPr>
              <a:t>GMO</a:t>
            </a:r>
            <a:endParaRPr lang="en-GB" sz="3200" dirty="0"/>
          </a:p>
        </p:txBody>
      </p:sp>
      <p:sp>
        <p:nvSpPr>
          <p:cNvPr id="9" name="BlokTextu 8"/>
          <p:cNvSpPr txBox="1"/>
          <p:nvPr/>
        </p:nvSpPr>
        <p:spPr>
          <a:xfrm>
            <a:off x="10128068" y="3899964"/>
            <a:ext cx="130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n w="0"/>
                <a:solidFill>
                  <a:schemeClr val="accent1"/>
                </a:solidFill>
              </a:rPr>
              <a:t>GMO</a:t>
            </a:r>
            <a:endParaRPr lang="en-GB" sz="3200" dirty="0"/>
          </a:p>
        </p:txBody>
      </p:sp>
      <p:sp>
        <p:nvSpPr>
          <p:cNvPr id="10" name="BlokTextu 9"/>
          <p:cNvSpPr txBox="1"/>
          <p:nvPr/>
        </p:nvSpPr>
        <p:spPr>
          <a:xfrm>
            <a:off x="975360" y="1584960"/>
            <a:ext cx="159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n w="0"/>
                <a:solidFill>
                  <a:schemeClr val="accent1"/>
                </a:solidFill>
              </a:rPr>
              <a:t>GMO?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8680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GMO</a:t>
            </a:r>
            <a:b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6" name="BlokTextu 5"/>
          <p:cNvSpPr txBox="1"/>
          <p:nvPr/>
        </p:nvSpPr>
        <p:spPr>
          <a:xfrm>
            <a:off x="2592924" y="1584960"/>
            <a:ext cx="40517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Hybridizácia</a:t>
            </a:r>
          </a:p>
          <a:p>
            <a:endParaRPr lang="sk-SK" b="1" dirty="0"/>
          </a:p>
          <a:p>
            <a:r>
              <a:rPr lang="sk-SK" dirty="0" smtClean="0"/>
              <a:t>Fúzia celých genómov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Komplikovaná detekcia hybridov</a:t>
            </a:r>
          </a:p>
          <a:p>
            <a:r>
              <a:rPr lang="sk-SK" dirty="0"/>
              <a:t>v</a:t>
            </a:r>
            <a:r>
              <a:rPr lang="sk-SK" dirty="0" smtClean="0"/>
              <a:t>yžadujúca </a:t>
            </a:r>
            <a:r>
              <a:rPr lang="sk-SK" dirty="0" err="1" smtClean="0"/>
              <a:t>celogénomovú</a:t>
            </a:r>
            <a:r>
              <a:rPr lang="sk-SK" dirty="0" smtClean="0"/>
              <a:t> analýzu</a:t>
            </a:r>
            <a:endParaRPr lang="en-GB" dirty="0"/>
          </a:p>
        </p:txBody>
      </p:sp>
      <p:sp>
        <p:nvSpPr>
          <p:cNvPr id="7" name="BlokTextu 6"/>
          <p:cNvSpPr txBox="1"/>
          <p:nvPr/>
        </p:nvSpPr>
        <p:spPr>
          <a:xfrm>
            <a:off x="8117181" y="1576251"/>
            <a:ext cx="371287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Introdukcia génov</a:t>
            </a:r>
          </a:p>
          <a:p>
            <a:endParaRPr lang="sk-SK" b="1" dirty="0"/>
          </a:p>
          <a:p>
            <a:r>
              <a:rPr lang="sk-SK" dirty="0" smtClean="0"/>
              <a:t>Introdukcia jedného alebo </a:t>
            </a:r>
          </a:p>
          <a:p>
            <a:r>
              <a:rPr lang="sk-SK" dirty="0" smtClean="0"/>
              <a:t>niekoľkých génov do známeho </a:t>
            </a:r>
          </a:p>
          <a:p>
            <a:r>
              <a:rPr lang="sk-SK" dirty="0" smtClean="0"/>
              <a:t>genetického pozadia</a:t>
            </a:r>
          </a:p>
          <a:p>
            <a:endParaRPr lang="sk-SK" dirty="0"/>
          </a:p>
          <a:p>
            <a:r>
              <a:rPr lang="sk-SK" dirty="0" smtClean="0"/>
              <a:t>Jednoduchá detekcia </a:t>
            </a:r>
          </a:p>
          <a:p>
            <a:r>
              <a:rPr lang="sk-SK" dirty="0" smtClean="0"/>
              <a:t>introdukovaného génu</a:t>
            </a:r>
            <a:endParaRPr lang="en-GB" dirty="0"/>
          </a:p>
        </p:txBody>
      </p:sp>
      <p:pic>
        <p:nvPicPr>
          <p:cNvPr id="1026" name="Picture 2" descr="Výsledok vyh&amp;lcaron;adávania obrázkov pre dopyt dog pedig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4" y="4610413"/>
            <a:ext cx="326707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8117181" y="4664169"/>
            <a:ext cx="3187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Baktéria vyrába ľudský inzulín</a:t>
            </a:r>
          </a:p>
          <a:p>
            <a:r>
              <a:rPr lang="sk-SK" dirty="0" err="1" smtClean="0"/>
              <a:t>Humulín</a:t>
            </a:r>
            <a:r>
              <a:rPr lang="sk-SK" baseline="30000" dirty="0" smtClean="0"/>
              <a:t>®</a:t>
            </a:r>
            <a:endParaRPr lang="en-GB" baseline="30000" dirty="0"/>
          </a:p>
        </p:txBody>
      </p:sp>
      <p:pic>
        <p:nvPicPr>
          <p:cNvPr id="5" name="Picture 2" descr="http://www.diabetesforecast.org/files-legacy/images/v66n07_p54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664" y="5034370"/>
            <a:ext cx="2381251" cy="120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8125890" y="6152582"/>
            <a:ext cx="4175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1978</a:t>
            </a:r>
          </a:p>
          <a:p>
            <a:pPr marL="0" lvl="2"/>
            <a:r>
              <a:rPr lang="sk-SK" sz="1200" dirty="0" smtClean="0"/>
              <a:t>1979 </a:t>
            </a:r>
            <a:r>
              <a:rPr lang="sk-SK" sz="1200" dirty="0" err="1"/>
              <a:t>Proc</a:t>
            </a:r>
            <a:r>
              <a:rPr lang="sk-SK" sz="1200" dirty="0"/>
              <a:t>. </a:t>
            </a:r>
            <a:r>
              <a:rPr lang="sk-SK" sz="1200" dirty="0" err="1"/>
              <a:t>Natl</a:t>
            </a:r>
            <a:r>
              <a:rPr lang="sk-SK" sz="1200" dirty="0"/>
              <a:t>. </a:t>
            </a:r>
            <a:r>
              <a:rPr lang="sk-SK" sz="1200" dirty="0" err="1"/>
              <a:t>Acad</a:t>
            </a:r>
            <a:r>
              <a:rPr lang="sk-SK" sz="1200" dirty="0"/>
              <a:t>. </a:t>
            </a:r>
            <a:r>
              <a:rPr lang="sk-SK" sz="1200" dirty="0" err="1"/>
              <a:t>Sci</a:t>
            </a:r>
            <a:r>
              <a:rPr lang="sk-SK" sz="1200" dirty="0" smtClean="0"/>
              <a:t>.</a:t>
            </a:r>
          </a:p>
          <a:p>
            <a:r>
              <a:rPr lang="sk-SK" sz="1200" dirty="0" smtClean="0"/>
              <a:t>1982 </a:t>
            </a:r>
            <a:r>
              <a:rPr lang="sk-SK" sz="1200" dirty="0" err="1" smtClean="0"/>
              <a:t>Eli</a:t>
            </a:r>
            <a:r>
              <a:rPr lang="sk-SK" sz="1200" dirty="0" smtClean="0"/>
              <a:t> </a:t>
            </a:r>
            <a:r>
              <a:rPr lang="sk-SK" sz="1200" dirty="0" err="1" smtClean="0"/>
              <a:t>Lilly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196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2592923" y="1608909"/>
            <a:ext cx="9346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Problém: nedostatkom vitamínu A trpí v zaostalých regiónoch sveta množstvo detí</a:t>
            </a:r>
            <a:endParaRPr lang="en-GB" dirty="0"/>
          </a:p>
        </p:txBody>
      </p:sp>
      <p:sp>
        <p:nvSpPr>
          <p:cNvPr id="5" name="AutoShape 2" descr="Výsledok vyh&amp;lcaron;adávania obrázkov pre dopyt golden rice"/>
          <p:cNvSpPr>
            <a:spLocks noChangeAspect="1" noChangeArrowheads="1"/>
          </p:cNvSpPr>
          <p:nvPr/>
        </p:nvSpPr>
        <p:spPr bwMode="auto">
          <a:xfrm>
            <a:off x="5554889" y="1978241"/>
            <a:ext cx="12763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00" name="Picture 4" descr="http://www.northeastern.edu/sei/wp-content/uploads/2015/11/rtx12n8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673" y="2193063"/>
            <a:ext cx="3280116" cy="219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lokTextu 6"/>
          <p:cNvSpPr txBox="1"/>
          <p:nvPr/>
        </p:nvSpPr>
        <p:spPr>
          <a:xfrm>
            <a:off x="2702673" y="4641669"/>
            <a:ext cx="5108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Hypotéza: </a:t>
            </a:r>
          </a:p>
          <a:p>
            <a:endParaRPr lang="sk-SK" dirty="0" smtClean="0"/>
          </a:p>
          <a:p>
            <a:r>
              <a:rPr lang="sk-SK" dirty="0" smtClean="0"/>
              <a:t>Rastliny ryže majú schopnosť syntetizovať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sk-SK" dirty="0" smtClean="0">
                <a:cs typeface="Arial" panose="020B0604020202020204" pitchFamily="34" charset="0"/>
              </a:rPr>
              <a:t>-</a:t>
            </a:r>
            <a:r>
              <a:rPr lang="sk-SK" dirty="0" err="1" smtClean="0">
                <a:cs typeface="Arial" panose="020B0604020202020204" pitchFamily="34" charset="0"/>
              </a:rPr>
              <a:t>karotén</a:t>
            </a:r>
            <a:r>
              <a:rPr lang="sk-SK" dirty="0" smtClean="0">
                <a:cs typeface="Arial" panose="020B0604020202020204" pitchFamily="34" charset="0"/>
              </a:rPr>
              <a:t> (</a:t>
            </a:r>
            <a:r>
              <a:rPr lang="sk-SK" dirty="0" err="1" smtClean="0">
                <a:cs typeface="Arial" panose="020B0604020202020204" pitchFamily="34" charset="0"/>
              </a:rPr>
              <a:t>provitamín</a:t>
            </a:r>
            <a:r>
              <a:rPr lang="sk-SK" dirty="0" smtClean="0">
                <a:cs typeface="Arial" panose="020B0604020202020204" pitchFamily="34" charset="0"/>
              </a:rPr>
              <a:t> vitamínu A) v listoch, ale nie v zrnách. Introdukcia dvoch génov umožní syntézu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sk-SK" dirty="0" smtClean="0">
                <a:cs typeface="Arial" panose="020B0604020202020204" pitchFamily="34" charset="0"/>
              </a:rPr>
              <a:t>-</a:t>
            </a:r>
            <a:r>
              <a:rPr lang="sk-SK" dirty="0" err="1" smtClean="0">
                <a:cs typeface="Arial" panose="020B0604020202020204" pitchFamily="34" charset="0"/>
              </a:rPr>
              <a:t>karoténu</a:t>
            </a:r>
            <a:r>
              <a:rPr lang="sk-SK" dirty="0" smtClean="0">
                <a:cs typeface="Arial" panose="020B0604020202020204" pitchFamily="34" charset="0"/>
              </a:rPr>
              <a:t> v zrnách </a:t>
            </a:r>
            <a:endParaRPr lang="en-GB" dirty="0"/>
          </a:p>
        </p:txBody>
      </p:sp>
      <p:pic>
        <p:nvPicPr>
          <p:cNvPr id="4104" name="Picture 8" descr="G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566" y="5131526"/>
            <a:ext cx="3333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Príbeh zlatej ryže</a:t>
            </a:r>
            <a:endParaRPr lang="en-GB" dirty="0"/>
          </a:p>
        </p:txBody>
      </p:sp>
      <p:pic>
        <p:nvPicPr>
          <p:cNvPr id="4108" name="Picture 12" descr="Genetic Engineering in Golden Ric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638" y="2068080"/>
            <a:ext cx="3957973" cy="282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ál 8"/>
          <p:cNvSpPr/>
          <p:nvPr/>
        </p:nvSpPr>
        <p:spPr>
          <a:xfrm>
            <a:off x="10585035" y="2503658"/>
            <a:ext cx="870857" cy="3034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ál 15"/>
          <p:cNvSpPr/>
          <p:nvPr/>
        </p:nvSpPr>
        <p:spPr>
          <a:xfrm>
            <a:off x="10585035" y="2933240"/>
            <a:ext cx="870857" cy="3034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BlokTextu 1"/>
          <p:cNvSpPr txBox="1"/>
          <p:nvPr/>
        </p:nvSpPr>
        <p:spPr>
          <a:xfrm>
            <a:off x="10452889" y="2258982"/>
            <a:ext cx="1393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/>
              <a:t>r</a:t>
            </a:r>
            <a:r>
              <a:rPr lang="sk-SK" sz="1000" dirty="0" smtClean="0"/>
              <a:t>astlinného pôvodu</a:t>
            </a:r>
            <a:endParaRPr lang="en-GB" sz="1000" dirty="0"/>
          </a:p>
        </p:txBody>
      </p:sp>
      <p:sp>
        <p:nvSpPr>
          <p:cNvPr id="4" name="BlokTextu 3"/>
          <p:cNvSpPr txBox="1"/>
          <p:nvPr/>
        </p:nvSpPr>
        <p:spPr>
          <a:xfrm>
            <a:off x="10440060" y="3186844"/>
            <a:ext cx="16430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/>
              <a:t>b</a:t>
            </a:r>
            <a:r>
              <a:rPr lang="sk-SK" sz="1000" dirty="0" smtClean="0"/>
              <a:t>akteriálneho pôvodu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21205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GMO</a:t>
            </a:r>
            <a:b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2592924" y="1608909"/>
            <a:ext cx="8621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Príbeh zlatej ryže</a:t>
            </a:r>
            <a:endParaRPr lang="en-GB" dirty="0"/>
          </a:p>
        </p:txBody>
      </p:sp>
      <p:pic>
        <p:nvPicPr>
          <p:cNvPr id="2050" name="Picture 2" descr="Ready to harv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4" y="1978241"/>
            <a:ext cx="523875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5495108" y="5256211"/>
            <a:ext cx="298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Patent </a:t>
            </a:r>
            <a:r>
              <a:rPr lang="sk-SK" dirty="0" err="1" smtClean="0"/>
              <a:t>for</a:t>
            </a:r>
            <a:r>
              <a:rPr lang="sk-SK" dirty="0" smtClean="0"/>
              <a:t> Humanity </a:t>
            </a:r>
            <a:r>
              <a:rPr lang="sk-SK" dirty="0" err="1" smtClean="0"/>
              <a:t>award</a:t>
            </a:r>
            <a:r>
              <a:rPr lang="sk-SK" dirty="0" smtClean="0"/>
              <a:t>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9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GMO</a:t>
            </a:r>
            <a:endParaRPr lang="en-GB" dirty="0"/>
          </a:p>
        </p:txBody>
      </p:sp>
      <p:pic>
        <p:nvPicPr>
          <p:cNvPr id="5122" name="Picture 2" descr="http://www.allowgoldenricenow.org/images/gmo-20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297" y="1264555"/>
            <a:ext cx="7211695" cy="528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7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HUGO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BlokTextu 2"/>
          <p:cNvSpPr txBox="1"/>
          <p:nvPr/>
        </p:nvSpPr>
        <p:spPr>
          <a:xfrm>
            <a:off x="2592924" y="1454331"/>
            <a:ext cx="9474580" cy="546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Od 1990 ... J. </a:t>
            </a:r>
            <a:r>
              <a:rPr lang="sk-SK" dirty="0" err="1" smtClean="0"/>
              <a:t>Watson</a:t>
            </a:r>
            <a:endParaRPr lang="sk-SK" dirty="0" smtClean="0"/>
          </a:p>
          <a:p>
            <a:pPr>
              <a:lnSpc>
                <a:spcPct val="80000"/>
              </a:lnSpc>
            </a:pPr>
            <a:endParaRPr lang="sk-SK" altLang="sk-SK" dirty="0" smtClean="0"/>
          </a:p>
          <a:p>
            <a:pPr>
              <a:lnSpc>
                <a:spcPct val="80000"/>
              </a:lnSpc>
            </a:pPr>
            <a:endParaRPr lang="sk-SK" altLang="sk-SK" dirty="0" smtClean="0"/>
          </a:p>
          <a:p>
            <a:r>
              <a:rPr lang="sk-SK" altLang="sk-SK" b="1" dirty="0" smtClean="0"/>
              <a:t>Ciele</a:t>
            </a:r>
          </a:p>
          <a:p>
            <a:endParaRPr lang="sk-SK" altLang="sk-SK" dirty="0" smtClean="0"/>
          </a:p>
          <a:p>
            <a:r>
              <a:rPr lang="sk-SK" altLang="sk-SK" dirty="0" smtClean="0"/>
              <a:t>Vytvoriť </a:t>
            </a:r>
            <a:r>
              <a:rPr lang="sk-SK" altLang="sk-SK" dirty="0"/>
              <a:t>fyzickú mapu</a:t>
            </a:r>
            <a:r>
              <a:rPr lang="en-US" altLang="sk-SK" dirty="0"/>
              <a:t> 24 </a:t>
            </a:r>
            <a:r>
              <a:rPr lang="sk-SK" altLang="sk-SK" dirty="0"/>
              <a:t>ľudských chromozómov</a:t>
            </a:r>
            <a:r>
              <a:rPr lang="en-US" altLang="sk-SK" dirty="0"/>
              <a:t> (22 auto</a:t>
            </a:r>
            <a:r>
              <a:rPr lang="sk-SK" altLang="sk-SK" dirty="0" err="1"/>
              <a:t>zómov</a:t>
            </a:r>
            <a:r>
              <a:rPr lang="en-US" altLang="sk-SK" dirty="0"/>
              <a:t>, X &amp; Y)</a:t>
            </a:r>
          </a:p>
          <a:p>
            <a:endParaRPr lang="sk-SK" altLang="sk-SK" dirty="0" smtClean="0"/>
          </a:p>
          <a:p>
            <a:r>
              <a:rPr lang="en-US" altLang="sk-SK" dirty="0" err="1" smtClean="0"/>
              <a:t>Identif</a:t>
            </a:r>
            <a:r>
              <a:rPr lang="sk-SK" altLang="sk-SK" dirty="0" err="1"/>
              <a:t>ikovať</a:t>
            </a:r>
            <a:r>
              <a:rPr lang="sk-SK" altLang="sk-SK" dirty="0"/>
              <a:t> sadu génov </a:t>
            </a:r>
            <a:r>
              <a:rPr lang="en-US" altLang="sk-SK" dirty="0"/>
              <a:t>&amp; map</a:t>
            </a:r>
            <a:r>
              <a:rPr lang="sk-SK" altLang="sk-SK" dirty="0" err="1"/>
              <a:t>ovať</a:t>
            </a:r>
            <a:r>
              <a:rPr lang="sk-SK" altLang="sk-SK" dirty="0"/>
              <a:t> ich na úrovni chromozómu</a:t>
            </a:r>
            <a:endParaRPr lang="en-US" altLang="sk-SK" dirty="0"/>
          </a:p>
          <a:p>
            <a:endParaRPr lang="sk-SK" altLang="sk-SK" dirty="0" smtClean="0"/>
          </a:p>
          <a:p>
            <a:r>
              <a:rPr lang="en-US" altLang="sk-SK" dirty="0" err="1" smtClean="0"/>
              <a:t>Determin</a:t>
            </a:r>
            <a:r>
              <a:rPr lang="sk-SK" altLang="sk-SK" dirty="0" err="1"/>
              <a:t>ovať</a:t>
            </a:r>
            <a:r>
              <a:rPr lang="sk-SK" altLang="sk-SK" dirty="0"/>
              <a:t> sekvenciu </a:t>
            </a:r>
            <a:r>
              <a:rPr lang="sk-SK" altLang="sk-SK" dirty="0" err="1"/>
              <a:t>nukleotidov</a:t>
            </a:r>
            <a:r>
              <a:rPr lang="sk-SK" altLang="sk-SK" dirty="0"/>
              <a:t> (odhad </a:t>
            </a:r>
            <a:r>
              <a:rPr lang="en-US" altLang="sk-SK" dirty="0"/>
              <a:t>3 </a:t>
            </a:r>
            <a:r>
              <a:rPr lang="sk-SK" altLang="sk-SK" dirty="0"/>
              <a:t>miliardy bázových párov)</a:t>
            </a:r>
            <a:endParaRPr lang="en-US" altLang="sk-SK" dirty="0"/>
          </a:p>
          <a:p>
            <a:endParaRPr lang="sk-SK" altLang="sk-SK" dirty="0" smtClean="0"/>
          </a:p>
          <a:p>
            <a:r>
              <a:rPr lang="en-US" altLang="sk-SK" dirty="0" err="1" smtClean="0"/>
              <a:t>Analyz</a:t>
            </a:r>
            <a:r>
              <a:rPr lang="sk-SK" altLang="sk-SK" dirty="0" err="1"/>
              <a:t>ovať</a:t>
            </a:r>
            <a:r>
              <a:rPr lang="sk-SK" altLang="sk-SK" dirty="0"/>
              <a:t> genetickú variabilitu ľudskej populácie</a:t>
            </a:r>
            <a:endParaRPr lang="en-US" altLang="sk-SK" dirty="0"/>
          </a:p>
          <a:p>
            <a:endParaRPr lang="sk-SK" altLang="sk-SK" dirty="0" smtClean="0"/>
          </a:p>
          <a:p>
            <a:r>
              <a:rPr lang="en-US" altLang="sk-SK" dirty="0" smtClean="0"/>
              <a:t>Map</a:t>
            </a:r>
            <a:r>
              <a:rPr lang="sk-SK" altLang="sk-SK" dirty="0" err="1"/>
              <a:t>ovať</a:t>
            </a:r>
            <a:r>
              <a:rPr lang="sk-SK" altLang="sk-SK" dirty="0"/>
              <a:t> a </a:t>
            </a:r>
            <a:r>
              <a:rPr lang="sk-SK" altLang="sk-SK" dirty="0" err="1"/>
              <a:t>sekvenovať</a:t>
            </a:r>
            <a:r>
              <a:rPr lang="sk-SK" altLang="sk-SK" dirty="0"/>
              <a:t> genómy modelových </a:t>
            </a:r>
            <a:r>
              <a:rPr lang="sk-SK" altLang="sk-SK" dirty="0" smtClean="0"/>
              <a:t>organizmov</a:t>
            </a:r>
          </a:p>
          <a:p>
            <a:endParaRPr lang="sk-SK" altLang="sk-SK" dirty="0"/>
          </a:p>
          <a:p>
            <a:r>
              <a:rPr lang="sk-SK" altLang="sk-SK" dirty="0"/>
              <a:t>Vyvinúť nové laboratóriá a technológie (</a:t>
            </a:r>
            <a:r>
              <a:rPr lang="sk-SK" altLang="sk-SK" dirty="0" smtClean="0"/>
              <a:t>informatika)</a:t>
            </a:r>
          </a:p>
          <a:p>
            <a:r>
              <a:rPr lang="en-US" altLang="sk-SK" dirty="0" smtClean="0"/>
              <a:t> </a:t>
            </a:r>
            <a:endParaRPr lang="en-US" altLang="sk-SK" dirty="0"/>
          </a:p>
          <a:p>
            <a:r>
              <a:rPr lang="sk-SK" altLang="sk-SK" dirty="0"/>
              <a:t>Zvažovať etické, právne a sociálne dôsledky tohto výskumu</a:t>
            </a:r>
          </a:p>
          <a:p>
            <a:pPr>
              <a:lnSpc>
                <a:spcPct val="80000"/>
              </a:lnSpc>
            </a:pPr>
            <a:endParaRPr lang="en-US" altLang="sk-SK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52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711</TotalTime>
  <Words>409</Words>
  <Application>Microsoft Office PowerPoint</Application>
  <PresentationFormat>Širokouhlá</PresentationFormat>
  <Paragraphs>133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Dym</vt:lpstr>
      <vt:lpstr>Spoločensky aktuálne genetické témy</vt:lpstr>
      <vt:lpstr>Obsah</vt:lpstr>
      <vt:lpstr>GMO </vt:lpstr>
      <vt:lpstr>GMO </vt:lpstr>
      <vt:lpstr>GMO </vt:lpstr>
      <vt:lpstr>Príbeh zlatej ryže</vt:lpstr>
      <vt:lpstr>GMO </vt:lpstr>
      <vt:lpstr>GMO</vt:lpstr>
      <vt:lpstr>HUGO </vt:lpstr>
      <vt:lpstr>HUGO </vt:lpstr>
      <vt:lpstr>HUGO </vt:lpstr>
      <vt:lpstr>Prezentácia programu PowerPoint</vt:lpstr>
      <vt:lpstr>Ďakujem za pozornosť</vt:lpstr>
    </vt:vector>
  </TitlesOfParts>
  <Company>PF UPJS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Spoločensky aktuálne genetické témy</dc:title>
  <dc:creator>Eva Cellarova</dc:creator>
  <cp:lastModifiedBy>Eva Cellarova</cp:lastModifiedBy>
  <cp:revision>43</cp:revision>
  <dcterms:created xsi:type="dcterms:W3CDTF">2016-03-30T09:00:53Z</dcterms:created>
  <dcterms:modified xsi:type="dcterms:W3CDTF">2016-04-22T06:22:45Z</dcterms:modified>
</cp:coreProperties>
</file>