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32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67" r:id="rId3"/>
    <p:sldId id="303" r:id="rId4"/>
    <p:sldId id="310" r:id="rId5"/>
    <p:sldId id="312" r:id="rId6"/>
    <p:sldId id="313" r:id="rId7"/>
    <p:sldId id="314" r:id="rId8"/>
    <p:sldId id="316" r:id="rId9"/>
    <p:sldId id="317" r:id="rId10"/>
    <p:sldId id="318" r:id="rId11"/>
    <p:sldId id="319" r:id="rId12"/>
    <p:sldId id="336" r:id="rId13"/>
    <p:sldId id="333" r:id="rId14"/>
    <p:sldId id="332" r:id="rId15"/>
    <p:sldId id="315" r:id="rId16"/>
    <p:sldId id="328" r:id="rId17"/>
    <p:sldId id="327" r:id="rId18"/>
    <p:sldId id="326" r:id="rId19"/>
    <p:sldId id="325" r:id="rId20"/>
    <p:sldId id="311" r:id="rId21"/>
    <p:sldId id="324" r:id="rId22"/>
    <p:sldId id="335" r:id="rId23"/>
    <p:sldId id="334" r:id="rId24"/>
    <p:sldId id="320" r:id="rId25"/>
    <p:sldId id="321" r:id="rId26"/>
    <p:sldId id="322" r:id="rId27"/>
    <p:sldId id="323" r:id="rId28"/>
    <p:sldId id="329" r:id="rId29"/>
    <p:sldId id="330" r:id="rId30"/>
    <p:sldId id="337" r:id="rId31"/>
    <p:sldId id="331" r:id="rId32"/>
    <p:sldId id="280" r:id="rId33"/>
  </p:sldIdLst>
  <p:sldSz cx="9144000" cy="6858000" type="screen4x3"/>
  <p:notesSz cx="6858000" cy="9144000"/>
  <p:defaultTextStyle>
    <a:defPPr>
      <a:defRPr lang="sk-SK"/>
    </a:defPPr>
    <a:lvl1pPr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0000"/>
    <a:srgbClr val="800000"/>
    <a:srgbClr val="A50021"/>
    <a:srgbClr val="C9FFE5"/>
    <a:srgbClr val="00823B"/>
    <a:srgbClr val="D7854D"/>
    <a:srgbClr val="E0DCDB"/>
    <a:srgbClr val="F5EAD4"/>
    <a:srgbClr val="FCF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2" autoAdjust="0"/>
    <p:restoredTop sz="94610" autoAdjust="0"/>
  </p:normalViewPr>
  <p:slideViewPr>
    <p:cSldViewPr>
      <p:cViewPr>
        <p:scale>
          <a:sx n="100" d="100"/>
          <a:sy n="100" d="100"/>
        </p:scale>
        <p:origin x="-1860" y="-6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o&#353;it2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Zo&#353;it2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58.197.46.242\ccvdir\CCV\CCVDOC\Mzdy\mzdy_2013\_CCV_rekapitulacia_celkov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982047316380062E-2"/>
          <c:y val="7.7237817197266148E-2"/>
          <c:w val="0.80322617662365003"/>
          <c:h val="0.72795769605846261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Hárok2!$F$4:$F$6</c:f>
              <c:strCache>
                <c:ptCount val="3"/>
                <c:pt idx="0">
                  <c:v>Projekty ŠF (OPV a OPVaV)</c:v>
                </c:pt>
                <c:pt idx="1">
                  <c:v>Národné projekty (subdodávka)</c:v>
                </c:pt>
                <c:pt idx="2">
                  <c:v>Podnikateľská činnosť</c:v>
                </c:pt>
              </c:strCache>
            </c:strRef>
          </c:cat>
          <c:val>
            <c:numRef>
              <c:f>Hárok2!$G$4:$G$6</c:f>
              <c:numCache>
                <c:formatCode>0.00%</c:formatCode>
                <c:ptCount val="3"/>
                <c:pt idx="0">
                  <c:v>5.0585637338370806E-2</c:v>
                </c:pt>
                <c:pt idx="1">
                  <c:v>0.24738088212911891</c:v>
                </c:pt>
                <c:pt idx="2">
                  <c:v>0.7020334805325108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08773628327019E-2"/>
          <c:y val="0.11062256523468718"/>
          <c:w val="0.96049716698144649"/>
          <c:h val="0.63842279173281824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Hárok1!$F$3:$F$5</c:f>
              <c:strCache>
                <c:ptCount val="3"/>
                <c:pt idx="0">
                  <c:v>Projekty ŠF (OPV a OPVaV)</c:v>
                </c:pt>
                <c:pt idx="1">
                  <c:v>Národné projekty (subdodávka)</c:v>
                </c:pt>
                <c:pt idx="2">
                  <c:v>Podnikateľská činnosť</c:v>
                </c:pt>
              </c:strCache>
            </c:strRef>
          </c:cat>
          <c:val>
            <c:numRef>
              <c:f>Hárok1!$G$3:$G$5</c:f>
              <c:numCache>
                <c:formatCode>0.00%</c:formatCode>
                <c:ptCount val="3"/>
                <c:pt idx="0">
                  <c:v>0.20934744506472402</c:v>
                </c:pt>
                <c:pt idx="1">
                  <c:v>0.20046273142203194</c:v>
                </c:pt>
                <c:pt idx="2">
                  <c:v>0.59018982351324423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2.7065140910269229E-2"/>
          <c:y val="0.77302387548336926"/>
          <c:w val="0.94083078070690562"/>
          <c:h val="0.19106210421064326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496344321530414E-2"/>
          <c:y val="0.12789752751486394"/>
          <c:w val="0.82880804249263307"/>
          <c:h val="0.62994658299615458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0"/>
            <c:spPr>
              <a:solidFill>
                <a:srgbClr val="00B0F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[_CCV_rekapitulacia_celkova.xlsx]Hárok1!$G$5:$G$7</c:f>
              <c:strCache>
                <c:ptCount val="3"/>
                <c:pt idx="0">
                  <c:v>Projekty ŠF (OPV a OPVaV)</c:v>
                </c:pt>
                <c:pt idx="1">
                  <c:v>Hlavná činnosť</c:v>
                </c:pt>
                <c:pt idx="2">
                  <c:v>Podnikateľská činnosť</c:v>
                </c:pt>
              </c:strCache>
            </c:strRef>
          </c:cat>
          <c:val>
            <c:numRef>
              <c:f>[_CCV_rekapitulacia_celkova.xlsx]Hárok1!$I$5:$I$7</c:f>
              <c:numCache>
                <c:formatCode>0.00%</c:formatCode>
                <c:ptCount val="3"/>
                <c:pt idx="0">
                  <c:v>0.58722761438812543</c:v>
                </c:pt>
                <c:pt idx="1">
                  <c:v>5.3429865397839088E-2</c:v>
                </c:pt>
                <c:pt idx="2">
                  <c:v>0.35934252021403562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0843547120712475"/>
          <c:y val="0.78713053741893169"/>
          <c:w val="0.79224568723781319"/>
          <c:h val="5.3401005502336105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4784D9-141B-44F5-B909-2C46EE3FF3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sk-SK"/>
        </a:p>
      </dgm:t>
    </dgm:pt>
    <dgm:pt modelId="{C0259753-4C13-4708-8D11-6B99A0A3BC24}">
      <dgm:prSet phldrT="[Text]"/>
      <dgm:spPr/>
      <dgm:t>
        <a:bodyPr/>
        <a:lstStyle/>
        <a:p>
          <a:r>
            <a:rPr lang="sk-SK" dirty="0" smtClean="0"/>
            <a:t>Podnikateľská činnosť</a:t>
          </a:r>
          <a:endParaRPr lang="sk-SK" dirty="0"/>
        </a:p>
      </dgm:t>
    </dgm:pt>
    <dgm:pt modelId="{C9630DED-29F4-4A83-B662-0F6A24894962}" type="parTrans" cxnId="{64014D40-6B94-42A3-9B48-D02A91618865}">
      <dgm:prSet/>
      <dgm:spPr/>
      <dgm:t>
        <a:bodyPr/>
        <a:lstStyle/>
        <a:p>
          <a:endParaRPr lang="sk-SK"/>
        </a:p>
      </dgm:t>
    </dgm:pt>
    <dgm:pt modelId="{8F005362-DF25-4BC4-9939-252A8E8061F3}" type="sibTrans" cxnId="{64014D40-6B94-42A3-9B48-D02A91618865}">
      <dgm:prSet/>
      <dgm:spPr/>
      <dgm:t>
        <a:bodyPr/>
        <a:lstStyle/>
        <a:p>
          <a:endParaRPr lang="sk-SK"/>
        </a:p>
      </dgm:t>
    </dgm:pt>
    <dgm:pt modelId="{4AAFDEE6-FD8A-4925-BA24-6ECD3EEC36CC}">
      <dgm:prSet phldrT="[Text]"/>
      <dgm:spPr/>
      <dgm:t>
        <a:bodyPr/>
        <a:lstStyle/>
        <a:p>
          <a:r>
            <a:rPr lang="sk-SK" dirty="0" smtClean="0"/>
            <a:t>Hlavná činnosť</a:t>
          </a:r>
          <a:endParaRPr lang="sk-SK" dirty="0"/>
        </a:p>
      </dgm:t>
    </dgm:pt>
    <dgm:pt modelId="{D03F22E8-B11C-4641-9D92-7970B69096A9}" type="parTrans" cxnId="{06015F66-5ECF-4506-8B20-797CCD86A96A}">
      <dgm:prSet/>
      <dgm:spPr/>
      <dgm:t>
        <a:bodyPr/>
        <a:lstStyle/>
        <a:p>
          <a:endParaRPr lang="sk-SK"/>
        </a:p>
      </dgm:t>
    </dgm:pt>
    <dgm:pt modelId="{C7EF36AB-14F0-44B7-9CD1-E4B2E13C75FF}" type="sibTrans" cxnId="{06015F66-5ECF-4506-8B20-797CCD86A96A}">
      <dgm:prSet/>
      <dgm:spPr/>
      <dgm:t>
        <a:bodyPr/>
        <a:lstStyle/>
        <a:p>
          <a:endParaRPr lang="sk-SK"/>
        </a:p>
      </dgm:t>
    </dgm:pt>
    <dgm:pt modelId="{03C89121-B1A7-4C7F-BA47-447C1A52C3DC}">
      <dgm:prSet phldrT="[Text]"/>
      <dgm:spPr/>
      <dgm:t>
        <a:bodyPr/>
        <a:lstStyle/>
        <a:p>
          <a:r>
            <a:rPr lang="sk-SK" dirty="0" smtClean="0"/>
            <a:t>Projektová činnosť</a:t>
          </a:r>
          <a:endParaRPr lang="sk-SK" dirty="0"/>
        </a:p>
      </dgm:t>
    </dgm:pt>
    <dgm:pt modelId="{21473045-E7C9-4311-B96C-C1FD902ACAE5}" type="parTrans" cxnId="{1A13CD69-4EDD-49C3-940C-91704529B7E4}">
      <dgm:prSet/>
      <dgm:spPr/>
      <dgm:t>
        <a:bodyPr/>
        <a:lstStyle/>
        <a:p>
          <a:endParaRPr lang="sk-SK"/>
        </a:p>
      </dgm:t>
    </dgm:pt>
    <dgm:pt modelId="{8E207CC8-8ECA-49DE-BEA1-7D52433B9464}" type="sibTrans" cxnId="{1A13CD69-4EDD-49C3-940C-91704529B7E4}">
      <dgm:prSet/>
      <dgm:spPr/>
      <dgm:t>
        <a:bodyPr/>
        <a:lstStyle/>
        <a:p>
          <a:endParaRPr lang="sk-SK"/>
        </a:p>
      </dgm:t>
    </dgm:pt>
    <dgm:pt modelId="{99F1F7AF-8ADC-459D-8F65-AF3A593A5480}" type="pres">
      <dgm:prSet presAssocID="{F04784D9-141B-44F5-B909-2C46EE3FF3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k-SK"/>
        </a:p>
      </dgm:t>
    </dgm:pt>
    <dgm:pt modelId="{E1235532-C5C5-4079-9B20-C336E71D464B}" type="pres">
      <dgm:prSet presAssocID="{F04784D9-141B-44F5-B909-2C46EE3FF392}" presName="Name1" presStyleCnt="0"/>
      <dgm:spPr/>
    </dgm:pt>
    <dgm:pt modelId="{CB9C3EB9-60C8-4BFB-BFCB-927DBE6E8B26}" type="pres">
      <dgm:prSet presAssocID="{F04784D9-141B-44F5-B909-2C46EE3FF392}" presName="cycle" presStyleCnt="0"/>
      <dgm:spPr/>
    </dgm:pt>
    <dgm:pt modelId="{DF7265F0-049C-4751-97FA-D25495D33472}" type="pres">
      <dgm:prSet presAssocID="{F04784D9-141B-44F5-B909-2C46EE3FF392}" presName="srcNode" presStyleLbl="node1" presStyleIdx="0" presStyleCnt="3"/>
      <dgm:spPr/>
    </dgm:pt>
    <dgm:pt modelId="{7A55E7FB-77E9-4054-8D8B-10A4DE84B65D}" type="pres">
      <dgm:prSet presAssocID="{F04784D9-141B-44F5-B909-2C46EE3FF392}" presName="conn" presStyleLbl="parChTrans1D2" presStyleIdx="0" presStyleCnt="1"/>
      <dgm:spPr/>
      <dgm:t>
        <a:bodyPr/>
        <a:lstStyle/>
        <a:p>
          <a:endParaRPr lang="sk-SK"/>
        </a:p>
      </dgm:t>
    </dgm:pt>
    <dgm:pt modelId="{87281619-9319-4700-BCDD-FB9BF4ED6D84}" type="pres">
      <dgm:prSet presAssocID="{F04784D9-141B-44F5-B909-2C46EE3FF392}" presName="extraNode" presStyleLbl="node1" presStyleIdx="0" presStyleCnt="3"/>
      <dgm:spPr/>
    </dgm:pt>
    <dgm:pt modelId="{22682A74-BA82-4D6D-8DD2-1AA98BD50234}" type="pres">
      <dgm:prSet presAssocID="{F04784D9-141B-44F5-B909-2C46EE3FF392}" presName="dstNode" presStyleLbl="node1" presStyleIdx="0" presStyleCnt="3"/>
      <dgm:spPr/>
    </dgm:pt>
    <dgm:pt modelId="{A39EDCE5-299F-4EAD-8D39-A4E3824FDE79}" type="pres">
      <dgm:prSet presAssocID="{C0259753-4C13-4708-8D11-6B99A0A3BC24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F8F11B75-4D4F-435C-9ED7-64792DBE54B7}" type="pres">
      <dgm:prSet presAssocID="{C0259753-4C13-4708-8D11-6B99A0A3BC24}" presName="accent_1" presStyleCnt="0"/>
      <dgm:spPr/>
    </dgm:pt>
    <dgm:pt modelId="{18505453-B8B1-4365-939E-0AD0CF05ADB0}" type="pres">
      <dgm:prSet presAssocID="{C0259753-4C13-4708-8D11-6B99A0A3BC24}" presName="accentRepeatNode" presStyleLbl="solidFgAcc1" presStyleIdx="0" presStyleCnt="3"/>
      <dgm:spPr/>
    </dgm:pt>
    <dgm:pt modelId="{E626E533-EE82-4857-87A7-96B7D48D7C43}" type="pres">
      <dgm:prSet presAssocID="{4AAFDEE6-FD8A-4925-BA24-6ECD3EEC36CC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027705C-7CE3-452C-BD92-C003BF1E0816}" type="pres">
      <dgm:prSet presAssocID="{4AAFDEE6-FD8A-4925-BA24-6ECD3EEC36CC}" presName="accent_2" presStyleCnt="0"/>
      <dgm:spPr/>
    </dgm:pt>
    <dgm:pt modelId="{E8F0AFD6-0A12-4753-9FD6-BDE65259E62B}" type="pres">
      <dgm:prSet presAssocID="{4AAFDEE6-FD8A-4925-BA24-6ECD3EEC36CC}" presName="accentRepeatNode" presStyleLbl="solidFgAcc1" presStyleIdx="1" presStyleCnt="3"/>
      <dgm:spPr/>
    </dgm:pt>
    <dgm:pt modelId="{A0C406B9-B76D-4E1A-AB07-741297401501}" type="pres">
      <dgm:prSet presAssocID="{03C89121-B1A7-4C7F-BA47-447C1A52C3D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6D0923B-51AA-4351-93E5-929FF28DCCFA}" type="pres">
      <dgm:prSet presAssocID="{03C89121-B1A7-4C7F-BA47-447C1A52C3DC}" presName="accent_3" presStyleCnt="0"/>
      <dgm:spPr/>
    </dgm:pt>
    <dgm:pt modelId="{C750FF96-7F16-4558-98B3-AEB99F6B3821}" type="pres">
      <dgm:prSet presAssocID="{03C89121-B1A7-4C7F-BA47-447C1A52C3DC}" presName="accentRepeatNode" presStyleLbl="solidFgAcc1" presStyleIdx="2" presStyleCnt="3"/>
      <dgm:spPr/>
    </dgm:pt>
  </dgm:ptLst>
  <dgm:cxnLst>
    <dgm:cxn modelId="{E4F8311B-B365-4B57-B89A-4FBD219A7FFC}" type="presOf" srcId="{03C89121-B1A7-4C7F-BA47-447C1A52C3DC}" destId="{A0C406B9-B76D-4E1A-AB07-741297401501}" srcOrd="0" destOrd="0" presId="urn:microsoft.com/office/officeart/2008/layout/VerticalCurvedList"/>
    <dgm:cxn modelId="{D08063C0-4BBA-458D-B69C-ADA15C92D09D}" type="presOf" srcId="{F04784D9-141B-44F5-B909-2C46EE3FF392}" destId="{99F1F7AF-8ADC-459D-8F65-AF3A593A5480}" srcOrd="0" destOrd="0" presId="urn:microsoft.com/office/officeart/2008/layout/VerticalCurvedList"/>
    <dgm:cxn modelId="{64014D40-6B94-42A3-9B48-D02A91618865}" srcId="{F04784D9-141B-44F5-B909-2C46EE3FF392}" destId="{C0259753-4C13-4708-8D11-6B99A0A3BC24}" srcOrd="0" destOrd="0" parTransId="{C9630DED-29F4-4A83-B662-0F6A24894962}" sibTransId="{8F005362-DF25-4BC4-9939-252A8E8061F3}"/>
    <dgm:cxn modelId="{2293CFFC-B2AE-46C9-9719-DD5A90F75D6F}" type="presOf" srcId="{8F005362-DF25-4BC4-9939-252A8E8061F3}" destId="{7A55E7FB-77E9-4054-8D8B-10A4DE84B65D}" srcOrd="0" destOrd="0" presId="urn:microsoft.com/office/officeart/2008/layout/VerticalCurvedList"/>
    <dgm:cxn modelId="{F0D149DF-C353-4812-8EE0-46C53F1FB131}" type="presOf" srcId="{C0259753-4C13-4708-8D11-6B99A0A3BC24}" destId="{A39EDCE5-299F-4EAD-8D39-A4E3824FDE79}" srcOrd="0" destOrd="0" presId="urn:microsoft.com/office/officeart/2008/layout/VerticalCurvedList"/>
    <dgm:cxn modelId="{D99815A3-D759-4B34-A4E9-CCF506A23EE7}" type="presOf" srcId="{4AAFDEE6-FD8A-4925-BA24-6ECD3EEC36CC}" destId="{E626E533-EE82-4857-87A7-96B7D48D7C43}" srcOrd="0" destOrd="0" presId="urn:microsoft.com/office/officeart/2008/layout/VerticalCurvedList"/>
    <dgm:cxn modelId="{1A13CD69-4EDD-49C3-940C-91704529B7E4}" srcId="{F04784D9-141B-44F5-B909-2C46EE3FF392}" destId="{03C89121-B1A7-4C7F-BA47-447C1A52C3DC}" srcOrd="2" destOrd="0" parTransId="{21473045-E7C9-4311-B96C-C1FD902ACAE5}" sibTransId="{8E207CC8-8ECA-49DE-BEA1-7D52433B9464}"/>
    <dgm:cxn modelId="{06015F66-5ECF-4506-8B20-797CCD86A96A}" srcId="{F04784D9-141B-44F5-B909-2C46EE3FF392}" destId="{4AAFDEE6-FD8A-4925-BA24-6ECD3EEC36CC}" srcOrd="1" destOrd="0" parTransId="{D03F22E8-B11C-4641-9D92-7970B69096A9}" sibTransId="{C7EF36AB-14F0-44B7-9CD1-E4B2E13C75FF}"/>
    <dgm:cxn modelId="{DB71FD57-84B0-4D8A-B100-7E329CCA6C5D}" type="presParOf" srcId="{99F1F7AF-8ADC-459D-8F65-AF3A593A5480}" destId="{E1235532-C5C5-4079-9B20-C336E71D464B}" srcOrd="0" destOrd="0" presId="urn:microsoft.com/office/officeart/2008/layout/VerticalCurvedList"/>
    <dgm:cxn modelId="{DD15B05D-49EB-453A-889D-C1D59558D29F}" type="presParOf" srcId="{E1235532-C5C5-4079-9B20-C336E71D464B}" destId="{CB9C3EB9-60C8-4BFB-BFCB-927DBE6E8B26}" srcOrd="0" destOrd="0" presId="urn:microsoft.com/office/officeart/2008/layout/VerticalCurvedList"/>
    <dgm:cxn modelId="{2F7BA917-7AE1-4264-985A-311696520617}" type="presParOf" srcId="{CB9C3EB9-60C8-4BFB-BFCB-927DBE6E8B26}" destId="{DF7265F0-049C-4751-97FA-D25495D33472}" srcOrd="0" destOrd="0" presId="urn:microsoft.com/office/officeart/2008/layout/VerticalCurvedList"/>
    <dgm:cxn modelId="{8FDCE602-4C49-4969-9804-10E5B7FDF50D}" type="presParOf" srcId="{CB9C3EB9-60C8-4BFB-BFCB-927DBE6E8B26}" destId="{7A55E7FB-77E9-4054-8D8B-10A4DE84B65D}" srcOrd="1" destOrd="0" presId="urn:microsoft.com/office/officeart/2008/layout/VerticalCurvedList"/>
    <dgm:cxn modelId="{100D0A56-0CB1-4A7F-AB65-42392FA08479}" type="presParOf" srcId="{CB9C3EB9-60C8-4BFB-BFCB-927DBE6E8B26}" destId="{87281619-9319-4700-BCDD-FB9BF4ED6D84}" srcOrd="2" destOrd="0" presId="urn:microsoft.com/office/officeart/2008/layout/VerticalCurvedList"/>
    <dgm:cxn modelId="{C9F76906-8CF6-4D54-92B1-31B4960582D6}" type="presParOf" srcId="{CB9C3EB9-60C8-4BFB-BFCB-927DBE6E8B26}" destId="{22682A74-BA82-4D6D-8DD2-1AA98BD50234}" srcOrd="3" destOrd="0" presId="urn:microsoft.com/office/officeart/2008/layout/VerticalCurvedList"/>
    <dgm:cxn modelId="{4CF577F7-6507-48EB-B4CE-F33B05566F7D}" type="presParOf" srcId="{E1235532-C5C5-4079-9B20-C336E71D464B}" destId="{A39EDCE5-299F-4EAD-8D39-A4E3824FDE79}" srcOrd="1" destOrd="0" presId="urn:microsoft.com/office/officeart/2008/layout/VerticalCurvedList"/>
    <dgm:cxn modelId="{23967614-B587-4F2E-921F-95488F04B320}" type="presParOf" srcId="{E1235532-C5C5-4079-9B20-C336E71D464B}" destId="{F8F11B75-4D4F-435C-9ED7-64792DBE54B7}" srcOrd="2" destOrd="0" presId="urn:microsoft.com/office/officeart/2008/layout/VerticalCurvedList"/>
    <dgm:cxn modelId="{AC6C2244-4A5E-49E4-A12E-A17EC9C869C6}" type="presParOf" srcId="{F8F11B75-4D4F-435C-9ED7-64792DBE54B7}" destId="{18505453-B8B1-4365-939E-0AD0CF05ADB0}" srcOrd="0" destOrd="0" presId="urn:microsoft.com/office/officeart/2008/layout/VerticalCurvedList"/>
    <dgm:cxn modelId="{9A4B59A6-5135-4D73-AC0E-CCDC3C94C199}" type="presParOf" srcId="{E1235532-C5C5-4079-9B20-C336E71D464B}" destId="{E626E533-EE82-4857-87A7-96B7D48D7C43}" srcOrd="3" destOrd="0" presId="urn:microsoft.com/office/officeart/2008/layout/VerticalCurvedList"/>
    <dgm:cxn modelId="{D16FA38A-C049-4A82-97DB-CD2A80670824}" type="presParOf" srcId="{E1235532-C5C5-4079-9B20-C336E71D464B}" destId="{4027705C-7CE3-452C-BD92-C003BF1E0816}" srcOrd="4" destOrd="0" presId="urn:microsoft.com/office/officeart/2008/layout/VerticalCurvedList"/>
    <dgm:cxn modelId="{CB412FC3-D284-430F-8A4D-7E96397C3A6E}" type="presParOf" srcId="{4027705C-7CE3-452C-BD92-C003BF1E0816}" destId="{E8F0AFD6-0A12-4753-9FD6-BDE65259E62B}" srcOrd="0" destOrd="0" presId="urn:microsoft.com/office/officeart/2008/layout/VerticalCurvedList"/>
    <dgm:cxn modelId="{04870436-CE9C-43CD-8D2D-DEF7621E5800}" type="presParOf" srcId="{E1235532-C5C5-4079-9B20-C336E71D464B}" destId="{A0C406B9-B76D-4E1A-AB07-741297401501}" srcOrd="5" destOrd="0" presId="urn:microsoft.com/office/officeart/2008/layout/VerticalCurvedList"/>
    <dgm:cxn modelId="{FE6CCC7E-FFF2-4069-933F-93C6EE967BD4}" type="presParOf" srcId="{E1235532-C5C5-4079-9B20-C336E71D464B}" destId="{06D0923B-51AA-4351-93E5-929FF28DCCFA}" srcOrd="6" destOrd="0" presId="urn:microsoft.com/office/officeart/2008/layout/VerticalCurvedList"/>
    <dgm:cxn modelId="{9E6F358A-4F3B-4F3C-9C27-CD49FB52A083}" type="presParOf" srcId="{06D0923B-51AA-4351-93E5-929FF28DCCFA}" destId="{C750FF96-7F16-4558-98B3-AEB99F6B38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5E7FB-77E9-4054-8D8B-10A4DE84B65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EDCE5-299F-4EAD-8D39-A4E3824FDE79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Podnikateľská činnosť</a:t>
          </a:r>
          <a:endParaRPr lang="sk-SK" sz="3700" kern="1200" dirty="0"/>
        </a:p>
      </dsp:txBody>
      <dsp:txXfrm>
        <a:off x="564979" y="406400"/>
        <a:ext cx="5475833" cy="812800"/>
      </dsp:txXfrm>
    </dsp:sp>
    <dsp:sp modelId="{18505453-B8B1-4365-939E-0AD0CF05ADB0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6E533-EE82-4857-87A7-96B7D48D7C43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Hlavná činnosť</a:t>
          </a:r>
          <a:endParaRPr lang="sk-SK" sz="3700" kern="1200" dirty="0"/>
        </a:p>
      </dsp:txBody>
      <dsp:txXfrm>
        <a:off x="860432" y="1625599"/>
        <a:ext cx="5180380" cy="812800"/>
      </dsp:txXfrm>
    </dsp:sp>
    <dsp:sp modelId="{E8F0AFD6-0A12-4753-9FD6-BDE65259E62B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C406B9-B76D-4E1A-AB07-741297401501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3980" rIns="93980" bIns="9398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700" kern="1200" dirty="0" smtClean="0"/>
            <a:t>Projektová činnosť</a:t>
          </a:r>
          <a:endParaRPr lang="sk-SK" sz="3700" kern="1200" dirty="0"/>
        </a:p>
      </dsp:txBody>
      <dsp:txXfrm>
        <a:off x="564979" y="2844800"/>
        <a:ext cx="5475833" cy="812800"/>
      </dsp:txXfrm>
    </dsp:sp>
    <dsp:sp modelId="{C750FF96-7F16-4558-98B3-AEB99F6B3821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0.05038</cdr:x>
      <cdr:y>0.06452</cdr:y>
    </cdr:from>
    <cdr:to>
      <cdr:x>0.33207</cdr:x>
      <cdr:y>0.22997</cdr:y>
    </cdr:to>
    <cdr:sp macro="" textlink="">
      <cdr:nvSpPr>
        <cdr:cNvPr id="2" name="BlokTextu 5"/>
        <cdr:cNvSpPr txBox="1"/>
      </cdr:nvSpPr>
      <cdr:spPr>
        <a:xfrm xmlns:a="http://schemas.openxmlformats.org/drawingml/2006/main">
          <a:off x="257583" y="144016"/>
          <a:ext cx="144016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k-SK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k-SK" dirty="0" smtClean="0"/>
            <a:t>2010 - 2013</a:t>
          </a:r>
          <a:endParaRPr lang="sk-SK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7B2D89AA-D8EC-4845-B0FC-7C2AEB45A79D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18895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noProof="0" smtClean="0"/>
              <a:t>Kliknite sem a upravte štýly predlohy textu.</a:t>
            </a:r>
          </a:p>
          <a:p>
            <a:pPr lvl="1"/>
            <a:r>
              <a:rPr lang="sk-SK" altLang="sk-SK" noProof="0" smtClean="0"/>
              <a:t>Druhá úroveň</a:t>
            </a:r>
          </a:p>
          <a:p>
            <a:pPr lvl="2"/>
            <a:r>
              <a:rPr lang="sk-SK" altLang="sk-SK" noProof="0" smtClean="0"/>
              <a:t>Tretia úroveň</a:t>
            </a:r>
          </a:p>
          <a:p>
            <a:pPr lvl="3"/>
            <a:r>
              <a:rPr lang="sk-SK" altLang="sk-SK" noProof="0" smtClean="0"/>
              <a:t>Štvrtá úroveň</a:t>
            </a:r>
          </a:p>
          <a:p>
            <a:pPr lvl="4"/>
            <a:r>
              <a:rPr lang="sk-SK" altLang="sk-SK" noProof="0" smtClean="0"/>
              <a:t>Piata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fld id="{F66E139F-2FCE-49F1-9047-540319CBCAA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7985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AC719C-49A5-41F3-9777-9CD9F31F1DC7}" type="slidenum">
              <a:rPr lang="sk-SK" altLang="sk-SK" smtClean="0"/>
              <a:pPr eaLnBrk="1" hangingPunct="1">
                <a:spcBef>
                  <a:spcPct val="0"/>
                </a:spcBef>
              </a:pPr>
              <a:t>1</a:t>
            </a:fld>
            <a:endParaRPr lang="sk-SK" altLang="sk-SK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sk-S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0" y="5734050"/>
            <a:ext cx="9144000" cy="1123950"/>
            <a:chOff x="0" y="3612"/>
            <a:chExt cx="5760" cy="708"/>
          </a:xfrm>
        </p:grpSpPr>
        <p:grpSp>
          <p:nvGrpSpPr>
            <p:cNvPr id="5" name="Group 26"/>
            <p:cNvGrpSpPr>
              <a:grpSpLocks/>
            </p:cNvGrpSpPr>
            <p:nvPr userDrawn="1"/>
          </p:nvGrpSpPr>
          <p:grpSpPr bwMode="auto">
            <a:xfrm>
              <a:off x="0" y="3612"/>
              <a:ext cx="5760" cy="708"/>
              <a:chOff x="0" y="3612"/>
              <a:chExt cx="5760" cy="708"/>
            </a:xfrm>
          </p:grpSpPr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0" y="3612"/>
                <a:ext cx="5760" cy="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mtClean="0"/>
              </a:p>
            </p:txBody>
          </p:sp>
          <p:sp>
            <p:nvSpPr>
              <p:cNvPr id="18" name="AutoShape 28"/>
              <p:cNvSpPr>
                <a:spLocks noChangeArrowheads="1"/>
              </p:cNvSpPr>
              <p:nvPr/>
            </p:nvSpPr>
            <p:spPr bwMode="auto">
              <a:xfrm>
                <a:off x="18" y="3649"/>
                <a:ext cx="5712" cy="639"/>
              </a:xfrm>
              <a:prstGeom prst="roundRect">
                <a:avLst>
                  <a:gd name="adj" fmla="val 16667"/>
                </a:avLst>
              </a:prstGeom>
              <a:solidFill>
                <a:srgbClr val="C9FFE5"/>
              </a:solidFill>
              <a:ln w="38100">
                <a:solidFill>
                  <a:srgbClr val="E0DC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mtClean="0"/>
              </a:p>
            </p:txBody>
          </p:sp>
        </p:grpSp>
        <p:sp>
          <p:nvSpPr>
            <p:cNvPr id="6" name="Text Box 29"/>
            <p:cNvSpPr txBox="1">
              <a:spLocks noChangeArrowheads="1"/>
            </p:cNvSpPr>
            <p:nvPr userDrawn="1"/>
          </p:nvSpPr>
          <p:spPr bwMode="auto">
            <a:xfrm>
              <a:off x="212" y="3948"/>
              <a:ext cx="1542" cy="308"/>
            </a:xfrm>
            <a:prstGeom prst="rect">
              <a:avLst/>
            </a:prstGeom>
            <a:solidFill>
              <a:srgbClr val="0082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900" b="1" dirty="0" smtClean="0">
                  <a:solidFill>
                    <a:schemeClr val="bg1"/>
                  </a:solidFill>
                </a:rPr>
                <a:t>PF UPJŠ v Košiciach</a:t>
              </a:r>
              <a:endParaRPr lang="sk-SK" altLang="sk-SK" sz="900" dirty="0" smtClean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900" b="1" dirty="0" smtClean="0">
                  <a:solidFill>
                    <a:schemeClr val="bg1"/>
                  </a:solidFill>
                </a:rPr>
                <a:t>Šrobárova 2, 041 54 Košice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900" b="1" dirty="0" err="1" smtClean="0">
                  <a:solidFill>
                    <a:schemeClr val="bg1"/>
                  </a:solidFill>
                </a:rPr>
                <a:t>www.science.upjs.sk</a:t>
              </a:r>
              <a:endParaRPr lang="sk-SK" altLang="sk-SK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Line 30"/>
            <p:cNvSpPr>
              <a:spLocks noChangeShapeType="1"/>
            </p:cNvSpPr>
            <p:nvPr userDrawn="1"/>
          </p:nvSpPr>
          <p:spPr bwMode="auto">
            <a:xfrm>
              <a:off x="1746" y="3957"/>
              <a:ext cx="3174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Line 31"/>
            <p:cNvSpPr>
              <a:spLocks noChangeShapeType="1"/>
            </p:cNvSpPr>
            <p:nvPr userDrawn="1"/>
          </p:nvSpPr>
          <p:spPr bwMode="auto">
            <a:xfrm>
              <a:off x="2221" y="3990"/>
              <a:ext cx="2698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pic>
          <p:nvPicPr>
            <p:cNvPr id="9" name="Picture 32" descr="eua_logo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" y="3978"/>
              <a:ext cx="66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34"/>
            <p:cNvSpPr>
              <a:spLocks noChangeShapeType="1"/>
            </p:cNvSpPr>
            <p:nvPr userDrawn="1"/>
          </p:nvSpPr>
          <p:spPr bwMode="auto">
            <a:xfrm rot="2700000">
              <a:off x="4867" y="4074"/>
              <a:ext cx="340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1" name="Line 35"/>
            <p:cNvSpPr>
              <a:spLocks noChangeShapeType="1"/>
            </p:cNvSpPr>
            <p:nvPr userDrawn="1"/>
          </p:nvSpPr>
          <p:spPr bwMode="auto">
            <a:xfrm rot="8100000">
              <a:off x="5100" y="4074"/>
              <a:ext cx="340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2" name="Line 36"/>
            <p:cNvSpPr>
              <a:spLocks noChangeShapeType="1"/>
            </p:cNvSpPr>
            <p:nvPr userDrawn="1"/>
          </p:nvSpPr>
          <p:spPr bwMode="auto">
            <a:xfrm rot="2700000">
              <a:off x="4863" y="4108"/>
              <a:ext cx="340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3" name="Line 37"/>
            <p:cNvSpPr>
              <a:spLocks noChangeShapeType="1"/>
            </p:cNvSpPr>
            <p:nvPr userDrawn="1"/>
          </p:nvSpPr>
          <p:spPr bwMode="auto">
            <a:xfrm rot="8100000">
              <a:off x="5092" y="4105"/>
              <a:ext cx="374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4" name="Text Box 39"/>
            <p:cNvSpPr txBox="1">
              <a:spLocks noChangeArrowheads="1"/>
            </p:cNvSpPr>
            <p:nvPr userDrawn="1"/>
          </p:nvSpPr>
          <p:spPr bwMode="auto">
            <a:xfrm>
              <a:off x="2933" y="3994"/>
              <a:ext cx="198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800" smtClean="0"/>
                <a:t>Múdrosť minulosti – poznatky prítomnosti – vzdelanie budúcnosti.</a:t>
              </a:r>
            </a:p>
          </p:txBody>
        </p:sp>
        <p:pic>
          <p:nvPicPr>
            <p:cNvPr id="15" name="Picture 43" descr="small logo pf"/>
            <p:cNvPicPr>
              <a:picLocks noChangeAspect="1" noChangeArrowheads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" y="3691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4" descr="architecture3"/>
            <p:cNvPicPr>
              <a:picLocks noChangeAspect="1" noChangeArrowheads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" y="3684"/>
              <a:ext cx="190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Picture 45" descr="big logo pf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60350"/>
            <a:ext cx="1512888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082800"/>
            <a:ext cx="7772400" cy="16557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k-SK" altLang="sk-SK" noProof="0" dirty="0" smtClean="0"/>
              <a:t>Kliknite sem a upravte štýl predlohy nadpisov.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4140200"/>
            <a:ext cx="7704137" cy="10080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sk-SK" altLang="sk-SK" noProof="0" smtClean="0"/>
              <a:t>Kliknite sem a upravte štýl predlohy podnadpisov.</a:t>
            </a:r>
          </a:p>
        </p:txBody>
      </p:sp>
      <p:sp>
        <p:nvSpPr>
          <p:cNvPr id="20" name="Zástupný symbol dátumu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21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22" name="Zástupný symbol čísla snímky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7476-9A67-46D3-8226-3809E13F355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4434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FC624-FEDE-4F81-A8F3-013A113CAF6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9396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8638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8638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AC9D-5856-4C74-B1AB-D70FF035B20A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597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9BDB5-B931-471E-84B6-C560564837B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61515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0AFAB-B23B-40E4-935A-DA25E9FEE11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14847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0E034-BA8B-472C-B999-2C878155826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11550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4EEDD-3C59-4954-A3EE-1A8F6D2159C2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0146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EBBC-9179-4162-96D0-D016DC8D195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32824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3D8A-0764-4604-818C-733B5D4E3CF0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0776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75A2-9A01-448C-A43A-3446B59A468F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92030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60DE-15C5-462C-879C-799118199B7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130372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F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9"/>
          <p:cNvGrpSpPr>
            <a:grpSpLocks/>
          </p:cNvGrpSpPr>
          <p:nvPr/>
        </p:nvGrpSpPr>
        <p:grpSpPr bwMode="auto">
          <a:xfrm>
            <a:off x="0" y="5734050"/>
            <a:ext cx="9144000" cy="1123950"/>
            <a:chOff x="0" y="3612"/>
            <a:chExt cx="5760" cy="708"/>
          </a:xfrm>
        </p:grpSpPr>
        <p:grpSp>
          <p:nvGrpSpPr>
            <p:cNvPr id="1032" name="Group 40"/>
            <p:cNvGrpSpPr>
              <a:grpSpLocks/>
            </p:cNvGrpSpPr>
            <p:nvPr userDrawn="1"/>
          </p:nvGrpSpPr>
          <p:grpSpPr bwMode="auto">
            <a:xfrm>
              <a:off x="0" y="3612"/>
              <a:ext cx="5760" cy="708"/>
              <a:chOff x="0" y="3612"/>
              <a:chExt cx="5760" cy="708"/>
            </a:xfrm>
          </p:grpSpPr>
          <p:sp>
            <p:nvSpPr>
              <p:cNvPr id="1044" name="Rectangle 41"/>
              <p:cNvSpPr>
                <a:spLocks noChangeArrowheads="1"/>
              </p:cNvSpPr>
              <p:nvPr/>
            </p:nvSpPr>
            <p:spPr bwMode="auto">
              <a:xfrm>
                <a:off x="0" y="3612"/>
                <a:ext cx="5760" cy="7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mtClean="0"/>
              </a:p>
            </p:txBody>
          </p:sp>
          <p:sp>
            <p:nvSpPr>
              <p:cNvPr id="1045" name="AutoShape 42"/>
              <p:cNvSpPr>
                <a:spLocks noChangeArrowheads="1"/>
              </p:cNvSpPr>
              <p:nvPr/>
            </p:nvSpPr>
            <p:spPr bwMode="auto">
              <a:xfrm>
                <a:off x="18" y="3649"/>
                <a:ext cx="5712" cy="639"/>
              </a:xfrm>
              <a:prstGeom prst="roundRect">
                <a:avLst>
                  <a:gd name="adj" fmla="val 16667"/>
                </a:avLst>
              </a:prstGeom>
              <a:solidFill>
                <a:srgbClr val="C9FFE5"/>
              </a:solidFill>
              <a:ln w="38100">
                <a:solidFill>
                  <a:srgbClr val="E0DCDB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sk-SK" altLang="sk-SK" smtClean="0"/>
              </a:p>
            </p:txBody>
          </p:sp>
        </p:grpSp>
        <p:sp>
          <p:nvSpPr>
            <p:cNvPr id="1033" name="Text Box 43"/>
            <p:cNvSpPr txBox="1">
              <a:spLocks noChangeArrowheads="1"/>
            </p:cNvSpPr>
            <p:nvPr userDrawn="1"/>
          </p:nvSpPr>
          <p:spPr bwMode="auto">
            <a:xfrm>
              <a:off x="212" y="3948"/>
              <a:ext cx="1542" cy="308"/>
            </a:xfrm>
            <a:prstGeom prst="rect">
              <a:avLst/>
            </a:prstGeom>
            <a:solidFill>
              <a:srgbClr val="00823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900" b="1" dirty="0" smtClean="0">
                  <a:solidFill>
                    <a:schemeClr val="bg1"/>
                  </a:solidFill>
                </a:rPr>
                <a:t>PF UPJŠ v Košiciach</a:t>
              </a:r>
              <a:endParaRPr lang="sk-SK" altLang="sk-SK" sz="900" dirty="0" smtClean="0">
                <a:solidFill>
                  <a:schemeClr val="bg1"/>
                </a:solidFill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900" b="1" dirty="0" smtClean="0">
                  <a:solidFill>
                    <a:schemeClr val="bg1"/>
                  </a:solidFill>
                </a:rPr>
                <a:t>Šrobárova 2, 041 54 Košice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900" b="1" dirty="0" err="1" smtClean="0">
                  <a:solidFill>
                    <a:schemeClr val="bg1"/>
                  </a:solidFill>
                </a:rPr>
                <a:t>www.science.upjs.sk</a:t>
              </a:r>
              <a:endParaRPr lang="sk-SK" altLang="sk-SK" sz="9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34" name="Line 44"/>
            <p:cNvSpPr>
              <a:spLocks noChangeShapeType="1"/>
            </p:cNvSpPr>
            <p:nvPr userDrawn="1"/>
          </p:nvSpPr>
          <p:spPr bwMode="auto">
            <a:xfrm>
              <a:off x="1746" y="3957"/>
              <a:ext cx="3174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5" name="Line 45"/>
            <p:cNvSpPr>
              <a:spLocks noChangeShapeType="1"/>
            </p:cNvSpPr>
            <p:nvPr userDrawn="1"/>
          </p:nvSpPr>
          <p:spPr bwMode="auto">
            <a:xfrm>
              <a:off x="2221" y="3990"/>
              <a:ext cx="2698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pic>
          <p:nvPicPr>
            <p:cNvPr id="1036" name="Picture 46" descr="eua_logo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" y="3978"/>
              <a:ext cx="663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7" name="Line 47"/>
            <p:cNvSpPr>
              <a:spLocks noChangeShapeType="1"/>
            </p:cNvSpPr>
            <p:nvPr userDrawn="1"/>
          </p:nvSpPr>
          <p:spPr bwMode="auto">
            <a:xfrm rot="2700000">
              <a:off x="4867" y="4074"/>
              <a:ext cx="340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Line 48"/>
            <p:cNvSpPr>
              <a:spLocks noChangeShapeType="1"/>
            </p:cNvSpPr>
            <p:nvPr userDrawn="1"/>
          </p:nvSpPr>
          <p:spPr bwMode="auto">
            <a:xfrm rot="8100000">
              <a:off x="5100" y="4074"/>
              <a:ext cx="340" cy="0"/>
            </a:xfrm>
            <a:prstGeom prst="line">
              <a:avLst/>
            </a:prstGeom>
            <a:noFill/>
            <a:ln w="22225">
              <a:solidFill>
                <a:srgbClr val="00823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Line 49"/>
            <p:cNvSpPr>
              <a:spLocks noChangeShapeType="1"/>
            </p:cNvSpPr>
            <p:nvPr userDrawn="1"/>
          </p:nvSpPr>
          <p:spPr bwMode="auto">
            <a:xfrm rot="2700000">
              <a:off x="4863" y="4108"/>
              <a:ext cx="340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0" name="Line 50"/>
            <p:cNvSpPr>
              <a:spLocks noChangeShapeType="1"/>
            </p:cNvSpPr>
            <p:nvPr userDrawn="1"/>
          </p:nvSpPr>
          <p:spPr bwMode="auto">
            <a:xfrm rot="8100000">
              <a:off x="5092" y="4105"/>
              <a:ext cx="374" cy="0"/>
            </a:xfrm>
            <a:prstGeom prst="line">
              <a:avLst/>
            </a:prstGeom>
            <a:noFill/>
            <a:ln w="38100">
              <a:solidFill>
                <a:srgbClr val="E0DCDB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Text Box 51"/>
            <p:cNvSpPr txBox="1">
              <a:spLocks noChangeArrowheads="1"/>
            </p:cNvSpPr>
            <p:nvPr userDrawn="1"/>
          </p:nvSpPr>
          <p:spPr bwMode="auto">
            <a:xfrm>
              <a:off x="2933" y="3994"/>
              <a:ext cx="1983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sk-SK" altLang="sk-SK" sz="800" smtClean="0"/>
                <a:t>Múdrosť minulosti – poznatky prítomnosti – vzdelanie budúcnosti.</a:t>
              </a:r>
            </a:p>
          </p:txBody>
        </p:sp>
        <p:pic>
          <p:nvPicPr>
            <p:cNvPr id="1042" name="Picture 52" descr="small logo pf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" y="3691"/>
              <a:ext cx="363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53" descr="architecture3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" y="3684"/>
              <a:ext cx="1905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35013" y="5991225"/>
            <a:ext cx="1512887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sk-SK" altLang="sk-SK" dirty="0" smtClean="0"/>
              <a:t>30.09.2014</a:t>
            </a:r>
            <a:endParaRPr lang="sk-SK" altLang="sk-SK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71775" y="5876925"/>
            <a:ext cx="180022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k-SK" alt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00025" y="5927725"/>
            <a:ext cx="57626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800" b="1">
                <a:latin typeface="Arial" charset="0"/>
              </a:defRPr>
            </a:lvl1pPr>
          </a:lstStyle>
          <a:p>
            <a:pPr>
              <a:defRPr/>
            </a:pPr>
            <a:fld id="{6136C08D-C586-4149-AA0B-59A58402991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823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upjs.sk/prirodovedecka-fakult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www.upjs.s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0795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sk-SK" altLang="sk-SK" sz="3200" b="1" dirty="0" smtClean="0">
                <a:solidFill>
                  <a:schemeClr val="tx1"/>
                </a:solidFill>
              </a:rPr>
              <a:t>10 rokov </a:t>
            </a:r>
            <a:br>
              <a:rPr lang="sk-SK" altLang="sk-SK" sz="3200" b="1" dirty="0" smtClean="0">
                <a:solidFill>
                  <a:schemeClr val="tx1"/>
                </a:solidFill>
              </a:rPr>
            </a:br>
            <a:r>
              <a:rPr lang="sk-SK" altLang="sk-SK" sz="3200" b="1" dirty="0" smtClean="0">
                <a:solidFill>
                  <a:schemeClr val="tx1"/>
                </a:solidFill>
              </a:rPr>
              <a:t>Centra celoživotného vzdelávania </a:t>
            </a:r>
            <a:endParaRPr lang="sk-SK" altLang="sk-SK" sz="3200" dirty="0" smtClean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212976"/>
            <a:ext cx="8497888" cy="2519487"/>
          </a:xfrm>
        </p:spPr>
        <p:txBody>
          <a:bodyPr/>
          <a:lstStyle/>
          <a:p>
            <a:pPr eaLnBrk="1" hangingPunct="1"/>
            <a:r>
              <a:rPr lang="sk-SK" altLang="sk-SK" sz="3600" dirty="0"/>
              <a:t>Vzdelávacie aktivity CCV vo vzťahu </a:t>
            </a:r>
            <a:endParaRPr lang="sk-SK" altLang="sk-SK" sz="3600" dirty="0" smtClean="0"/>
          </a:p>
          <a:p>
            <a:pPr eaLnBrk="1" hangingPunct="1"/>
            <a:r>
              <a:rPr lang="sk-SK" altLang="sk-SK" sz="3600" dirty="0" smtClean="0"/>
              <a:t>k </a:t>
            </a:r>
            <a:r>
              <a:rPr lang="sk-SK" altLang="sk-SK" sz="3600" dirty="0"/>
              <a:t>verejnosti a projektová činnosť</a:t>
            </a:r>
            <a:endParaRPr lang="en-US" altLang="sk-SK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10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Menšie komerčné zmluvy – ECDL</a:t>
            </a:r>
          </a:p>
        </p:txBody>
      </p:sp>
      <p:sp>
        <p:nvSpPr>
          <p:cNvPr id="4" name="Zaoblený obdĺžnik 3"/>
          <p:cNvSpPr/>
          <p:nvPr/>
        </p:nvSpPr>
        <p:spPr bwMode="auto">
          <a:xfrm>
            <a:off x="1547664" y="3068960"/>
            <a:ext cx="2376264" cy="1440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539552" y="3068960"/>
            <a:ext cx="826343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Akreditovaní skúšobní komisári na Program </a:t>
            </a:r>
            <a:r>
              <a:rPr lang="sk-SK" dirty="0" err="1" smtClean="0"/>
              <a:t>Advanced</a:t>
            </a:r>
            <a:r>
              <a:rPr lang="sk-SK" dirty="0" smtClean="0"/>
              <a:t> (moduly AM3, AM4, AM5, AM6):</a:t>
            </a:r>
          </a:p>
          <a:p>
            <a:pPr marL="1971675"/>
            <a:r>
              <a:rPr lang="sk-SK" dirty="0" smtClean="0"/>
              <a:t>RNDr. Slavka Blichová</a:t>
            </a:r>
          </a:p>
          <a:p>
            <a:pPr marL="1971675"/>
            <a:r>
              <a:rPr lang="sk-SK" dirty="0" smtClean="0"/>
              <a:t>RNDr. Peter Matta, PhD.</a:t>
            </a:r>
          </a:p>
          <a:p>
            <a:pPr marL="1971675"/>
            <a:r>
              <a:rPr lang="sk-SK" dirty="0" smtClean="0"/>
              <a:t>RNDr. Radoslav Kalakay</a:t>
            </a:r>
          </a:p>
          <a:p>
            <a:pPr marL="1971675"/>
            <a:r>
              <a:rPr lang="sk-SK" dirty="0" smtClean="0"/>
              <a:t>Mgr. Karol Takáč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539552" y="158570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2015 – akreditácia Testovacej miestnosti na Program </a:t>
            </a:r>
            <a:r>
              <a:rPr lang="sk-SK" sz="4000" dirty="0" err="1" smtClean="0"/>
              <a:t>Advanced</a:t>
            </a:r>
            <a:endParaRPr lang="sk-SK" sz="4000" dirty="0"/>
          </a:p>
        </p:txBody>
      </p:sp>
    </p:spTree>
    <p:extLst>
      <p:ext uri="{BB962C8B-B14F-4D97-AF65-F5344CB8AC3E}">
        <p14:creationId xmlns:p14="http://schemas.microsoft.com/office/powerpoint/2010/main" val="409681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11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Menšie komerčné zmluvy – ECo-C</a:t>
            </a:r>
          </a:p>
        </p:txBody>
      </p:sp>
      <p:sp>
        <p:nvSpPr>
          <p:cNvPr id="2" name="Obdĺžnik 1"/>
          <p:cNvSpPr/>
          <p:nvPr/>
        </p:nvSpPr>
        <p:spPr>
          <a:xfrm>
            <a:off x="5640434" y="5122008"/>
            <a:ext cx="2183611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http://eco-c.sk/</a:t>
            </a:r>
            <a:endParaRPr lang="sk-SK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149278" cy="429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4499992" y="1772816"/>
            <a:ext cx="4464496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Prebieha proces </a:t>
            </a:r>
            <a:r>
              <a:rPr lang="sk-SK" dirty="0" err="1" smtClean="0"/>
              <a:t>zazmluvnenia</a:t>
            </a:r>
            <a:endParaRPr lang="sk-SK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90" y="2348880"/>
            <a:ext cx="453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61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12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Menšie komerčné zmluvy – ECo-C</a:t>
            </a:r>
          </a:p>
        </p:txBody>
      </p:sp>
      <p:sp>
        <p:nvSpPr>
          <p:cNvPr id="3" name="Obdĺžnik 2"/>
          <p:cNvSpPr/>
          <p:nvPr/>
        </p:nvSpPr>
        <p:spPr>
          <a:xfrm>
            <a:off x="683568" y="1628800"/>
            <a:ext cx="7632848" cy="396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/>
              <a:t>Autorizovaní ECo-C tréneri a skúšajúci: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sk-SK" sz="2800" dirty="0" smtClean="0"/>
              <a:t>prof</a:t>
            </a:r>
            <a:r>
              <a:rPr lang="sk-SK" sz="2800" dirty="0"/>
              <a:t>. PhDr. Oľga Orosová, CSc</a:t>
            </a:r>
            <a:r>
              <a:rPr lang="sk-SK" sz="2800" dirty="0" smtClean="0"/>
              <a:t>. - garant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sk-SK" sz="2800" dirty="0" smtClean="0"/>
              <a:t>PhDr</a:t>
            </a:r>
            <a:r>
              <a:rPr lang="sk-SK" sz="2800" dirty="0"/>
              <a:t>. Beáta Gajdošová, PhD.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sk-SK" sz="2800" dirty="0"/>
              <a:t>PhDr. Anna Janovská, PhD.</a:t>
            </a:r>
            <a:endParaRPr lang="sk-SK" sz="2800" dirty="0" smtClean="0"/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sk-SK" sz="2800" dirty="0" smtClean="0"/>
              <a:t>Mgr</a:t>
            </a:r>
            <a:r>
              <a:rPr lang="sk-SK" sz="2800" dirty="0"/>
              <a:t>. Ondrej Kalina, PhD.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sk-SK" sz="2800" dirty="0" smtClean="0"/>
              <a:t>Mgr</a:t>
            </a:r>
            <a:r>
              <a:rPr lang="sk-SK" sz="2800" dirty="0"/>
              <a:t>. Lucia Hricová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sk-SK" sz="2800" dirty="0" smtClean="0"/>
              <a:t>RNDr</a:t>
            </a:r>
            <a:r>
              <a:rPr lang="sk-SK" sz="2800" dirty="0"/>
              <a:t>. Slavka Blichová</a:t>
            </a:r>
          </a:p>
          <a:p>
            <a:pPr marL="714375" indent="-342900">
              <a:buFont typeface="Wingdings" panose="05000000000000000000" pitchFamily="2" charset="2"/>
              <a:buChar char="§"/>
            </a:pPr>
            <a:r>
              <a:rPr lang="sk-SK" sz="2800" dirty="0" smtClean="0"/>
              <a:t>Mgr</a:t>
            </a:r>
            <a:r>
              <a:rPr lang="sk-SK" sz="2800" dirty="0"/>
              <a:t>. Vladimíra Tomášiková, PhD.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351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13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 smtClean="0"/>
              <a:t>Školenia </a:t>
            </a:r>
            <a:r>
              <a:rPr lang="sk-SK" sz="3200" dirty="0"/>
              <a:t>pre rôzne </a:t>
            </a:r>
            <a:r>
              <a:rPr lang="sk-SK" sz="3200" dirty="0" smtClean="0"/>
              <a:t>subjekty</a:t>
            </a:r>
            <a:endParaRPr lang="sk-SK" sz="3200" dirty="0"/>
          </a:p>
        </p:txBody>
      </p:sp>
      <p:sp>
        <p:nvSpPr>
          <p:cNvPr id="2" name="Obdĺžnik 1"/>
          <p:cNvSpPr/>
          <p:nvPr/>
        </p:nvSpPr>
        <p:spPr>
          <a:xfrm>
            <a:off x="510489" y="1700808"/>
            <a:ext cx="7013839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 smtClean="0"/>
              <a:t>Školenia „šité na mieru“</a:t>
            </a:r>
          </a:p>
          <a:p>
            <a:endParaRPr lang="sk-SK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dirty="0" smtClean="0"/>
              <a:t>Správa finančnej kontroly: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dirty="0" smtClean="0"/>
              <a:t>Excel 2010 – 12 hod.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sk-SK" dirty="0" smtClean="0"/>
              <a:t>Outlook 2010 – 4 hod.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038" y="1772816"/>
            <a:ext cx="1512168" cy="194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57540"/>
            <a:ext cx="1584176" cy="194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2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14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Prenájom učebných priestorov a techniky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6" y="1378868"/>
            <a:ext cx="4176464" cy="428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572000" y="5157192"/>
            <a:ext cx="440498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http://ccv.upjs.sk/prenajom.php</a:t>
            </a:r>
          </a:p>
        </p:txBody>
      </p:sp>
      <p:sp>
        <p:nvSpPr>
          <p:cNvPr id="5" name="Obdĺžnik 4"/>
          <p:cNvSpPr/>
          <p:nvPr/>
        </p:nvSpPr>
        <p:spPr>
          <a:xfrm>
            <a:off x="5543027" y="2311830"/>
            <a:ext cx="270138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err="1"/>
              <a:t>CCVlab</a:t>
            </a:r>
            <a:r>
              <a:rPr lang="sk-SK" dirty="0"/>
              <a:t> I</a:t>
            </a:r>
            <a:r>
              <a:rPr lang="sk-SK" dirty="0" smtClean="0"/>
              <a:t>.</a:t>
            </a:r>
          </a:p>
          <a:p>
            <a:pPr algn="ctr"/>
            <a:r>
              <a:rPr lang="sk-SK" dirty="0"/>
              <a:t>Jesenná 5, Košice</a:t>
            </a:r>
          </a:p>
        </p:txBody>
      </p:sp>
      <p:sp>
        <p:nvSpPr>
          <p:cNvPr id="12" name="Obdĺžnik 11"/>
          <p:cNvSpPr/>
          <p:nvPr/>
        </p:nvSpPr>
        <p:spPr>
          <a:xfrm>
            <a:off x="5495177" y="3523055"/>
            <a:ext cx="2957861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b="1" dirty="0" err="1"/>
              <a:t>CCVlab</a:t>
            </a:r>
            <a:r>
              <a:rPr lang="sk-SK" dirty="0"/>
              <a:t> </a:t>
            </a:r>
            <a:r>
              <a:rPr lang="sk-SK" dirty="0" smtClean="0"/>
              <a:t>II.</a:t>
            </a:r>
          </a:p>
          <a:p>
            <a:pPr algn="ctr"/>
            <a:r>
              <a:rPr lang="sk-SK" dirty="0"/>
              <a:t>Šrobárova 2, </a:t>
            </a:r>
            <a:r>
              <a:rPr lang="sk-SK" dirty="0" smtClean="0"/>
              <a:t>Košice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908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15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Vzdelávacie aktivity CCV vo vzťahu </a:t>
            </a:r>
            <a:br>
              <a:rPr lang="sk-SK" altLang="sk-SK" sz="3200" dirty="0" smtClean="0"/>
            </a:br>
            <a:r>
              <a:rPr lang="sk-SK" altLang="sk-SK" sz="3200" dirty="0" smtClean="0"/>
              <a:t>k verejnosti a projektová činnosť - súčasnosť</a:t>
            </a:r>
            <a:endParaRPr lang="en-US" altLang="sk-SK" sz="32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12776"/>
            <a:ext cx="8424167" cy="4321274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k-SK" sz="2800" b="1" dirty="0" smtClean="0">
                <a:solidFill>
                  <a:srgbClr val="C00000"/>
                </a:solidFill>
              </a:rPr>
              <a:t>Hlavná činnosť</a:t>
            </a:r>
            <a:r>
              <a:rPr lang="sk-SK" sz="2800" dirty="0" smtClean="0">
                <a:solidFill>
                  <a:srgbClr val="C00000"/>
                </a:solidFill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endParaRPr lang="sk-SK" sz="1600" dirty="0" smtClean="0"/>
          </a:p>
          <a:p>
            <a:pPr eaLnBrk="1" hangingPunct="1">
              <a:defRPr/>
            </a:pPr>
            <a:r>
              <a:rPr lang="sk-SK" sz="2400" dirty="0"/>
              <a:t>Kontinuálne </a:t>
            </a:r>
            <a:r>
              <a:rPr lang="sk-SK" sz="2400" dirty="0" smtClean="0"/>
              <a:t>vzdelávanie pre učiteľov ZŠ a SŠ</a:t>
            </a:r>
            <a:endParaRPr lang="sk-SK" sz="2400" dirty="0"/>
          </a:p>
          <a:p>
            <a:pPr eaLnBrk="1" hangingPunct="1">
              <a:defRPr/>
            </a:pPr>
            <a:r>
              <a:rPr lang="sk-SK" sz="2400" dirty="0" smtClean="0"/>
              <a:t>Atestácie pre </a:t>
            </a:r>
            <a:r>
              <a:rPr lang="sk-SK" sz="2400" dirty="0"/>
              <a:t>učiteľov ZŠ a </a:t>
            </a:r>
            <a:r>
              <a:rPr lang="sk-SK" sz="2400" dirty="0" smtClean="0"/>
              <a:t>SŠ</a:t>
            </a:r>
            <a:endParaRPr lang="sk-SK" sz="2400" dirty="0"/>
          </a:p>
          <a:p>
            <a:pPr eaLnBrk="1" hangingPunct="1">
              <a:defRPr/>
            </a:pPr>
            <a:r>
              <a:rPr lang="sk-SK" sz="2400" dirty="0"/>
              <a:t>Vzdelávanie seniorov – projekt pre mesto </a:t>
            </a:r>
            <a:r>
              <a:rPr lang="sk-SK" sz="2400" dirty="0" smtClean="0"/>
              <a:t>Trebišov</a:t>
            </a:r>
          </a:p>
          <a:p>
            <a:pPr eaLnBrk="1" hangingPunct="1">
              <a:defRPr/>
            </a:pPr>
            <a:r>
              <a:rPr lang="sk-SK" sz="2400" dirty="0" smtClean="0"/>
              <a:t>Aktivity </a:t>
            </a:r>
            <a:r>
              <a:rPr lang="sk-SK" sz="2400" dirty="0"/>
              <a:t>pre učiteľov a žiakov ZŠ a </a:t>
            </a:r>
            <a:r>
              <a:rPr lang="sk-SK" sz="2400" dirty="0" smtClean="0"/>
              <a:t>SŠ</a:t>
            </a:r>
          </a:p>
          <a:p>
            <a:pPr eaLnBrk="1" hangingPunct="1">
              <a:defRPr/>
            </a:pPr>
            <a:r>
              <a:rPr lang="sk-SK" sz="2400" dirty="0" smtClean="0"/>
              <a:t>IT Valley akadémia – Denný IT tábor</a:t>
            </a:r>
            <a:endParaRPr lang="sk-SK" sz="2400" dirty="0"/>
          </a:p>
          <a:p>
            <a:pPr eaLnBrk="1" hangingPunct="1">
              <a:defRPr/>
            </a:pPr>
            <a:r>
              <a:rPr lang="sk-SK" sz="2400" dirty="0"/>
              <a:t>Časopis MIF – elektronická </a:t>
            </a:r>
            <a:r>
              <a:rPr lang="sk-SK" sz="2400" dirty="0" smtClean="0"/>
              <a:t>verzia</a:t>
            </a:r>
          </a:p>
          <a:p>
            <a:pPr eaLnBrk="1" hangingPunct="1">
              <a:defRPr/>
            </a:pPr>
            <a:r>
              <a:rPr lang="sk-SK" sz="2400" dirty="0" smtClean="0"/>
              <a:t>SAP akadémia pre študentov</a:t>
            </a:r>
          </a:p>
          <a:p>
            <a:pPr eaLnBrk="1" hangingPunct="1">
              <a:defRPr/>
            </a:pPr>
            <a:r>
              <a:rPr lang="sk-SK" sz="2400" dirty="0" smtClean="0"/>
              <a:t>Vzdelávanie zamestnancov univerzity</a:t>
            </a:r>
            <a:endParaRPr lang="sk-SK" sz="1600" dirty="0" smtClean="0"/>
          </a:p>
        </p:txBody>
      </p:sp>
    </p:spTree>
    <p:extLst>
      <p:ext uri="{BB962C8B-B14F-4D97-AF65-F5344CB8AC3E}">
        <p14:creationId xmlns:p14="http://schemas.microsoft.com/office/powerpoint/2010/main" val="18362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16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82352" y="28758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Kontinuálne vzdelávanie pre učiteľov 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ZŠ </a:t>
            </a:r>
            <a:r>
              <a:rPr lang="sk-SK" sz="3200" dirty="0"/>
              <a:t>a SŠ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5" y="1513359"/>
            <a:ext cx="4248472" cy="41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572000" y="3979164"/>
            <a:ext cx="413995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800" b="1" dirty="0"/>
              <a:t>Inovačné vzdelávacie </a:t>
            </a:r>
            <a:r>
              <a:rPr lang="sk-SK" sz="1800" b="1" dirty="0" smtClean="0"/>
              <a:t>programy - 9</a:t>
            </a:r>
            <a:endParaRPr lang="sk-SK" sz="1800" b="1" dirty="0"/>
          </a:p>
        </p:txBody>
      </p:sp>
      <p:sp>
        <p:nvSpPr>
          <p:cNvPr id="3" name="Obdĺžnik 2"/>
          <p:cNvSpPr/>
          <p:nvPr/>
        </p:nvSpPr>
        <p:spPr>
          <a:xfrm>
            <a:off x="4577680" y="4365104"/>
            <a:ext cx="4572000" cy="3139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800" b="1" dirty="0"/>
              <a:t>Aktualizačné vzdelávacie </a:t>
            </a:r>
            <a:r>
              <a:rPr lang="sk-SK" sz="1800" b="1" dirty="0" smtClean="0"/>
              <a:t>programy - 11</a:t>
            </a:r>
            <a:endParaRPr lang="sk-SK" sz="1800" b="1" dirty="0"/>
          </a:p>
        </p:txBody>
      </p:sp>
      <p:sp>
        <p:nvSpPr>
          <p:cNvPr id="4" name="Obdĺžnik 3"/>
          <p:cNvSpPr/>
          <p:nvPr/>
        </p:nvSpPr>
        <p:spPr>
          <a:xfrm>
            <a:off x="4577680" y="4725144"/>
            <a:ext cx="4572000" cy="5355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800" b="1" dirty="0"/>
              <a:t>Aktualizačné - prípravné atestačné vzdelávacie </a:t>
            </a:r>
            <a:r>
              <a:rPr lang="sk-SK" sz="1800" b="1" dirty="0" smtClean="0"/>
              <a:t>programy - 2</a:t>
            </a:r>
            <a:endParaRPr lang="sk-SK" sz="1800" b="1" dirty="0"/>
          </a:p>
        </p:txBody>
      </p:sp>
      <p:sp>
        <p:nvSpPr>
          <p:cNvPr id="5" name="Obdĺžnik 4"/>
          <p:cNvSpPr/>
          <p:nvPr/>
        </p:nvSpPr>
        <p:spPr>
          <a:xfrm>
            <a:off x="4552875" y="1549007"/>
            <a:ext cx="4572000" cy="24560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1600" dirty="0"/>
              <a:t>Univerzita Pavla Jozefa Šafárika v Košiciach, Prírodovedecká fakulta od akademického roka 2010/11 poskytuje a uskutočňuje kontinuálne vzdelávanie a atestácie podľa zákona č. 317/2009 Z. z. o pedagogických zamestnancoch a odborných zamestnancoch a o zmene a doplnení niektorých zákonov v znení zákona 390/2011 Z. z. a Vyhlášky Ministerstva školstva Slovenskej republiky č. 445/2009 Z. z. o kontinuálnom vzdelávaní, kreditoch a atestáciách pedagogických zamestnancov a odborných zamestnancov.</a:t>
            </a:r>
            <a:endParaRPr lang="sk-SK" sz="1800" dirty="0"/>
          </a:p>
        </p:txBody>
      </p:sp>
      <p:sp>
        <p:nvSpPr>
          <p:cNvPr id="10" name="BlokTextu 9"/>
          <p:cNvSpPr txBox="1"/>
          <p:nvPr/>
        </p:nvSpPr>
        <p:spPr>
          <a:xfrm>
            <a:off x="5615173" y="5307482"/>
            <a:ext cx="2053605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Spolupráca s FF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79180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17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Atestácie pre učiteľov ZŠ a SŠ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54635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076056" y="1412776"/>
            <a:ext cx="3654152" cy="2548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/>
              <a:t>Atestácia je overenie </a:t>
            </a:r>
            <a:r>
              <a:rPr lang="sk-SK" sz="1400" dirty="0"/>
              <a:t>získaných kompetencií vymedzených </a:t>
            </a:r>
            <a:r>
              <a:rPr lang="sk-SK" sz="1400" dirty="0" smtClean="0"/>
              <a:t>profesijným </a:t>
            </a:r>
            <a:r>
              <a:rPr lang="sk-SK" sz="1400" dirty="0"/>
              <a:t>štandardom </a:t>
            </a:r>
            <a:r>
              <a:rPr lang="sk-SK" sz="1400" dirty="0" smtClean="0"/>
              <a:t>pre príslušnú </a:t>
            </a:r>
            <a:r>
              <a:rPr lang="sk-SK" sz="1400" dirty="0"/>
              <a:t>kategóriu a </a:t>
            </a:r>
            <a:r>
              <a:rPr lang="sk-SK" sz="1400" dirty="0" err="1"/>
              <a:t>podkategóriu</a:t>
            </a:r>
            <a:r>
              <a:rPr lang="sk-SK" sz="1400" dirty="0"/>
              <a:t> pedagogického zamestnanca, </a:t>
            </a:r>
            <a:r>
              <a:rPr lang="sk-SK" sz="1400" dirty="0" smtClean="0"/>
              <a:t>ktorý ich </a:t>
            </a:r>
            <a:r>
              <a:rPr lang="sk-SK" sz="1400" dirty="0"/>
              <a:t>získal </a:t>
            </a:r>
            <a:r>
              <a:rPr lang="sk-SK" sz="1400" dirty="0" smtClean="0"/>
              <a:t>kontinuálnym </a:t>
            </a:r>
            <a:r>
              <a:rPr lang="sk-SK" sz="1400" dirty="0"/>
              <a:t>vzdelávaním, sebavzdelávaním a výkonom pedagogickej činnosti.</a:t>
            </a:r>
          </a:p>
          <a:p>
            <a:r>
              <a:rPr lang="sk-SK" sz="1400" dirty="0" smtClean="0"/>
              <a:t>Atestácia sa </a:t>
            </a:r>
            <a:r>
              <a:rPr lang="sk-SK" sz="1400" dirty="0"/>
              <a:t>na fakulte uskutočňuje v akreditovaných študijných programoch </a:t>
            </a:r>
            <a:r>
              <a:rPr lang="sk-SK" sz="1400" dirty="0" smtClean="0"/>
              <a:t>vysokoškolského </a:t>
            </a:r>
            <a:r>
              <a:rPr lang="sk-SK" sz="1400" dirty="0"/>
              <a:t>štúdia druhého </a:t>
            </a:r>
            <a:r>
              <a:rPr lang="sk-SK" sz="1400" dirty="0" smtClean="0"/>
              <a:t>stupňa učiteľstvo biológie, </a:t>
            </a:r>
            <a:r>
              <a:rPr lang="sk-SK" sz="1400" dirty="0"/>
              <a:t>fyziky, geografie, chémie, </a:t>
            </a:r>
            <a:r>
              <a:rPr lang="sk-SK" sz="1400" dirty="0" smtClean="0"/>
              <a:t>matematiky</a:t>
            </a:r>
            <a:r>
              <a:rPr lang="sk-SK" sz="1400" dirty="0"/>
              <a:t>, informatiky </a:t>
            </a:r>
            <a:r>
              <a:rPr lang="sk-SK" sz="1400" dirty="0" smtClean="0"/>
              <a:t>v </a:t>
            </a:r>
            <a:r>
              <a:rPr lang="sk-SK" sz="1400" dirty="0"/>
              <a:t>skupine </a:t>
            </a:r>
            <a:r>
              <a:rPr lang="sk-SK" sz="1400" dirty="0" smtClean="0"/>
              <a:t>študijného odboru 1.1.1 učiteľstvo </a:t>
            </a:r>
            <a:r>
              <a:rPr lang="sk-SK" sz="1400" dirty="0"/>
              <a:t>akademických </a:t>
            </a:r>
            <a:r>
              <a:rPr lang="sk-SK" sz="1400" dirty="0" smtClean="0"/>
              <a:t>predmetov</a:t>
            </a:r>
            <a:endParaRPr lang="sk-SK" sz="1400" dirty="0"/>
          </a:p>
        </p:txBody>
      </p:sp>
      <p:sp>
        <p:nvSpPr>
          <p:cNvPr id="3" name="BlokTextu 2"/>
          <p:cNvSpPr txBox="1"/>
          <p:nvPr/>
        </p:nvSpPr>
        <p:spPr>
          <a:xfrm>
            <a:off x="5609524" y="5229200"/>
            <a:ext cx="26374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Možná spolupráca s FF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82446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18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Vzdelávanie seniorov – projekt pre mesto Trebišov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1444"/>
            <a:ext cx="3960440" cy="406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572000" y="4437112"/>
            <a:ext cx="432048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http://www.trebisov.sk/projekt-esf-ucime-sa-cely-zivot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99456"/>
            <a:ext cx="2465177" cy="277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5030030" y="5307482"/>
            <a:ext cx="313329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Spolupráca s FF, LF, </a:t>
            </a:r>
            <a:r>
              <a:rPr lang="sk-SK" sz="1800" dirty="0" err="1" smtClean="0"/>
              <a:t>PrávF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1788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19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Aktivity pre učiteľov a žiakov ZŠ a SŠ</a:t>
            </a:r>
          </a:p>
        </p:txBody>
      </p:sp>
      <p:sp>
        <p:nvSpPr>
          <p:cNvPr id="3" name="Obdĺžnik 2"/>
          <p:cNvSpPr/>
          <p:nvPr/>
        </p:nvSpPr>
        <p:spPr>
          <a:xfrm>
            <a:off x="5868144" y="3352460"/>
            <a:ext cx="2760307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http://skoly.upjs.sk/</a:t>
            </a:r>
            <a:endParaRPr lang="sk-SK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4968552" cy="426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929587" y="5238307"/>
            <a:ext cx="263742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Možná spolupráca s FF</a:t>
            </a: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64053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 smtClean="0"/>
              <a:t>30.09.2014</a:t>
            </a:r>
          </a:p>
        </p:txBody>
      </p:sp>
      <p:sp>
        <p:nvSpPr>
          <p:cNvPr id="4099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FBFA503E-C7A5-4846-92D0-4A81A3D2AD13}" type="slidenum">
              <a:rPr lang="sk-SK" altLang="sk-SK" sz="1800" smtClean="0"/>
              <a:pPr eaLnBrk="1" hangingPunct="1">
                <a:buFontTx/>
                <a:buNone/>
              </a:pPr>
              <a:t>2</a:t>
            </a:fld>
            <a:endParaRPr lang="sk-SK" altLang="sk-SK" sz="1800" smtClean="0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Vzdelávacie aktivity CCV vo vzťahu </a:t>
            </a:r>
            <a:br>
              <a:rPr lang="sk-SK" altLang="sk-SK" sz="3200" dirty="0" smtClean="0"/>
            </a:br>
            <a:r>
              <a:rPr lang="sk-SK" altLang="sk-SK" sz="3200" dirty="0" smtClean="0"/>
              <a:t>k verejnosti a projektová činnosť - súčasnosť</a:t>
            </a:r>
            <a:endParaRPr lang="en-US" altLang="sk-SK" sz="3200" b="1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06795173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20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IT Valley akadémia - Denný IT tábor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98196"/>
            <a:ext cx="4824536" cy="433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436096" y="5346499"/>
            <a:ext cx="328994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http://tabor.ccv.upjs.sk/</a:t>
            </a:r>
            <a:endParaRPr lang="sk-SK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84784"/>
            <a:ext cx="2450234" cy="366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7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21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Časopis MIF – elektronická verzia</a:t>
            </a:r>
            <a:endParaRPr lang="sk-SK" sz="2000" dirty="0"/>
          </a:p>
        </p:txBody>
      </p:sp>
      <p:sp>
        <p:nvSpPr>
          <p:cNvPr id="3" name="Obdĺžnik 2"/>
          <p:cNvSpPr/>
          <p:nvPr/>
        </p:nvSpPr>
        <p:spPr>
          <a:xfrm>
            <a:off x="5652120" y="3287601"/>
            <a:ext cx="316907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https://mif.ccv.upjs.sk/</a:t>
            </a:r>
            <a:endParaRPr lang="sk-SK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301753"/>
            <a:ext cx="5076056" cy="435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44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22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sz="3200" dirty="0" smtClean="0"/>
              <a:t>SAP akadémia pre študentov</a:t>
            </a:r>
            <a:endParaRPr lang="sk-SK" altLang="sk-SK" sz="3200" dirty="0" smtClean="0"/>
          </a:p>
        </p:txBody>
      </p:sp>
      <p:sp>
        <p:nvSpPr>
          <p:cNvPr id="2" name="Obdĺžnik 1"/>
          <p:cNvSpPr/>
          <p:nvPr/>
        </p:nvSpPr>
        <p:spPr>
          <a:xfrm>
            <a:off x="4427984" y="4887355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/>
              <a:t>http://www.sapakademia.sk/sk/vzdelavanie-pre-scarontudentov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5" y="1340768"/>
            <a:ext cx="3838432" cy="423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427984" y="1484784"/>
            <a:ext cx="3744416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smtClean="0"/>
              <a:t>Cieľové skupiny: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b="1" dirty="0" smtClean="0"/>
              <a:t>SAP používateľ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b="1" dirty="0"/>
              <a:t>SAP administrátor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b="1" dirty="0"/>
              <a:t>SAP programátor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sk-SK" b="1" dirty="0"/>
              <a:t>SAP </a:t>
            </a:r>
            <a:r>
              <a:rPr lang="sk-SK" b="1" dirty="0" smtClean="0"/>
              <a:t>konzultant</a:t>
            </a:r>
            <a:endParaRPr lang="sk-SK" b="1" dirty="0"/>
          </a:p>
        </p:txBody>
      </p:sp>
      <p:sp>
        <p:nvSpPr>
          <p:cNvPr id="5" name="BlokTextu 4"/>
          <p:cNvSpPr txBox="1"/>
          <p:nvPr/>
        </p:nvSpPr>
        <p:spPr>
          <a:xfrm>
            <a:off x="4360143" y="3717032"/>
            <a:ext cx="464400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300" dirty="0" smtClean="0"/>
              <a:t>Vzniklo 13 predmetov (1 spoločný a po 3 pre každú cieľovú skupinu) ako výstup projektu RIFIV</a:t>
            </a:r>
            <a:endParaRPr lang="sk-SK" sz="2300" dirty="0"/>
          </a:p>
        </p:txBody>
      </p:sp>
    </p:spTree>
    <p:extLst>
      <p:ext uri="{BB962C8B-B14F-4D97-AF65-F5344CB8AC3E}">
        <p14:creationId xmlns:p14="http://schemas.microsoft.com/office/powerpoint/2010/main" val="41321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23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sk-SK" sz="3200" dirty="0"/>
              <a:t>Vzdelávanie zamestnancov </a:t>
            </a:r>
            <a:r>
              <a:rPr lang="sk-SK" sz="3200" dirty="0" smtClean="0"/>
              <a:t>univerzity</a:t>
            </a:r>
            <a:endParaRPr lang="sk-SK" sz="3200" dirty="0"/>
          </a:p>
        </p:txBody>
      </p:sp>
      <p:sp>
        <p:nvSpPr>
          <p:cNvPr id="2" name="BlokTextu 1"/>
          <p:cNvSpPr txBox="1"/>
          <p:nvPr/>
        </p:nvSpPr>
        <p:spPr>
          <a:xfrm>
            <a:off x="548308" y="1844824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sk-SK" sz="3200" dirty="0" smtClean="0"/>
              <a:t>Na základe požiadaviek zo strany rektorátu, resp. jednotlivých fakúlt sa realizujú školenia „šité na mieru“ na zvýšenie digitálnych kompetencií zamestnancov rektorátu, resp. jednotlivých fakúlt podľa kapacitných možností CCV.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7273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24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Vzdelávacie aktivity CCV vo vzťahu </a:t>
            </a:r>
            <a:br>
              <a:rPr lang="sk-SK" altLang="sk-SK" sz="3200" dirty="0" smtClean="0"/>
            </a:br>
            <a:r>
              <a:rPr lang="sk-SK" altLang="sk-SK" sz="3200" dirty="0" smtClean="0"/>
              <a:t>k verejnosti a projektová činnosť - súčasnosť</a:t>
            </a:r>
            <a:endParaRPr lang="en-US" altLang="sk-SK" sz="32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412776"/>
            <a:ext cx="8424167" cy="4321274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k-SK" sz="2800" b="1" dirty="0" smtClean="0">
                <a:solidFill>
                  <a:srgbClr val="C00000"/>
                </a:solidFill>
              </a:rPr>
              <a:t>Projektová činnosť</a:t>
            </a:r>
            <a:r>
              <a:rPr lang="sk-SK" sz="2800" dirty="0" smtClean="0">
                <a:solidFill>
                  <a:srgbClr val="C00000"/>
                </a:solidFill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endParaRPr lang="sk-SK" sz="1600" dirty="0" smtClean="0"/>
          </a:p>
          <a:p>
            <a:pPr eaLnBrk="1" hangingPunct="1">
              <a:defRPr/>
            </a:pPr>
            <a:r>
              <a:rPr lang="sk-SK" sz="2400" dirty="0" smtClean="0"/>
              <a:t>Projekt IRES - </a:t>
            </a:r>
            <a:r>
              <a:rPr lang="sk-SK" sz="2400" dirty="0" err="1" smtClean="0"/>
              <a:t>celouniverzitný</a:t>
            </a:r>
            <a:endParaRPr lang="sk-SK" sz="2400" dirty="0"/>
          </a:p>
          <a:p>
            <a:pPr eaLnBrk="1" hangingPunct="1">
              <a:defRPr/>
            </a:pPr>
            <a:r>
              <a:rPr lang="sk-SK" sz="2400" dirty="0"/>
              <a:t>P</a:t>
            </a:r>
            <a:r>
              <a:rPr lang="sk-SK" sz="2400" dirty="0" smtClean="0"/>
              <a:t>rojekt RIFIV </a:t>
            </a:r>
            <a:r>
              <a:rPr lang="sk-SK" sz="2400" dirty="0"/>
              <a:t>- </a:t>
            </a:r>
            <a:r>
              <a:rPr lang="sk-SK" sz="2400" dirty="0" err="1"/>
              <a:t>celouniverzitný</a:t>
            </a:r>
            <a:endParaRPr lang="sk-SK" sz="2400" dirty="0" smtClean="0"/>
          </a:p>
          <a:p>
            <a:pPr eaLnBrk="1" hangingPunct="1">
              <a:defRPr/>
            </a:pPr>
            <a:r>
              <a:rPr lang="sk-SK" sz="2400" dirty="0" smtClean="0"/>
              <a:t>Projekt SOFOS – fakultný (PF)</a:t>
            </a:r>
          </a:p>
        </p:txBody>
      </p:sp>
    </p:spTree>
    <p:extLst>
      <p:ext uri="{BB962C8B-B14F-4D97-AF65-F5344CB8AC3E}">
        <p14:creationId xmlns:p14="http://schemas.microsoft.com/office/powerpoint/2010/main" val="23681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25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392016" y="296851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Projekt IRES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0" y="1484784"/>
            <a:ext cx="45720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5315075" y="1795029"/>
            <a:ext cx="325563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https://ires.ccv.upjs.sk/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148064" y="4944895"/>
            <a:ext cx="36724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Projektové a finančné riadenie projektu</a:t>
            </a:r>
            <a:endParaRPr lang="sk-SK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21" y="2607369"/>
            <a:ext cx="4129983" cy="1901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7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26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Projekt RIFIV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2" y="1340769"/>
            <a:ext cx="4992098" cy="4287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605296" y="1556792"/>
            <a:ext cx="321517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https://rifiv.ccv.upjs.sk/</a:t>
            </a:r>
            <a:endParaRPr lang="sk-SK" dirty="0"/>
          </a:p>
        </p:txBody>
      </p:sp>
      <p:sp>
        <p:nvSpPr>
          <p:cNvPr id="9" name="BlokTextu 8"/>
          <p:cNvSpPr txBox="1"/>
          <p:nvPr/>
        </p:nvSpPr>
        <p:spPr>
          <a:xfrm>
            <a:off x="5364088" y="4905976"/>
            <a:ext cx="367240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Projektové a finančné riadenie projektu</a:t>
            </a:r>
            <a:endParaRPr lang="sk-SK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1" y="2420888"/>
            <a:ext cx="36372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35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27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Projekt SOFOS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720449" y="3429000"/>
            <a:ext cx="331236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Projektové riadenie projektu</a:t>
            </a:r>
            <a:endParaRPr lang="sk-SK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5514061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796136" y="1700808"/>
            <a:ext cx="316099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http://www.upjs.sk/prirodovedecka-fakulta/projektySFEU/OPVZ#SOFOS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590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28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C00000"/>
                </a:solidFill>
              </a:rPr>
              <a:t>Webová stránka Prírodovedeckej fakulty</a:t>
            </a:r>
            <a:endParaRPr lang="en-US" altLang="sk-SK" sz="3200" b="1" dirty="0" smtClean="0"/>
          </a:p>
        </p:txBody>
      </p:sp>
      <p:pic>
        <p:nvPicPr>
          <p:cNvPr id="542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4" y="1182207"/>
            <a:ext cx="4963720" cy="426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148064" y="1190498"/>
            <a:ext cx="385547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Projekty zo štrukturálnych fondov EÚ</a:t>
            </a:r>
            <a:endParaRPr lang="sk-SK" dirty="0"/>
          </a:p>
        </p:txBody>
      </p:sp>
      <p:sp>
        <p:nvSpPr>
          <p:cNvPr id="3" name="Obdĺžnik 2"/>
          <p:cNvSpPr/>
          <p:nvPr/>
        </p:nvSpPr>
        <p:spPr>
          <a:xfrm>
            <a:off x="5170512" y="1825727"/>
            <a:ext cx="3600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Aktivity pre stredné školy</a:t>
            </a:r>
            <a:endParaRPr lang="sk-SK" dirty="0"/>
          </a:p>
        </p:txBody>
      </p:sp>
      <p:sp>
        <p:nvSpPr>
          <p:cNvPr id="4" name="Obdĺžnik 3"/>
          <p:cNvSpPr/>
          <p:nvPr/>
        </p:nvSpPr>
        <p:spPr>
          <a:xfrm>
            <a:off x="5206516" y="2210871"/>
            <a:ext cx="352839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Kontinuálne vzdelávanie </a:t>
            </a:r>
            <a:br>
              <a:rPr lang="sk-SK" dirty="0" smtClean="0"/>
            </a:br>
            <a:r>
              <a:rPr lang="sk-SK" dirty="0" smtClean="0"/>
              <a:t>a atestácie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206516" y="2894135"/>
            <a:ext cx="2755883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Ďalšie vzdelávanie</a:t>
            </a:r>
            <a:endParaRPr lang="sk-SK" dirty="0"/>
          </a:p>
        </p:txBody>
      </p:sp>
      <p:sp>
        <p:nvSpPr>
          <p:cNvPr id="6" name="Obdĺžnik 5"/>
          <p:cNvSpPr/>
          <p:nvPr/>
        </p:nvSpPr>
        <p:spPr>
          <a:xfrm>
            <a:off x="5206516" y="3281933"/>
            <a:ext cx="1590500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err="1" smtClean="0"/>
              <a:t>E-learning</a:t>
            </a:r>
            <a:endParaRPr lang="sk-SK" dirty="0"/>
          </a:p>
        </p:txBody>
      </p:sp>
      <p:pic>
        <p:nvPicPr>
          <p:cNvPr id="54278" name="Picture 6" descr="e-learning na PF UPJ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593" y="3216566"/>
            <a:ext cx="1333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5267021" y="3861048"/>
            <a:ext cx="23229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SAP Akadémia</a:t>
            </a:r>
            <a:endParaRPr lang="sk-SK" dirty="0"/>
          </a:p>
        </p:txBody>
      </p:sp>
      <p:pic>
        <p:nvPicPr>
          <p:cNvPr id="54280" name="Picture 8" descr="http://www.upjs.sk/public/media/1627/logo_sap_academ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343" y="3864845"/>
            <a:ext cx="869801" cy="66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687" y="4653136"/>
            <a:ext cx="26860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29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C00000"/>
                </a:solidFill>
              </a:rPr>
              <a:t>Webová stránka UPJŠ</a:t>
            </a:r>
            <a:endParaRPr lang="en-US" altLang="sk-SK" sz="3200" b="1" dirty="0" smtClean="0"/>
          </a:p>
        </p:txBody>
      </p:sp>
      <p:pic>
        <p:nvPicPr>
          <p:cNvPr id="5939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2220"/>
            <a:ext cx="6453464" cy="4383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01197"/>
            <a:ext cx="176212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64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 smtClean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3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Vzdelávacie aktivity CCV vo vzťahu </a:t>
            </a:r>
            <a:br>
              <a:rPr lang="sk-SK" altLang="sk-SK" sz="3200" dirty="0" smtClean="0"/>
            </a:br>
            <a:r>
              <a:rPr lang="sk-SK" altLang="sk-SK" sz="3200" dirty="0" smtClean="0"/>
              <a:t>k verejnosti a projektová činnosť - súčasnosť</a:t>
            </a:r>
            <a:endParaRPr lang="en-US" altLang="sk-SK" sz="3200" b="1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2" y="1268760"/>
            <a:ext cx="8424167" cy="4393282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sk-SK" sz="2800" b="1" dirty="0" smtClean="0">
                <a:solidFill>
                  <a:srgbClr val="C00000"/>
                </a:solidFill>
              </a:rPr>
              <a:t>Podnikateľská činnosť</a:t>
            </a:r>
            <a:r>
              <a:rPr lang="sk-SK" sz="2800" dirty="0" smtClean="0">
                <a:solidFill>
                  <a:srgbClr val="C00000"/>
                </a:solidFill>
              </a:rPr>
              <a:t>:</a:t>
            </a:r>
          </a:p>
          <a:p>
            <a:pPr marL="0" indent="0" eaLnBrk="1" hangingPunct="1">
              <a:buFontTx/>
              <a:buNone/>
              <a:defRPr/>
            </a:pPr>
            <a:endParaRPr lang="sk-SK" sz="500" dirty="0" smtClean="0"/>
          </a:p>
          <a:p>
            <a:pPr eaLnBrk="1" hangingPunct="1">
              <a:defRPr/>
            </a:pPr>
            <a:r>
              <a:rPr lang="sk-SK" sz="2400" dirty="0"/>
              <a:t>Vzdelávacie aktivity pre oblasť riadenia verejných </a:t>
            </a:r>
            <a:r>
              <a:rPr lang="sk-SK" sz="2400" dirty="0" smtClean="0"/>
              <a:t>financií v </a:t>
            </a:r>
            <a:r>
              <a:rPr lang="sk-SK" sz="2400" dirty="0"/>
              <a:t>systéme štátnej pokladnice (MF SR</a:t>
            </a:r>
            <a:r>
              <a:rPr lang="sk-SK" sz="2400" dirty="0" smtClean="0"/>
              <a:t>)</a:t>
            </a:r>
          </a:p>
          <a:p>
            <a:pPr eaLnBrk="1" hangingPunct="1">
              <a:defRPr/>
            </a:pPr>
            <a:r>
              <a:rPr lang="sk-SK" sz="2400" dirty="0"/>
              <a:t>Projekt </a:t>
            </a:r>
            <a:r>
              <a:rPr lang="sk-SK" sz="2400" dirty="0" err="1"/>
              <a:t>IT-Valley</a:t>
            </a:r>
            <a:r>
              <a:rPr lang="sk-SK" sz="2400" dirty="0"/>
              <a:t> </a:t>
            </a:r>
            <a:r>
              <a:rPr lang="sk-SK" sz="2400" dirty="0" smtClean="0"/>
              <a:t>- SAP </a:t>
            </a:r>
            <a:r>
              <a:rPr lang="sk-SK" sz="2400" dirty="0"/>
              <a:t>Akadémia</a:t>
            </a:r>
          </a:p>
          <a:p>
            <a:pPr eaLnBrk="1" hangingPunct="1">
              <a:defRPr/>
            </a:pPr>
            <a:r>
              <a:rPr lang="sk-SK" sz="2400" dirty="0"/>
              <a:t>Menšie komerčné </a:t>
            </a:r>
            <a:r>
              <a:rPr lang="sk-SK" sz="2400" dirty="0" smtClean="0"/>
              <a:t>zmluvy:</a:t>
            </a:r>
          </a:p>
          <a:p>
            <a:pPr lvl="1" eaLnBrk="1" hangingPunct="1">
              <a:defRPr/>
            </a:pPr>
            <a:r>
              <a:rPr lang="sk-SK" sz="1700" dirty="0" smtClean="0"/>
              <a:t>pomoc </a:t>
            </a:r>
            <a:r>
              <a:rPr lang="sk-SK" sz="1700" dirty="0"/>
              <a:t>školám pri </a:t>
            </a:r>
            <a:r>
              <a:rPr lang="sk-SK" sz="1700" dirty="0" smtClean="0"/>
              <a:t>tvorbe a riadení </a:t>
            </a:r>
            <a:r>
              <a:rPr lang="sk-SK" sz="1700" dirty="0" err="1"/>
              <a:t>dopytovo-orientovaných</a:t>
            </a:r>
            <a:r>
              <a:rPr lang="sk-SK" sz="1700" dirty="0"/>
              <a:t> projektov (</a:t>
            </a:r>
            <a:r>
              <a:rPr lang="sk-SK" sz="1700" dirty="0" smtClean="0"/>
              <a:t>Gymnázium, Šrobárova1, Košice, Stredná zdravotnícka škola, Moyzesova 17, Košice)</a:t>
            </a:r>
          </a:p>
          <a:p>
            <a:pPr lvl="1" eaLnBrk="1" hangingPunct="1">
              <a:defRPr/>
            </a:pPr>
            <a:r>
              <a:rPr lang="sk-SK" sz="1700" dirty="0" smtClean="0"/>
              <a:t>ECDL </a:t>
            </a:r>
            <a:r>
              <a:rPr lang="sk-SK" sz="1700" dirty="0"/>
              <a:t>– </a:t>
            </a:r>
            <a:r>
              <a:rPr lang="sk-SK" sz="1700" dirty="0" smtClean="0"/>
              <a:t>obnovené Akreditované testovacie centrum</a:t>
            </a:r>
          </a:p>
          <a:p>
            <a:pPr lvl="1" eaLnBrk="1" hangingPunct="1">
              <a:defRPr/>
            </a:pPr>
            <a:r>
              <a:rPr lang="sk-SK" sz="1700" dirty="0" smtClean="0"/>
              <a:t>ECo-C – v procese </a:t>
            </a:r>
            <a:r>
              <a:rPr lang="sk-SK" sz="1700" dirty="0" err="1" smtClean="0"/>
              <a:t>zazmluvnenia</a:t>
            </a:r>
            <a:endParaRPr lang="sk-SK" sz="1700" dirty="0" smtClean="0"/>
          </a:p>
          <a:p>
            <a:pPr lvl="1" eaLnBrk="1" hangingPunct="1">
              <a:defRPr/>
            </a:pPr>
            <a:r>
              <a:rPr lang="sk-SK" sz="1700" dirty="0" smtClean="0"/>
              <a:t>školenia pre rôzne subjekty (napr. Správa finančne kontroly)</a:t>
            </a:r>
          </a:p>
          <a:p>
            <a:pPr eaLnBrk="1" hangingPunct="1">
              <a:defRPr/>
            </a:pPr>
            <a:r>
              <a:rPr lang="sk-SK" sz="2400" dirty="0" smtClean="0"/>
              <a:t>Prenájom učebných priestorov a techniky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Personálne obsadenie CCV</a:t>
            </a:r>
            <a:endParaRPr lang="sk-SK" dirty="0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200025" y="5927725"/>
            <a:ext cx="576263" cy="287338"/>
          </a:xfrm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64C86705-F4FE-4887-91EF-F427E9EE8BF8}" type="slidenum">
              <a:rPr lang="sk-SK" altLang="sk-SK" sz="1800" smtClean="0"/>
              <a:pPr eaLnBrk="1" hangingPunct="1">
                <a:buFontTx/>
                <a:buNone/>
              </a:pPr>
              <a:t>30</a:t>
            </a:fld>
            <a:endParaRPr lang="sk-SK" altLang="sk-SK" sz="1800" dirty="0" smtClean="0"/>
          </a:p>
        </p:txBody>
      </p:sp>
      <p:sp>
        <p:nvSpPr>
          <p:cNvPr id="9" name="Zástupný symbol dátumu 3"/>
          <p:cNvSpPr>
            <a:spLocks noGrp="1"/>
          </p:cNvSpPr>
          <p:nvPr>
            <p:ph type="dt" sz="quarter" idx="10"/>
          </p:nvPr>
        </p:nvSpPr>
        <p:spPr>
          <a:xfrm>
            <a:off x="735013" y="5991225"/>
            <a:ext cx="1512887" cy="287338"/>
          </a:xfrm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608512" cy="446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5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Porovnanie financovania CCV</a:t>
            </a:r>
            <a:br>
              <a:rPr lang="sk-SK" dirty="0" smtClean="0"/>
            </a:br>
            <a:r>
              <a:rPr lang="sk-SK" sz="2000" dirty="0" smtClean="0"/>
              <a:t>(personálne náklady)</a:t>
            </a:r>
            <a:endParaRPr lang="sk-SK" dirty="0"/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826264165"/>
              </p:ext>
            </p:extLst>
          </p:nvPr>
        </p:nvGraphicFramePr>
        <p:xfrm>
          <a:off x="179512" y="1619651"/>
          <a:ext cx="532859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014358266"/>
              </p:ext>
            </p:extLst>
          </p:nvPr>
        </p:nvGraphicFramePr>
        <p:xfrm>
          <a:off x="179512" y="3501008"/>
          <a:ext cx="511256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5201972"/>
              </p:ext>
            </p:extLst>
          </p:nvPr>
        </p:nvGraphicFramePr>
        <p:xfrm>
          <a:off x="4067944" y="2329994"/>
          <a:ext cx="5472608" cy="2232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BlokTextu 5"/>
          <p:cNvSpPr txBox="1"/>
          <p:nvPr/>
        </p:nvSpPr>
        <p:spPr>
          <a:xfrm>
            <a:off x="323528" y="1746916"/>
            <a:ext cx="144016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800" dirty="0" smtClean="0"/>
              <a:t>do 08/2010</a:t>
            </a:r>
            <a:endParaRPr lang="sk-SK" sz="1800" dirty="0"/>
          </a:p>
        </p:txBody>
      </p:sp>
      <p:sp>
        <p:nvSpPr>
          <p:cNvPr id="7" name="BlokTextu 5"/>
          <p:cNvSpPr txBox="1"/>
          <p:nvPr/>
        </p:nvSpPr>
        <p:spPr>
          <a:xfrm>
            <a:off x="5508104" y="206084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k-SK" sz="1800" dirty="0" smtClean="0"/>
              <a:t>2013 ...</a:t>
            </a:r>
            <a:endParaRPr lang="sk-SK" sz="1800" dirty="0"/>
          </a:p>
        </p:txBody>
      </p:sp>
      <p:sp>
        <p:nvSpPr>
          <p:cNvPr id="8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200025" y="5927725"/>
            <a:ext cx="576263" cy="287338"/>
          </a:xfrm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64C86705-F4FE-4887-91EF-F427E9EE8BF8}" type="slidenum">
              <a:rPr lang="sk-SK" altLang="sk-SK" sz="1800" smtClean="0"/>
              <a:pPr eaLnBrk="1" hangingPunct="1">
                <a:buFontTx/>
                <a:buNone/>
              </a:pPr>
              <a:t>31</a:t>
            </a:fld>
            <a:endParaRPr lang="sk-SK" altLang="sk-SK" sz="1800" dirty="0" smtClean="0"/>
          </a:p>
        </p:txBody>
      </p:sp>
      <p:sp>
        <p:nvSpPr>
          <p:cNvPr id="9" name="Zástupný symbol dátumu 3"/>
          <p:cNvSpPr>
            <a:spLocks noGrp="1"/>
          </p:cNvSpPr>
          <p:nvPr>
            <p:ph type="dt" sz="quarter" idx="10"/>
          </p:nvPr>
        </p:nvSpPr>
        <p:spPr>
          <a:xfrm>
            <a:off x="735013" y="5991225"/>
            <a:ext cx="1512887" cy="287338"/>
          </a:xfrm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</p:spTree>
    <p:extLst>
      <p:ext uri="{BB962C8B-B14F-4D97-AF65-F5344CB8AC3E}">
        <p14:creationId xmlns:p14="http://schemas.microsoft.com/office/powerpoint/2010/main" val="21797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12291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64C86705-F4FE-4887-91EF-F427E9EE8BF8}" type="slidenum">
              <a:rPr lang="sk-SK" altLang="sk-SK" sz="1800" smtClean="0"/>
              <a:pPr eaLnBrk="1" hangingPunct="1">
                <a:buFontTx/>
                <a:buNone/>
              </a:pPr>
              <a:t>32</a:t>
            </a:fld>
            <a:endParaRPr lang="sk-SK" altLang="sk-SK" sz="1800" dirty="0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14563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sk-SK" smtClean="0"/>
              <a:t>Ďakujem za pozornosť.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4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Vzdelávacie aktivity pre oblasť riadenia verejných financií v systéme štátnej pokladnice (MF SR)</a:t>
            </a:r>
            <a:endParaRPr lang="en-US" altLang="sk-SK" sz="3200" b="1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10" y="1844824"/>
            <a:ext cx="4161606" cy="346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271462" y="5373216"/>
            <a:ext cx="405405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/>
              <a:t>http://pokladnica.ccv.upjs.sk/</a:t>
            </a:r>
            <a:endParaRPr lang="sk-SK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4104456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660007" y="5373216"/>
            <a:ext cx="4145302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http://uctovnictvo.ccv.upjs.sk/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504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5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Projekt </a:t>
            </a:r>
            <a:r>
              <a:rPr lang="sk-SK" altLang="sk-SK" sz="3200" dirty="0" err="1" smtClean="0"/>
              <a:t>IT-Valley</a:t>
            </a:r>
            <a:r>
              <a:rPr lang="sk-SK" altLang="sk-SK" sz="3200" dirty="0" smtClean="0"/>
              <a:t> - </a:t>
            </a:r>
            <a:r>
              <a:rPr lang="sk-SK" sz="3200" dirty="0" smtClean="0"/>
              <a:t>SAP Akadémia</a:t>
            </a:r>
            <a:endParaRPr lang="sk-SK" altLang="sk-SK" sz="3200" dirty="0" smtClean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176464" cy="43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4860032" y="5299290"/>
            <a:ext cx="4000454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http://www.sapakademia.sk/</a:t>
            </a:r>
            <a:endParaRPr lang="sk-SK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382203" cy="277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sk-SK" altLang="sk-SK" sz="1200" dirty="0"/>
              <a:t>30.09.2014</a:t>
            </a:r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6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Menšie komerčné zmluvy - pomoc školám pri tvorbe a riadení </a:t>
            </a:r>
            <a:r>
              <a:rPr lang="sk-SK" altLang="sk-SK" sz="3200" dirty="0" err="1" smtClean="0"/>
              <a:t>dopytovo-orientovaných</a:t>
            </a:r>
            <a:r>
              <a:rPr lang="sk-SK" altLang="sk-SK" sz="3200" dirty="0" smtClean="0"/>
              <a:t> projektov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88432" cy="388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860032" y="2708920"/>
            <a:ext cx="3528392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 smtClean="0"/>
              <a:t>Gymnázium, Šrobárova1, Košice</a:t>
            </a:r>
            <a:endParaRPr lang="sk-SK" sz="3200" dirty="0"/>
          </a:p>
        </p:txBody>
      </p:sp>
      <p:sp>
        <p:nvSpPr>
          <p:cNvPr id="5" name="Obdĺžnik 4"/>
          <p:cNvSpPr/>
          <p:nvPr/>
        </p:nvSpPr>
        <p:spPr>
          <a:xfrm>
            <a:off x="4427984" y="4955922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http://www.srobarka.sk/projektsapereaude/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104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7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Menšie komerčné zmluvy - pomoc školám pri tvorbe a riadení </a:t>
            </a:r>
            <a:r>
              <a:rPr lang="sk-SK" altLang="sk-SK" sz="3200" dirty="0" err="1" smtClean="0"/>
              <a:t>dopytovo-orientovaných</a:t>
            </a:r>
            <a:r>
              <a:rPr lang="sk-SK" altLang="sk-SK" sz="3200" dirty="0" smtClean="0"/>
              <a:t> projektov</a:t>
            </a:r>
          </a:p>
        </p:txBody>
      </p:sp>
      <p:sp>
        <p:nvSpPr>
          <p:cNvPr id="4" name="Obdĺžnik 3"/>
          <p:cNvSpPr/>
          <p:nvPr/>
        </p:nvSpPr>
        <p:spPr>
          <a:xfrm>
            <a:off x="4572000" y="2708920"/>
            <a:ext cx="4104456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dirty="0" smtClean="0"/>
              <a:t>Stredná zdravotnícka škola, </a:t>
            </a:r>
          </a:p>
          <a:p>
            <a:pPr algn="ctr"/>
            <a:r>
              <a:rPr lang="sk-SK" sz="3200" dirty="0" smtClean="0"/>
              <a:t>Moyzesova 17, Košice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816424" cy="381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338228" y="4956005"/>
            <a:ext cx="45720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/>
              <a:t>http://www.szske.sk/aktivity/projekt_esf.php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7012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8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Menšie komerčné zmluvy - ECDL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968552" cy="431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" name="Obdĺžnik 2"/>
          <p:cNvSpPr/>
          <p:nvPr/>
        </p:nvSpPr>
        <p:spPr>
          <a:xfrm>
            <a:off x="5364088" y="3247901"/>
            <a:ext cx="3170676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http://ecdl.ccv.upjs.sk/</a:t>
            </a:r>
            <a:endParaRPr lang="sk-SK" dirty="0"/>
          </a:p>
        </p:txBody>
      </p:sp>
      <p:sp>
        <p:nvSpPr>
          <p:cNvPr id="5" name="Obdĺžnik 4"/>
          <p:cNvSpPr/>
          <p:nvPr/>
        </p:nvSpPr>
        <p:spPr>
          <a:xfrm>
            <a:off x="5583186" y="3861048"/>
            <a:ext cx="2732479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http://www.ecdl.sk/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46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248472" cy="439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5122" name="Zástupný symbol dátumu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None/>
            </a:pPr>
            <a:r>
              <a:rPr lang="sk-SK" altLang="sk-SK" sz="1200" dirty="0"/>
              <a:t>30.09.2014</a:t>
            </a:r>
          </a:p>
          <a:p>
            <a:pPr eaLnBrk="1" hangingPunct="1">
              <a:buFontTx/>
              <a:buNone/>
            </a:pPr>
            <a:endParaRPr lang="sk-SK" altLang="sk-SK" sz="1200" dirty="0" smtClean="0"/>
          </a:p>
        </p:txBody>
      </p:sp>
      <p:sp>
        <p:nvSpPr>
          <p:cNvPr id="5123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fld id="{D46A5C78-49D2-48D1-BA76-AB5C53BC0227}" type="slidenum">
              <a:rPr lang="sk-SK" altLang="sk-SK" sz="1800" smtClean="0"/>
              <a:pPr eaLnBrk="1" hangingPunct="1">
                <a:buFontTx/>
                <a:buNone/>
              </a:pPr>
              <a:t>9</a:t>
            </a:fld>
            <a:endParaRPr lang="sk-SK" altLang="sk-SK" sz="18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noFill/>
        </p:spPr>
        <p:txBody>
          <a:bodyPr/>
          <a:lstStyle/>
          <a:p>
            <a:pPr eaLnBrk="1" hangingPunct="1"/>
            <a:r>
              <a:rPr lang="sk-SK" altLang="sk-SK" sz="3200" dirty="0" smtClean="0"/>
              <a:t>Menšie komerčné zmluvy – ECDL</a:t>
            </a:r>
          </a:p>
        </p:txBody>
      </p:sp>
      <p:sp>
        <p:nvSpPr>
          <p:cNvPr id="4" name="Zaoblený obdĺžnik 3"/>
          <p:cNvSpPr/>
          <p:nvPr/>
        </p:nvSpPr>
        <p:spPr bwMode="auto">
          <a:xfrm>
            <a:off x="1547664" y="3068960"/>
            <a:ext cx="2376264" cy="144016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aoblený obdĺžnik 5"/>
          <p:cNvSpPr/>
          <p:nvPr/>
        </p:nvSpPr>
        <p:spPr bwMode="auto">
          <a:xfrm>
            <a:off x="1547664" y="2996952"/>
            <a:ext cx="2376264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marR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4716016" y="1585706"/>
            <a:ext cx="417646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Akreditovaní skúšobní komisári na Program ECDL (moduly M1, M2, M3, M4, M5, M6, M7, M12):</a:t>
            </a:r>
          </a:p>
          <a:p>
            <a:r>
              <a:rPr lang="sk-SK" dirty="0" smtClean="0"/>
              <a:t>RNDr. Slavka Blichová</a:t>
            </a:r>
          </a:p>
          <a:p>
            <a:r>
              <a:rPr lang="sk-SK" dirty="0" smtClean="0"/>
              <a:t>RNDr. Peter Matta, PhD.</a:t>
            </a:r>
          </a:p>
          <a:p>
            <a:r>
              <a:rPr lang="sk-SK" dirty="0" smtClean="0"/>
              <a:t>RNDr. Radoslav Kalakay</a:t>
            </a:r>
          </a:p>
          <a:p>
            <a:r>
              <a:rPr lang="sk-SK" dirty="0" smtClean="0"/>
              <a:t>Mgr. Karol Takáč</a:t>
            </a:r>
          </a:p>
          <a:p>
            <a:r>
              <a:rPr lang="sk-SK" dirty="0" smtClean="0"/>
              <a:t>Mgr. Lenka Romanová</a:t>
            </a:r>
          </a:p>
          <a:p>
            <a:r>
              <a:rPr lang="sk-SK" dirty="0" smtClean="0"/>
              <a:t>Mgr. Eva Ružičková</a:t>
            </a:r>
          </a:p>
          <a:p>
            <a:r>
              <a:rPr lang="sk-SK" dirty="0" smtClean="0"/>
              <a:t>RNDr. Jozef Sekerák, PhD.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792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742950" marR="0" indent="-28575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sk-SK" altLang="sk-SK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6372915296C943B0987430B48AB5DA" ma:contentTypeVersion="1" ma:contentTypeDescription="Umožňuje vytvoriť nový dokument." ma:contentTypeScope="" ma:versionID="144d59ba1289e9f6aa735cefe6c8a6ec">
  <xsd:schema xmlns:xsd="http://www.w3.org/2001/XMLSchema" xmlns:xs="http://www.w3.org/2001/XMLSchema" xmlns:p="http://schemas.microsoft.com/office/2006/metadata/properties" xmlns:ns3="fc6bdd8c-4bd4-461d-bafe-982aaec2bf95" targetNamespace="http://schemas.microsoft.com/office/2006/metadata/properties" ma:root="true" ma:fieldsID="da57905d625ee14a0dcdd844f3b138fb" ns3:_="">
    <xsd:import namespace="fc6bdd8c-4bd4-461d-bafe-982aaec2bf95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6bdd8c-4bd4-461d-bafe-982aaec2bf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c6bdd8c-4bd4-461d-bafe-982aaec2bf95">
      <UserInfo>
        <DisplayName>Bc. Viera Daňková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9330E31-E253-434B-B3E7-D8422E5C6E59}"/>
</file>

<file path=customXml/itemProps2.xml><?xml version="1.0" encoding="utf-8"?>
<ds:datastoreItem xmlns:ds="http://schemas.openxmlformats.org/officeDocument/2006/customXml" ds:itemID="{8790E70B-51D9-45DD-A1D3-F96819F94053}"/>
</file>

<file path=customXml/itemProps3.xml><?xml version="1.0" encoding="utf-8"?>
<ds:datastoreItem xmlns:ds="http://schemas.openxmlformats.org/officeDocument/2006/customXml" ds:itemID="{BBF20EC5-8549-484B-877B-8733B31582A5}"/>
</file>

<file path=docProps/app.xml><?xml version="1.0" encoding="utf-8"?>
<Properties xmlns="http://schemas.openxmlformats.org/officeDocument/2006/extended-properties" xmlns:vt="http://schemas.openxmlformats.org/officeDocument/2006/docPropsVTypes">
  <TotalTime>1673</TotalTime>
  <Words>863</Words>
  <Application>Microsoft Office PowerPoint</Application>
  <PresentationFormat>Prezentácia na obrazovke (4:3)</PresentationFormat>
  <Paragraphs>206</Paragraphs>
  <Slides>32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Predvolený návrh</vt:lpstr>
      <vt:lpstr>10 rokov  Centra celoživotného vzdelávania </vt:lpstr>
      <vt:lpstr>Vzdelávacie aktivity CCV vo vzťahu  k verejnosti a projektová činnosť - súčasnosť</vt:lpstr>
      <vt:lpstr>Vzdelávacie aktivity CCV vo vzťahu  k verejnosti a projektová činnosť - súčasnosť</vt:lpstr>
      <vt:lpstr>Vzdelávacie aktivity pre oblasť riadenia verejných financií v systéme štátnej pokladnice (MF SR)</vt:lpstr>
      <vt:lpstr>Projekt IT-Valley - SAP Akadémia</vt:lpstr>
      <vt:lpstr>Menšie komerčné zmluvy - pomoc školám pri tvorbe a riadení dopytovo-orientovaných projektov</vt:lpstr>
      <vt:lpstr>Menšie komerčné zmluvy - pomoc školám pri tvorbe a riadení dopytovo-orientovaných projektov</vt:lpstr>
      <vt:lpstr>Menšie komerčné zmluvy - ECDL</vt:lpstr>
      <vt:lpstr>Menšie komerčné zmluvy – ECDL</vt:lpstr>
      <vt:lpstr>Menšie komerčné zmluvy – ECDL</vt:lpstr>
      <vt:lpstr>Menšie komerčné zmluvy – ECo-C</vt:lpstr>
      <vt:lpstr>Menšie komerčné zmluvy – ECo-C</vt:lpstr>
      <vt:lpstr>Školenia pre rôzne subjekty</vt:lpstr>
      <vt:lpstr>Prenájom učebných priestorov a techniky</vt:lpstr>
      <vt:lpstr>Vzdelávacie aktivity CCV vo vzťahu  k verejnosti a projektová činnosť - súčasnosť</vt:lpstr>
      <vt:lpstr>Kontinuálne vzdelávanie pre učiteľov  ZŠ a SŠ</vt:lpstr>
      <vt:lpstr>Atestácie pre učiteľov ZŠ a SŠ</vt:lpstr>
      <vt:lpstr>Vzdelávanie seniorov – projekt pre mesto Trebišov</vt:lpstr>
      <vt:lpstr>Aktivity pre učiteľov a žiakov ZŠ a SŠ</vt:lpstr>
      <vt:lpstr>IT Valley akadémia - Denný IT tábor</vt:lpstr>
      <vt:lpstr>Časopis MIF – elektronická verzia</vt:lpstr>
      <vt:lpstr>SAP akadémia pre študentov</vt:lpstr>
      <vt:lpstr>Vzdelávanie zamestnancov univerzity</vt:lpstr>
      <vt:lpstr>Vzdelávacie aktivity CCV vo vzťahu  k verejnosti a projektová činnosť - súčasnosť</vt:lpstr>
      <vt:lpstr>Projekt IRES</vt:lpstr>
      <vt:lpstr>Projekt RIFIV</vt:lpstr>
      <vt:lpstr>Projekt SOFOS</vt:lpstr>
      <vt:lpstr>Webová stránka Prírodovedeckej fakulty</vt:lpstr>
      <vt:lpstr>Webová stránka UPJŠ</vt:lpstr>
      <vt:lpstr>Personálne obsadenie CCV</vt:lpstr>
      <vt:lpstr>Porovnanie financovania CCV (personálne náklady)</vt:lpstr>
      <vt:lpstr>Ďakujem za pozornosť.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CaKS</dc:title>
  <dc:creator>dusan</dc:creator>
  <cp:lastModifiedBy>slavka</cp:lastModifiedBy>
  <cp:revision>62</cp:revision>
  <dcterms:modified xsi:type="dcterms:W3CDTF">2014-09-30T09:22:31Z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0x010100C06372915296C943B0987430B48AB5DA</vt:lpwstr>
  </property>
  <property fmtid="{D5CDD505-2E9C-101B-9397-08002B2CF9AE}" pid="3" name="IsMyDocuments">
    <vt:bool>true</vt:bool>
  </property>
</Properties>
</file>