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9" r:id="rId4"/>
    <p:sldId id="267" r:id="rId5"/>
    <p:sldId id="282" r:id="rId6"/>
    <p:sldId id="288" r:id="rId7"/>
    <p:sldId id="265" r:id="rId8"/>
    <p:sldId id="266" r:id="rId9"/>
    <p:sldId id="284" r:id="rId10"/>
    <p:sldId id="261" r:id="rId11"/>
    <p:sldId id="260" r:id="rId12"/>
    <p:sldId id="263" r:id="rId13"/>
    <p:sldId id="269" r:id="rId14"/>
    <p:sldId id="276" r:id="rId15"/>
    <p:sldId id="290" r:id="rId16"/>
    <p:sldId id="286" r:id="rId17"/>
    <p:sldId id="281" r:id="rId18"/>
    <p:sldId id="280" r:id="rId19"/>
    <p:sldId id="274" r:id="rId20"/>
    <p:sldId id="271" r:id="rId21"/>
    <p:sldId id="285" r:id="rId22"/>
    <p:sldId id="273" r:id="rId23"/>
    <p:sldId id="278" r:id="rId24"/>
    <p:sldId id="268" r:id="rId25"/>
    <p:sldId id="292" r:id="rId26"/>
    <p:sldId id="289" r:id="rId27"/>
    <p:sldId id="291" r:id="rId2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7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94" autoAdjust="0"/>
  </p:normalViewPr>
  <p:slideViewPr>
    <p:cSldViewPr>
      <p:cViewPr varScale="1">
        <p:scale>
          <a:sx n="120" d="100"/>
          <a:sy n="120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01638646520535"/>
          <c:y val="8.9633740320457761E-2"/>
          <c:w val="0.67852296841273219"/>
          <c:h val="0.6679891573324126"/>
        </c:manualLayout>
      </c:layout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4.8942637480383321E-3"/>
                  <c:y val="-0.4176129818685721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/>
                      <a:t>100%</a:t>
                    </a:r>
                    <a:endParaRPr lang="en-US" sz="28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Hárok1!$A$2</c:f>
              <c:strCache>
                <c:ptCount val="1"/>
                <c:pt idx="0">
                  <c:v>MIV</c:v>
                </c:pt>
              </c:strCache>
            </c:strRef>
          </c:cat>
          <c:val>
            <c:numRef>
              <c:f>Hárok1!$B$2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2.4555542878201889E-2"/>
          <c:y val="0.65645470203894096"/>
          <c:w val="0.28736375520627488"/>
          <c:h val="7.575342736597426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3019151718185"/>
          <c:y val="0.1028525320548429"/>
          <c:w val="0.40510754181435038"/>
          <c:h val="0.64401711775614678"/>
        </c:manualLayout>
      </c:layout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Rok 2014</c:v>
                </c:pt>
              </c:strCache>
            </c:strRef>
          </c:tx>
          <c:explosion val="6"/>
          <c:dPt>
            <c:idx val="0"/>
            <c:bubble3D val="0"/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77DE9"/>
              </a:solidFill>
            </c:spPr>
          </c:dPt>
          <c:dLbls>
            <c:dLbl>
              <c:idx val="0"/>
              <c:layout>
                <c:manualLayout>
                  <c:x val="-4.7360976985463155E-2"/>
                  <c:y val="-6.6473027213500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76100091442831E-2"/>
                  <c:y val="-5.6600548656986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0.24127910289170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0%" sourceLinked="0"/>
            <c:txPr>
              <a:bodyPr/>
              <a:lstStyle/>
              <a:p>
                <a:pPr>
                  <a:defRPr sz="180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Hárok1!$A$2:$A$5</c:f>
              <c:strCache>
                <c:ptCount val="4"/>
                <c:pt idx="0">
                  <c:v>IRES</c:v>
                </c:pt>
                <c:pt idx="1">
                  <c:v>RIFIV</c:v>
                </c:pt>
                <c:pt idx="2">
                  <c:v>UsCZmTV</c:v>
                </c:pt>
                <c:pt idx="3">
                  <c:v>PČ</c:v>
                </c:pt>
              </c:strCache>
            </c:strRef>
          </c:cat>
          <c:val>
            <c:numRef>
              <c:f>Hárok1!$B$2:$B$5</c:f>
              <c:numCache>
                <c:formatCode>0.00%</c:formatCode>
                <c:ptCount val="4"/>
                <c:pt idx="0">
                  <c:v>0.29349844708130923</c:v>
                </c:pt>
                <c:pt idx="1">
                  <c:v>0.23810305009158242</c:v>
                </c:pt>
                <c:pt idx="2">
                  <c:v>0.43235326909293631</c:v>
                </c:pt>
                <c:pt idx="3">
                  <c:v>3.6045233734172177E-2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68276708570842559"/>
          <c:y val="2.3815373790376588E-2"/>
          <c:w val="0.29977538338034132"/>
          <c:h val="0.537522540230572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8FCD3-2826-448F-80A4-F12084DEC416}" type="datetimeFigureOut">
              <a:rPr lang="sk-SK" smtClean="0"/>
              <a:t>30.09.2014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1F286-1E59-4C6E-8D70-9E36775665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999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F286-1E59-4C6E-8D70-9E367756659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27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Hlavná os CIV zostáva nezmenená, ale pracovníci oddelenia participujú v ďalších projektoch, čím sa na jednej strane zvyšuje efektivita práce pre projekt IRES na strane druhej nie</a:t>
            </a:r>
            <a:r>
              <a:rPr lang="sk-SK" sz="1200" baseline="0" dirty="0" smtClean="0"/>
              <a:t> je možné zabezpečiť kvalitnejší výskum v oblastiach, ktoré si CIV vytýčilo ako prioritu</a:t>
            </a:r>
            <a:r>
              <a:rPr lang="sk-SK" sz="1200" dirty="0" smtClean="0"/>
              <a:t>.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F286-1E59-4C6E-8D70-9E367756659A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014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3505200" y="-21511"/>
            <a:ext cx="473515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5" y="2708476"/>
            <a:ext cx="4338816" cy="170216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sk-SK" dirty="0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5" y="4421080"/>
            <a:ext cx="4335264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dirty="0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6689" y="5706169"/>
            <a:ext cx="2133600" cy="42298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6" descr="Centrum pre inovatívne vzdelávni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39" y="353883"/>
            <a:ext cx="2857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sk-SK" dirty="0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D81C9A20-0CEF-413D-A116-BC72EC5BB0A0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BlokTextu 6"/>
          <p:cNvSpPr txBox="1"/>
          <p:nvPr userDrawn="1"/>
        </p:nvSpPr>
        <p:spPr>
          <a:xfrm>
            <a:off x="4572001" y="-14793"/>
            <a:ext cx="338437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b="1" dirty="0" smtClean="0">
                <a:solidFill>
                  <a:schemeClr val="accent4">
                    <a:lumMod val="75000"/>
                  </a:schemeClr>
                </a:solidFill>
              </a:rPr>
              <a:t>Centrum</a:t>
            </a:r>
            <a:r>
              <a:rPr lang="sk-SK" sz="1000" b="1" baseline="0" dirty="0" smtClean="0">
                <a:solidFill>
                  <a:schemeClr val="accent4">
                    <a:lumMod val="75000"/>
                  </a:schemeClr>
                </a:solidFill>
              </a:rPr>
              <a:t> pre inovatívne vzdelávanie</a:t>
            </a:r>
            <a:endParaRPr lang="sk-SK" sz="1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30.09.2014</a:t>
            </a:r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30.09.2014</a:t>
            </a:r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30.09.2014</a:t>
            </a:r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30.09.2014</a:t>
            </a:r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30.09.2014</a:t>
            </a:r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C9A20-0CEF-413D-A116-BC72EC5BB0A0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204" y="764704"/>
            <a:ext cx="7773228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204" y="1484784"/>
            <a:ext cx="7773228" cy="482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8064" y="224492"/>
            <a:ext cx="2982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algn="l"/>
            <a:r>
              <a:rPr lang="sk-SK" smtClean="0"/>
              <a:t>30.09.2014</a:t>
            </a: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4989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81C9A20-0CEF-413D-A116-BC72EC5BB0A0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61" name="Picture 6" descr="Centrum pre inovatívne vzdelávni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78" y="18247"/>
            <a:ext cx="1039650" cy="5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BlokTextu 61"/>
          <p:cNvSpPr txBox="1"/>
          <p:nvPr userDrawn="1"/>
        </p:nvSpPr>
        <p:spPr>
          <a:xfrm>
            <a:off x="4572001" y="-14793"/>
            <a:ext cx="3384375" cy="25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b="1" dirty="0" smtClean="0">
                <a:solidFill>
                  <a:schemeClr val="accent4">
                    <a:lumMod val="75000"/>
                  </a:schemeClr>
                </a:solidFill>
              </a:rPr>
              <a:t>Centrum</a:t>
            </a:r>
            <a:r>
              <a:rPr lang="sk-SK" sz="1000" b="1" baseline="0" dirty="0" smtClean="0">
                <a:solidFill>
                  <a:schemeClr val="accent4">
                    <a:lumMod val="75000"/>
                  </a:schemeClr>
                </a:solidFill>
              </a:rPr>
              <a:t> pre inovatívne vzdelávanie</a:t>
            </a:r>
            <a:endParaRPr lang="sk-SK" sz="1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b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lms.upjs.sk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cv.upjs.s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kurzy.ccv.upjs.sk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cdl.ccv.upjs.sk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res.ccv.upjs.sk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ifiv.ccv.upjs.sk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ctovnictvo.ccv.upjs.sk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kladnica.ccv.upjs.s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skoly.upjs.sk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koly.upjs.sk/aktivity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sapakademia.s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projekty.ccv.upjs.sk/biolab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sci2013.info/" TargetMode="External"/><Relationship Id="rId2" Type="http://schemas.openxmlformats.org/officeDocument/2006/relationships/hyperlink" Target="http://ccv.upjs.sk/psycon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abor.ccv.upjs.sk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if.ccv.upjs.sk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881241"/>
            <a:ext cx="3151536" cy="347293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5" y="1988840"/>
            <a:ext cx="4338816" cy="3600400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Aktivity </a:t>
            </a:r>
            <a:br>
              <a:rPr lang="sk-SK" dirty="0" smtClean="0"/>
            </a:br>
            <a:r>
              <a:rPr lang="sk-SK" dirty="0" smtClean="0"/>
              <a:t>Centra pre inovatívne vzdelávanie</a:t>
            </a:r>
            <a:br>
              <a:rPr lang="sk-SK" dirty="0" smtClean="0"/>
            </a:br>
            <a:r>
              <a:rPr lang="sk-SK" dirty="0" smtClean="0"/>
              <a:t>v </a:t>
            </a:r>
            <a:r>
              <a:rPr lang="sk-SK" dirty="0"/>
              <a:t>rámci UPJŠ </a:t>
            </a:r>
          </a:p>
        </p:txBody>
      </p:sp>
      <p:pic>
        <p:nvPicPr>
          <p:cNvPr id="1028" name="Picture 4" descr="QR kód CIV CCV PF UPJŠ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48" y="525794"/>
            <a:ext cx="1114053" cy="11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99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Ďalšie výzvy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687204" y="1484784"/>
            <a:ext cx="4100820" cy="4824536"/>
          </a:xfrm>
        </p:spPr>
        <p:txBody>
          <a:bodyPr>
            <a:noAutofit/>
          </a:bodyPr>
          <a:lstStyle/>
          <a:p>
            <a:r>
              <a:rPr lang="sk-SK" sz="2000" dirty="0" smtClean="0"/>
              <a:t>zaškolenia učiteľov s novou didaktickou technikou</a:t>
            </a:r>
            <a:endParaRPr lang="sk-SK" sz="2000" dirty="0" smtClean="0"/>
          </a:p>
          <a:p>
            <a:r>
              <a:rPr lang="sk-SK" sz="2000" dirty="0" smtClean="0"/>
              <a:t>školenia Moodle, </a:t>
            </a:r>
            <a:r>
              <a:rPr lang="sk-SK" sz="2000" dirty="0" smtClean="0"/>
              <a:t>TAP</a:t>
            </a:r>
          </a:p>
          <a:p>
            <a:r>
              <a:rPr lang="sk-SK" sz="2000" dirty="0" smtClean="0"/>
              <a:t>konzultácie k Office</a:t>
            </a:r>
            <a:r>
              <a:rPr lang="sk-SK" sz="2000" dirty="0" smtClean="0"/>
              <a:t>365</a:t>
            </a:r>
            <a:endParaRPr lang="sk-SK" sz="2000" dirty="0" smtClean="0"/>
          </a:p>
          <a:p>
            <a:r>
              <a:rPr lang="sk-SK" sz="2000" dirty="0" smtClean="0"/>
              <a:t>IT </a:t>
            </a:r>
            <a:r>
              <a:rPr lang="sk-SK" sz="2000" dirty="0" smtClean="0"/>
              <a:t>a technická podpora pre konferencie organizované pracoviskami UPJŠ </a:t>
            </a:r>
          </a:p>
          <a:p>
            <a:r>
              <a:rPr lang="sk-SK" sz="2000" dirty="0" smtClean="0"/>
              <a:t>tvorba a spracovanie dotazníkov, ankiet</a:t>
            </a:r>
          </a:p>
          <a:p>
            <a:r>
              <a:rPr lang="sk-SK" sz="2000" dirty="0" smtClean="0"/>
              <a:t>ďalšie vzdelávanie pracovníkov UPJŠ</a:t>
            </a:r>
          </a:p>
          <a:p>
            <a:r>
              <a:rPr lang="sk-SK" sz="2000" dirty="0"/>
              <a:t>podpora pre </a:t>
            </a:r>
            <a:r>
              <a:rPr lang="sk-SK" sz="2000" dirty="0" smtClean="0"/>
              <a:t>U3V, IT tábor</a:t>
            </a:r>
            <a:endParaRPr lang="sk-SK" sz="2000" dirty="0"/>
          </a:p>
          <a:p>
            <a:r>
              <a:rPr lang="sk-SK" sz="2000" dirty="0"/>
              <a:t>podpora pre SAP akadémiu</a:t>
            </a:r>
          </a:p>
          <a:p>
            <a:r>
              <a:rPr lang="sk-SK" sz="2000" dirty="0" smtClean="0"/>
              <a:t>...</a:t>
            </a:r>
            <a:endParaRPr lang="sk-SK" sz="2000" dirty="0" smtClean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70" y="3789040"/>
            <a:ext cx="1800225" cy="251618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95" y="1168232"/>
            <a:ext cx="1800000" cy="254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Menu akademického roka 2014/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8232"/>
            <a:ext cx="1803396" cy="25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27" y="3789040"/>
            <a:ext cx="1800000" cy="254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Miestnosti v správe CIV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4" y="5178001"/>
            <a:ext cx="1798836" cy="11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67544" y="155679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solidFill>
                  <a:schemeClr val="accent4">
                    <a:lumMod val="50000"/>
                  </a:schemeClr>
                </a:solidFill>
              </a:rPr>
              <a:t>Školiaca miestnosť R2, Školiaca </a:t>
            </a:r>
            <a:r>
              <a:rPr lang="sk-SK" sz="2400" b="1" dirty="0">
                <a:solidFill>
                  <a:schemeClr val="accent4">
                    <a:lumMod val="50000"/>
                  </a:schemeClr>
                </a:solidFill>
              </a:rPr>
              <a:t>miestnosť 40 </a:t>
            </a:r>
            <a:r>
              <a:rPr lang="sk-SK" sz="2400" b="1" dirty="0" smtClean="0">
                <a:solidFill>
                  <a:schemeClr val="accent4">
                    <a:lumMod val="50000"/>
                  </a:schemeClr>
                </a:solidFill>
              </a:rPr>
              <a:t>Zasadačka CCV</a:t>
            </a:r>
            <a:endParaRPr lang="sk-SK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Zástupný symbol obsahu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92" y="5177227"/>
            <a:ext cx="1800000" cy="119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32" y="2502496"/>
            <a:ext cx="36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4" y="2502496"/>
            <a:ext cx="3597922" cy="239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92" y="5178001"/>
            <a:ext cx="1792800" cy="11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7" y="5178001"/>
            <a:ext cx="1792800" cy="11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Webová stránka CIV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67744" y="1772816"/>
            <a:ext cx="4176464" cy="4702874"/>
          </a:xfrm>
        </p:spPr>
      </p:pic>
      <p:pic>
        <p:nvPicPr>
          <p:cNvPr id="2052" name="Picture 4" descr="256x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89" y="29249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 rot="16200000">
            <a:off x="-1422542" y="3445551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 smtClean="0">
                <a:solidFill>
                  <a:schemeClr val="accent4">
                    <a:lumMod val="75000"/>
                  </a:schemeClr>
                </a:solidFill>
              </a:rPr>
              <a:t>civ.ccv.upjs.sk</a:t>
            </a:r>
            <a:endParaRPr lang="sk-SK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15270"/>
            <a:ext cx="1956715" cy="2156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E-learningový</a:t>
            </a:r>
            <a:r>
              <a:rPr lang="sk-SK" dirty="0" smtClean="0"/>
              <a:t> portál pre UPJŠ</a:t>
            </a: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2"/>
              </a:rPr>
              <a:t>http://lms.upjs.sk</a:t>
            </a:r>
            <a:r>
              <a:rPr lang="sk-SK" sz="2400" b="1" dirty="0"/>
              <a:t> 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7270" r="5518" b="2497"/>
          <a:stretch/>
        </p:blipFill>
        <p:spPr bwMode="auto">
          <a:xfrm>
            <a:off x="611560" y="2018457"/>
            <a:ext cx="7992888" cy="440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Stránka CCV</a:t>
            </a: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2"/>
              </a:rPr>
              <a:t>https://ccv.upjs.sk</a:t>
            </a:r>
            <a:r>
              <a:rPr lang="sk-SK" sz="2400" b="1" dirty="0"/>
              <a:t> 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7148" r="20871" b="3030"/>
          <a:stretch/>
        </p:blipFill>
        <p:spPr bwMode="auto">
          <a:xfrm>
            <a:off x="1997923" y="2018457"/>
            <a:ext cx="5325153" cy="44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Podpora pre kontinuálne vzdelávanie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9656" r="36762" b="23005"/>
          <a:stretch/>
        </p:blipFill>
        <p:spPr bwMode="auto">
          <a:xfrm>
            <a:off x="1138085" y="2132856"/>
            <a:ext cx="6841593" cy="43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hlinkClick r:id="rId3"/>
              </a:rPr>
              <a:t>http://kurzy.ccv.upjs.sk</a:t>
            </a:r>
            <a:r>
              <a:rPr lang="sk-SK" sz="2400" b="1" dirty="0" smtClean="0"/>
              <a:t>   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409937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Portál ATC SK011 pre ECDL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7327" r="19273" b="5004"/>
          <a:stretch/>
        </p:blipFill>
        <p:spPr bwMode="auto">
          <a:xfrm>
            <a:off x="1619672" y="2013508"/>
            <a:ext cx="5751528" cy="448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</a:t>
            </a:r>
            <a:r>
              <a:rPr lang="sk-SK" sz="2400" b="1" dirty="0" smtClean="0">
                <a:hlinkClick r:id="rId3"/>
              </a:rPr>
              <a:t>://ecdl.ccv.upjs.sk  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8509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Webový portál pre IRES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25" y="2348880"/>
            <a:ext cx="5018149" cy="4057228"/>
          </a:xfrm>
        </p:spPr>
      </p:pic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https://ires.ccv.upjs.sk</a:t>
            </a:r>
            <a:r>
              <a:rPr lang="sk-SK" sz="24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182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Webový portál pre RIFIV</a:t>
            </a:r>
            <a:endParaRPr lang="sk-SK" dirty="0"/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36" y="2348880"/>
            <a:ext cx="5252127" cy="4057228"/>
          </a:xfrm>
        </p:spPr>
      </p:pic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https://rifiv.ccv.upjs.sk</a:t>
            </a:r>
            <a:r>
              <a:rPr lang="sk-SK" sz="24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701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Systém pre Účtovníctvo a ŠP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6"/>
          <a:stretch/>
        </p:blipFill>
        <p:spPr>
          <a:xfrm>
            <a:off x="1630213" y="2503437"/>
            <a:ext cx="5863179" cy="3927843"/>
          </a:xfrm>
        </p:spPr>
      </p:pic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67544" y="155679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http://uctovnictvo.ccv.upjs.sk</a:t>
            </a:r>
            <a:r>
              <a:rPr lang="sk-SK" sz="2400" b="1" dirty="0"/>
              <a:t>, </a:t>
            </a:r>
            <a:r>
              <a:rPr lang="sk-SK" sz="2400" b="1" dirty="0">
                <a:hlinkClick r:id="rId4"/>
              </a:rPr>
              <a:t>http://pokladnica.ccv.upjs.sk</a:t>
            </a:r>
            <a:r>
              <a:rPr lang="sk-SK" sz="2400" b="1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072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História - vznik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2775" y="1484784"/>
            <a:ext cx="7919665" cy="4824536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sz="2400" dirty="0"/>
              <a:t>V rámci projektu Moderné a interaktívne vzdelávanie na UPJŠ (ďalej len MIV), vzniká Centrum pre inovatívne vzdelávanie (ďalej len CIV) na báze </a:t>
            </a:r>
            <a:r>
              <a:rPr lang="sk-SK" sz="2400" dirty="0" smtClean="0"/>
              <a:t>IT, s myšlienkou</a:t>
            </a:r>
            <a:r>
              <a:rPr lang="sk-SK" sz="2400" dirty="0"/>
              <a:t> </a:t>
            </a:r>
            <a:r>
              <a:rPr lang="sk-SK" sz="2400" dirty="0" smtClean="0"/>
              <a:t>zabezpečiť </a:t>
            </a:r>
            <a:r>
              <a:rPr lang="sk-SK" sz="2400" dirty="0"/>
              <a:t>širšiu aplikáciu nových technológií učiteľmi PF UPJŠ vo výučbe prírodovedných predmetov na I. stupni vysokoškolského štúdia a za týmto účelom zabezpečiť vzdelávanie učiteľov PF UPJŠ.</a:t>
            </a:r>
          </a:p>
          <a:p>
            <a:pPr algn="just"/>
            <a:r>
              <a:rPr lang="sk-SK" sz="2400" dirty="0" smtClean="0"/>
              <a:t>Hlavným </a:t>
            </a:r>
            <a:r>
              <a:rPr lang="sk-SK" sz="2400" dirty="0"/>
              <a:t>cieľom </a:t>
            </a:r>
            <a:r>
              <a:rPr lang="sk-SK" sz="2400" dirty="0" smtClean="0"/>
              <a:t>vzniku CIV bolo </a:t>
            </a:r>
            <a:r>
              <a:rPr lang="sk-SK" sz="2400" dirty="0"/>
              <a:t>okrem iného po odbornej </a:t>
            </a:r>
            <a:r>
              <a:rPr lang="sk-SK" sz="2400" dirty="0" smtClean="0"/>
              <a:t>a metodickej </a:t>
            </a:r>
            <a:r>
              <a:rPr lang="sk-SK" sz="2400" dirty="0"/>
              <a:t>stránke pripraviť pre učiteľov inovačné kurzy a školenia najmä v oblastiach digitálnych technológií s dôrazom na najnovšie trendy v príslušnom predmete a jeho didaktike. </a:t>
            </a:r>
          </a:p>
        </p:txBody>
      </p:sp>
      <p:sp>
        <p:nvSpPr>
          <p:cNvPr id="4" name="AutoShape 2" descr="data:image/jpeg;base64,/9j/4AAQSkZJRgABAQAAAQABAAD/2wCEAAkGBxQSEhQTEhQVExUWGBcXFhgXFBUUHBcXGRUYFhQVFxwbHCggGh0lHhkVITEhJikrLjAuFx8zODMsNygtLisBCgoKBwYHDg8PGisZFBkrKysrKysrKysrKysrKysrKysrKysrKysrKysrKysrKysrKysrKysrKysrKysrKysrK//AABEIAMwAzAMBIgACEQEDEQH/xAAcAAEAAgIDAQAAAAAAAAAAAAAABgcFCAIDBAH/xABAEAACAQMABwYCCAUEAAcAAAABAgMABBEFBgcSITFBIlFhcYGRE6EUMkJSYnKxwSNTgpKiM3Oy0RUkJUNjo+H/xAAUAQEAAAAAAAAAAAAAAAAAAAAA/8QAFBEBAAAAAAAAAAAAAAAAAAAAAP/aAAwDAQACEQMRAD8AvGlKUClKUClKUClKUClKUClK8V5paCL/AFZoo/zSKv6mg9tKwket9izBFu4CxIAAlUkk8ABxrN0ClKUClKUClKUClKUClKUClKUClKUClKUClKUClKUHi03pEW1vPcEbwhjkkKg43txC26D0zjFULpfbTfzZFvHFbKfOVvc4Hyq4dpT40Xe/7Eg91I/etZkXhQejSWnr65/17qZweY3yq/2rgfKsUujhU31a1KlvIxKrqiEkcQWOQcHgKlMOypMdqaQn8Kqoz65oKh+hbvFeBHEEcwRyIrabZ5p/6dYQTn6+NyUd0iHdb3wG8mFa13duY3eNvrIxU+YOKsPYfrGlvLPbTyJGkgEqF2CDfGFZcnhkgqceBoL1oa64LhXGUZWHepDD3FVBtk2gFS2j7NsNyuJFPFR/KU9GPU9OXOgzGlts1nBdtb7jyRL2WnjIYB88QF+0B3g+hqbaA1jtr1N+1mSUdQD2l/MvMetaoR2wAxS3EkLiWB2ideTIxUj1HTwoNxKVR2pW2d0Kw6SXeXkLhBgj/cUc/wAw9qumxvY5o1lhdZI3GVZSCCPAig9FKUoFKUoFKUoFKUoFKUoFVltA2tR2MogtkW5lUj4vaIVB1TI+3+nXury7Xtoht82Vm38dh/FkH/sqfsj8ZHsDVJQwAc+JPPNBsfqhtNsr/CB/gTHh8KUhST3IeTenHwqa1pzNaA1KdE7SdJ20DW6SiQEYR5FLvH+Rs8f6s0F0bWdLQRaPuIZJUWSWJljQsN5yeWF548eVa7iuqUySyGWZ2kkY5ZmJYn1/avTb27OwVFZ2PIKCx9hQXnsSjDaOGeYllH+Wf3qwWhGOVQjY9oqa2s2SddwtKzqMgkKyqOOORyDwqeUGum1jRfwNIOwGFmUOPzAbr/oD/VUIuIAw41snrpqjFelDKrEpndKtu8+Y+VRC42V25HZMy+TKf1U0FLWsckTb0MjxN3ozIfcGu6KPmSSWJJJJySTxJJ6mrJ0hstdf9KbPg64+Y/6rF6L2e3LXCRyrux5yzqwIwOg65PlQc9QtTPpeZZgfgjIUDILnlnPcP1rt1k2cyw5e3JlX7h+uB4dG+Rq8dDaMSGNUVQqqAAB0A5Cu++t03SzYAAJJ7gBkmg1Mmg5hhgjgQRgg9xqRbONYruyu4ooDvxTSKjxNndO8QC6/dYDJyO7rWM03pL6TcTTDk7sV/IDhP8QKlGyPRfxr8OR2YVL5/Eeyg/5H+mg2IFK+KOFfaBSlKBSlKBSlKBUO2na4jRtqShBuJcrAp48ftSEdy5HqQOtTGtdNsNvOdJM85zGVAgIzuhBzX828ST5ighKAsWdyWdiWZickk8STU01A1QN4/wASQH4KHy+Iw+yPw959Kh+cc+VbJbPLm2ntI5LXG4o3CvDMbADKN3HiD45B60Ffa0bMxxe17Dc/hn6p/Kea+XLyqtLy0eJykiFHHMMMH/8AfOtspoAw4io9pLVaKV0Z41cocqSAcGgpzVPUGW5xJNvRRnkMYdh4Z+qPE1b2gdVIrdQsaBB17z5nmaz9pYhBXsoOm3gCDArupSg+EV8KDurlSg6nt1PSupLFQc4r1UoAqvttesJtrD4KHElyfhDvVMZlb27Pm3hVg1gNbtBR3kJjlUMvMd6noynoaDV+NcDFXLsLmgMcqKw+PvbzqeB3OSsvev6E+NVtrTq7JZSlHyUOdx8fWHce5h1FYjR+kJbSdLm3bdkjOR3EdVYdVPIig26pVNXe3mMKPhWcjPgbwaRUUHHaAIBJAPhWAu9t+kGP8KC2jHiskh998D5UGwlKrXZFr/JpD40N3uidMOm6u6HjPA4Geann4MKsqgUpSgUpSgVEtedWEvIWRuB5o3VW6Hy76ltcXXIwaDU3Sej3gkaKVd1lOD49xHeDXt1N1rm0XcfFjy8T4E0XR17x3OOOD6GpBtfv1e/MKAYhQKxHMu3aIJ8Bu+5qI6OsGuJY4UGWkYKPDJ4nyAyfSg2m0FpiK8gjuIG345BlTy5HBBHQgggjwr31jdXrBbe3jhQYSNQqjwArJUClKjevGuUGjIfiSnekbIiiB7Tt+yjqaDP3VykSF5HWNFGWZmCgDvJPAVX2m9s2joCViL3LD+UvZ9GbAPpVKazazXekpC9zIdzPZiXIRB0AHU+J41jEtgKC159vZz2LDI/FPun2CGvZo7bxCSBPaSx95R1kA98Gqljs2P1UY+Sk/tXXJb44EYPiMUGzerevVjfdm3nUv/Lf+G/orc/TNSStOHtcEMpIIOQQcEEciCOVWds72sywMttpFjJEeys5+tH3CT7y/i5jx6BfNfCK+RuGAZSCCAQRxBB5EVyoItrlq0l3C0bDnxU9VbowrXTSdi8ErwyDDISD49xHgRgjzrbJ1yMVDNPak29xOJZIt9gMcyARnIyAcH1oNdkgyeAyfAZrtms3QAujIDy3lK5xzxnnWyVhqvHGMJGiD8KgVGtqurm/Zl1GWhPxB5cnHtx9BQU3q9plrG7hul5Rt2x96M8JB7cfMCtrYJQ6q6kFWAZSOoIyCPStQ3XIrYXYzpj6Ro2NWOXgJhbyXin+JWgnVKUoFcJZAqlmIVVBJJOAABkknoK51GdpV18PRl2RzMTKP6uz+9BjtK7V9FwHH0kSt3Qq0n+QG786it/t3hHCC0lfuLsqD5ZNU1FZgCu+O3zwAyfAZoO26ummlkmf68rs7eBY5x5AYHpVh7FtEfFuJJyMiIBV/M3E/IfOoPBoa4f6kEp8kb/qrx2Q6Ea2s/4iFJJHZ2B4EclUH+lR70E9UYFfaUoPJpbSMdtDJPKd2OJS7HwAzw7yeQHjWrGsem5dIXT3M3U4RekcY+qg/fvJNW3t90wVghtFODMxd/yR4OP7ivtVMovQUGQ0FoaW6lEUS5+83RR3n/qrh1a2dQQgFk+K/Vn4/wBq8h+tZPZ1qsttbqGHbbtSHvY9PIDhU3RAOVBhYtBgDAAHkMV4tJ6rRyqRJGjg96g1KaUFDa4bOjCGltQxA4mM8SB1KHmfI8ariWLPOtt7q1DiqB2pauC1uBKgwk2SR0Dj62PPn70Ei2Ga3tk6NnbO6C1sSfsji0XoOI8MjpVy1qNZXzW00Vwn1onVxjqAe0PUZHrW2dlciWNJFOVdVYHwYAj9aDupSlAqvdoG0WxtkeDe+kzEFTHGchcjB325L5c/CoFth1mv/pstosxjtwEKrH2CwZRnfbmeO9wziq5gtQtB3rVm7A7/AHLq5gJ4SRrIo/EjFW9ww/tqE6B1dnu2xEnZ6ueCj16nwFXVqBqTFZN8QDfmIwZG6A8wo+yPmaCe0pSgVCNsbY0XN4lB/mKm9QnbCmdGTeG4fZxQa8VfGzfQqtYW77qgsuScDJyTxzVDmru2Za8WEdlDBLdRxSxrusshMeOJxhmAU+hoJymhxWRt4QgwK89tpaCQZjmicfhkU/oa9inPEcaD7SlKDX7bfOW0mq9Et48DxZ5CT/x9qjOqdsJb21jPJpkz5A7x/SpTtutSukEk6PAo9Ud8/JlqI6uXogvLaU8kmjJ8t4A/Img2nt0wortrih4CuVApSlAquttlmDYGTHGOSNh6sEPyarFquNut6E0esee1LLGAPBD8Rv8AivvQUQ44VsrsvnL6Ks88SIlT+wlB8lFa1nlWy2zW3MejbRSMH4SsR3b3bx86CT0pSg1/20x40gD3xL8maorqzAsl3bxuAyvIFIPIg9DUo21Sg6S3fuwpn1LVEtA36W91BPJkpHIGbdGTgdw60GzGjdDJGoAUADkAMAelZVEA5VjdXtP297EJLaVZV644FT3Mp4qfAispQKUpQKje0K0Muj7lAMkxMQPEDe4e1SSuuePeGKDUbHQ8D3HhXnltQ1bNaT1Til/1Io3/ADID86jN7sztTkiNk/K7foc0FC/QAOI4eXCthNhOlDLo8xMSWt5WTicndbEiH/Jh/TVK6XsTBPLCeaMV9Psn2xUy2JaaEF+1uxwtyuF/3EywHmV3vagv+lKUFYbbNDGS3WdRkwnJ/I3BvbgfSqPlXIIrbLStmssbIwDBgQQeoIwRWtuuGrj2U5QgmNsmNu8fdPiKC4NkOuIvbUQSN/5mABXB5ug4JIPTAPiKn9ahWt1LbyrPbuY5UOVZfmD0IPUHhVwarbbYWVU0gjQvyMiKXjPiQMsvsaC3aVH7XXbR8g3kvLcj/dUH1BORWN0ztQ0Zbg5uVlbokOZSfDI7I9SKCYO4UEkgADJJ4AAcya1s2ma2f+I3p+Gc28GUiP3z9uT1PAeA8a7NedptxpIGGJTb2x5rntyDucjkPwj1zUQijwMUGS0Dow3VxFABnfYA+Cji59s1tLo+EJGqjgAAB5AYFVjsl1SMI+kyriRxhQeaIePoTwPtVrAUH2hpSgpLaVqTcS3Ut1ERKH3f4f1WUKoGFzwbkT051WVzbspKOpVhzBBBFbZXForcxUN1z1Yt3heSdARGrNvDgy4GeB/blQa9aPup7WQTWsrwyDqp5+DA8GHgQavfZftLOkG+jXEZS4VC28g7DgYBP4DxHDlVFA5q0tg+j/41zcY4BUiB8Sd9/wBE96C66UpQKUpQK4sua5VDtpmuq6Nt+zhriUFYVPHB6yMPurkeZwKCrdsUMS34+GwLlB8VR9kg9gnxI6eA76gqTvG6SxndeNldD3MpDL8xXEO7s0kjF3clmZjksTzJqWajaotfSbzgiBT2j98/cX9zQX9qtppb20huU5SKCR3MODr6EEVla8eirRYoljVQiqAFUDAAHIAV7KAajmtOrsd1GySLvKfcHowPQ1I6+EUGtms2o89qSVUyxdGUZIHcy/uKiUkANbZ3Wj1eorpjUa3mJLwoW+8But7rjPrQa3NYCucdmBV2y7LbfPASj+vP6ivTZbMrVSMxs/53Yj2GKCmdH6PeVgkSM7dyjPv3Vamo2zrcZZbkB3HFU5qh6E/ePyqwNFauRxAKiLGvcqhR8qzsMAUcBQcbS3CDFd9KUCoDrbtWtbC6+jSJJKVAMjR7p3CeIUgkZOMHn1FZPaJrkmjLYvwaZ8rCne2PrHuUcyfIda1pk3pWeSUl5JGLux5lmOSaDZDRW1DRc/1bpYz92UNEfLLAA+hNR/bTrTGLFYIJFdrlsEowbES9pycd/ZX1PdVFPZg19t7ULQd44CtitlWiPo9jHkYZx8RvNuIHtiqR1O0Kby7jixlM70n5FPEevAetbN2kW6oFB30pSgUpSgVrptg0dMukWllYyJIo+CeiKvAxjuwePjvVsXUT171aW8gZDgNzRsfVbof2PhQa3Zxz5Vsls+a3ltIpLXAjxgL1Vh9ZW/EDzrXS/snhdopV3XU4I/cd4rK6ia4y6KuCwBkt5CPjRg//AGJnhvge/Kg2hqJ6x7RbGxmSCaUl2IDbg3xED9qU57I9z4VVWue1+4ug0NirW0R4GQnErDwxwj9DnxFVytrnJYkk8STxJPeT1oNw7edZFDowZWGVZSCCO8EV2Vq3qdrxd6LbEZ+LATloXJx4lD9g+XDwq8tUtpVjfgKsnwZTzilwrZ/Cc4YeRz4CgmVKUoPm6O6mK+0oFKUoFRnXvXOHRcAklBd3JWKNebtjqeQUdT+tSaoPta0F9LsmAGXiPxY/MA7y+q5HtQUDprS819cNc3LbzN9VfsovREHQD58zXt1c0HJeTLFHy5u3RV6k+PcKxYq4dhssUkU0YUCSNwW72Vh2GPsw9KD0T7MrZlGEZSABkOePDmc9aw9zsqX7Ezr+ZQ36Yq6t0V8MQ7qCB7OdTRZByzCR3Iy27u9kclAyfE1P64ogHKuVApSlApSlArjImRiuVKCtdo2pIuV+JGAsyjsnlvjnuN+x6VR9zbsjFHUqynBBGCDW200QYYNQPW7UOK6dWYFWGO0mAWX7p7/OgoW1tWdgkalmPIKMk1N9HbNJniLSOI3x2Exvf3np6Z/arV1e1Rht1xHGqd5xlj5nmaksdmoGMUGrWmdCzWzbk6Fe481byPWsPNaA1shtI0eq6PunwOETHlnjjn51rwKC99hU0jaOPxZHkxM4XfYtuqFTCjPIZzwqxqr3YeP/AE0f7sv/ACxVhUEI2i7Qk0UYVMJnaUMcBwm6q4GeR6moNcbeXP8Ap2IB/HNn9FqN7VtJ/StKTdUhCwp3dkZc/wB7MP6RUXhtixwilj3KCx9hQSzSu1/Sc+RGY7cHqibze75HyrB6H1vvbe7ju3nmnZSd5ZJGYOh+umCcAd3cQO6u6z1Wu5PqwOPFhuD51jLy2aN2jcbrKcMD0NBtToDTEV5BHcQNvJIMjvB6q3cQcgjwr03kYKnOMY61rVqFrxLomRxuma3kyWiDYw+ODoTwB6HvFcNbdoV7pLKFvgQfyoyRvD/5G5v5cvCg8WsUEcd1OkTK8YkbdKnIwTnGfDOPSs5sl0p9G0pFk4WdWhbuycMhPkV+Z76h8SboxU31C1LluZYp3LRRIyupHBnKkMu73DxoNiaVxQ8K5UClKUClKUClKUClKUCvhFfaUClKUEZ2kpvaMvAP5EvyQn9q1nWtsdM2YmhkiYZV1ZGHLgwIPyNU7pXZWAT8CUr+GRd4f3DiPY0EG0Jrpf2A3LaXEeSfhsisuTzPf86lFttvvQu7JbwOfvAunrjjWIvdQ7yPlGJB+BgfkcVhbnQ08f14ZF/oP7UHiVixLMcsxLMe8k5J9zVpbGNBb/xbg9f4a+naf57vtVZx27MwUKd4kADB5k4FbL6k6GFpaxRD7K8T3seLn1JNB7k0StV9tL1I+MPjQgfGUcv5ij7PmOntVqV1XEAYYNBqO6cSCMEcCD0I5ishofQc1ycQxlh1bko8zyq8NIahW8twZniDMefPdJ+8RyJqS2GhVQAAAAcgAAB5AUFdap7NUjIefEz88Y7CnwB+t5n2qz7KwCCvXHEF5VzoFKUoFKUoFKUoFKUoFKUoFKUoFKUoFdbwg8xXZSg8UmjlNeZ9DistSgw8eh8HNZaNMDFcqUClKUHzFfaUoFKUoFKUoFKUoFKUo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4" descr="data:image/jpeg;base64,/9j/4AAQSkZJRgABAQAAAQABAAD/2wCEAAkGBxQSEhQTEhQVExUWGBcXFhgXFBUUHBcXGRUYFhQVFxwbHCggGh0lHhkVITEhJikrLjAuFx8zODMsNygtLisBCgoKBwYHDg8PGisZFBkrKysrKysrKysrKysrKysrKysrKysrKysrKysrKysrKysrKysrKysrKysrKysrKysrK//AABEIAMwAzAMBIgACEQEDEQH/xAAcAAEAAgIDAQAAAAAAAAAAAAAABgcFCAIDBAH/xABAEAACAQMABwYCCAUEAAcAAAABAgMABBEFBgcSITFBIlFhcYGRE6EUMkJSYnKxwSNTgpKiM3Oy0RUkJUNjo+H/xAAUAQEAAAAAAAAAAAAAAAAAAAAA/8QAFBEBAAAAAAAAAAAAAAAAAAAAAP/aAAwDAQACEQMRAD8AvGlKUClKUClKUClKUClKUClK8V5paCL/AFZoo/zSKv6mg9tKwket9izBFu4CxIAAlUkk8ABxrN0ClKUClKUClKUClKUClKUClKUClKUClKUClKUClKUHi03pEW1vPcEbwhjkkKg43txC26D0zjFULpfbTfzZFvHFbKfOVvc4Hyq4dpT40Xe/7Eg91I/etZkXhQejSWnr65/17qZweY3yq/2rgfKsUujhU31a1KlvIxKrqiEkcQWOQcHgKlMOypMdqaQn8Kqoz65oKh+hbvFeBHEEcwRyIrabZ5p/6dYQTn6+NyUd0iHdb3wG8mFa13duY3eNvrIxU+YOKsPYfrGlvLPbTyJGkgEqF2CDfGFZcnhkgqceBoL1oa64LhXGUZWHepDD3FVBtk2gFS2j7NsNyuJFPFR/KU9GPU9OXOgzGlts1nBdtb7jyRL2WnjIYB88QF+0B3g+hqbaA1jtr1N+1mSUdQD2l/MvMetaoR2wAxS3EkLiWB2ideTIxUj1HTwoNxKVR2pW2d0Kw6SXeXkLhBgj/cUc/wAw9qumxvY5o1lhdZI3GVZSCCPAig9FKUoFKUoFKUoFKUoFKUoFVltA2tR2MogtkW5lUj4vaIVB1TI+3+nXury7Xtoht82Vm38dh/FkH/sqfsj8ZHsDVJQwAc+JPPNBsfqhtNsr/CB/gTHh8KUhST3IeTenHwqa1pzNaA1KdE7SdJ20DW6SiQEYR5FLvH+Rs8f6s0F0bWdLQRaPuIZJUWSWJljQsN5yeWF548eVa7iuqUySyGWZ2kkY5ZmJYn1/avTb27OwVFZ2PIKCx9hQXnsSjDaOGeYllH+Wf3qwWhGOVQjY9oqa2s2SddwtKzqMgkKyqOOORyDwqeUGum1jRfwNIOwGFmUOPzAbr/oD/VUIuIAw41snrpqjFelDKrEpndKtu8+Y+VRC42V25HZMy+TKf1U0FLWsckTb0MjxN3ozIfcGu6KPmSSWJJJJySTxJJ6mrJ0hstdf9KbPg64+Y/6rF6L2e3LXCRyrux5yzqwIwOg65PlQc9QtTPpeZZgfgjIUDILnlnPcP1rt1k2cyw5e3JlX7h+uB4dG+Rq8dDaMSGNUVQqqAAB0A5Cu++t03SzYAAJJ7gBkmg1Mmg5hhgjgQRgg9xqRbONYruyu4ooDvxTSKjxNndO8QC6/dYDJyO7rWM03pL6TcTTDk7sV/IDhP8QKlGyPRfxr8OR2YVL5/Eeyg/5H+mg2IFK+KOFfaBSlKBSlKBSlKBUO2na4jRtqShBuJcrAp48ftSEdy5HqQOtTGtdNsNvOdJM85zGVAgIzuhBzX828ST5ighKAsWdyWdiWZickk8STU01A1QN4/wASQH4KHy+Iw+yPw959Kh+cc+VbJbPLm2ntI5LXG4o3CvDMbADKN3HiD45B60Ffa0bMxxe17Dc/hn6p/Kea+XLyqtLy0eJykiFHHMMMH/8AfOtspoAw4io9pLVaKV0Z41cocqSAcGgpzVPUGW5xJNvRRnkMYdh4Z+qPE1b2gdVIrdQsaBB17z5nmaz9pYhBXsoOm3gCDArupSg+EV8KDurlSg6nt1PSupLFQc4r1UoAqvttesJtrD4KHElyfhDvVMZlb27Pm3hVg1gNbtBR3kJjlUMvMd6noynoaDV+NcDFXLsLmgMcqKw+PvbzqeB3OSsvev6E+NVtrTq7JZSlHyUOdx8fWHce5h1FYjR+kJbSdLm3bdkjOR3EdVYdVPIig26pVNXe3mMKPhWcjPgbwaRUUHHaAIBJAPhWAu9t+kGP8KC2jHiskh998D5UGwlKrXZFr/JpD40N3uidMOm6u6HjPA4Geann4MKsqgUpSgUpSgVEtedWEvIWRuB5o3VW6Hy76ltcXXIwaDU3Sej3gkaKVd1lOD49xHeDXt1N1rm0XcfFjy8T4E0XR17x3OOOD6GpBtfv1e/MKAYhQKxHMu3aIJ8Bu+5qI6OsGuJY4UGWkYKPDJ4nyAyfSg2m0FpiK8gjuIG345BlTy5HBBHQgggjwr31jdXrBbe3jhQYSNQqjwArJUClKjevGuUGjIfiSnekbIiiB7Tt+yjqaDP3VykSF5HWNFGWZmCgDvJPAVX2m9s2joCViL3LD+UvZ9GbAPpVKazazXekpC9zIdzPZiXIRB0AHU+J41jEtgKC159vZz2LDI/FPun2CGvZo7bxCSBPaSx95R1kA98Gqljs2P1UY+Sk/tXXJb44EYPiMUGzerevVjfdm3nUv/Lf+G/orc/TNSStOHtcEMpIIOQQcEEciCOVWds72sywMttpFjJEeys5+tH3CT7y/i5jx6BfNfCK+RuGAZSCCAQRxBB5EVyoItrlq0l3C0bDnxU9VbowrXTSdi8ErwyDDISD49xHgRgjzrbJ1yMVDNPak29xOJZIt9gMcyARnIyAcH1oNdkgyeAyfAZrtms3QAujIDy3lK5xzxnnWyVhqvHGMJGiD8KgVGtqurm/Zl1GWhPxB5cnHtx9BQU3q9plrG7hul5Rt2x96M8JB7cfMCtrYJQ6q6kFWAZSOoIyCPStQ3XIrYXYzpj6Ro2NWOXgJhbyXin+JWgnVKUoFcJZAqlmIVVBJJOAABkknoK51GdpV18PRl2RzMTKP6uz+9BjtK7V9FwHH0kSt3Qq0n+QG786it/t3hHCC0lfuLsqD5ZNU1FZgCu+O3zwAyfAZoO26ummlkmf68rs7eBY5x5AYHpVh7FtEfFuJJyMiIBV/M3E/IfOoPBoa4f6kEp8kb/qrx2Q6Ea2s/4iFJJHZ2B4EclUH+lR70E9UYFfaUoPJpbSMdtDJPKd2OJS7HwAzw7yeQHjWrGsem5dIXT3M3U4RekcY+qg/fvJNW3t90wVghtFODMxd/yR4OP7ivtVMovQUGQ0FoaW6lEUS5+83RR3n/qrh1a2dQQgFk+K/Vn4/wBq8h+tZPZ1qsttbqGHbbtSHvY9PIDhU3RAOVBhYtBgDAAHkMV4tJ6rRyqRJGjg96g1KaUFDa4bOjCGltQxA4mM8SB1KHmfI8ariWLPOtt7q1DiqB2pauC1uBKgwk2SR0Dj62PPn70Ei2Ga3tk6NnbO6C1sSfsji0XoOI8MjpVy1qNZXzW00Vwn1onVxjqAe0PUZHrW2dlciWNJFOVdVYHwYAj9aDupSlAqvdoG0WxtkeDe+kzEFTHGchcjB325L5c/CoFth1mv/pstosxjtwEKrH2CwZRnfbmeO9wziq5gtQtB3rVm7A7/AHLq5gJ4SRrIo/EjFW9ww/tqE6B1dnu2xEnZ6ueCj16nwFXVqBqTFZN8QDfmIwZG6A8wo+yPmaCe0pSgVCNsbY0XN4lB/mKm9QnbCmdGTeG4fZxQa8VfGzfQqtYW77qgsuScDJyTxzVDmru2Za8WEdlDBLdRxSxrusshMeOJxhmAU+hoJymhxWRt4QgwK89tpaCQZjmicfhkU/oa9inPEcaD7SlKDX7bfOW0mq9Et48DxZ5CT/x9qjOqdsJb21jPJpkz5A7x/SpTtutSukEk6PAo9Ud8/JlqI6uXogvLaU8kmjJ8t4A/Img2nt0wortrih4CuVApSlAquttlmDYGTHGOSNh6sEPyarFquNut6E0esee1LLGAPBD8Rv8AivvQUQ44VsrsvnL6Ks88SIlT+wlB8lFa1nlWy2zW3MejbRSMH4SsR3b3bx86CT0pSg1/20x40gD3xL8maorqzAsl3bxuAyvIFIPIg9DUo21Sg6S3fuwpn1LVEtA36W91BPJkpHIGbdGTgdw60GzGjdDJGoAUADkAMAelZVEA5VjdXtP297EJLaVZV644FT3Mp4qfAispQKUpQKje0K0Muj7lAMkxMQPEDe4e1SSuuePeGKDUbHQ8D3HhXnltQ1bNaT1Til/1Io3/ADID86jN7sztTkiNk/K7foc0FC/QAOI4eXCthNhOlDLo8xMSWt5WTicndbEiH/Jh/TVK6XsTBPLCeaMV9Psn2xUy2JaaEF+1uxwtyuF/3EywHmV3vagv+lKUFYbbNDGS3WdRkwnJ/I3BvbgfSqPlXIIrbLStmssbIwDBgQQeoIwRWtuuGrj2U5QgmNsmNu8fdPiKC4NkOuIvbUQSN/5mABXB5ug4JIPTAPiKn9ahWt1LbyrPbuY5UOVZfmD0IPUHhVwarbbYWVU0gjQvyMiKXjPiQMsvsaC3aVH7XXbR8g3kvLcj/dUH1BORWN0ztQ0Zbg5uVlbokOZSfDI7I9SKCYO4UEkgADJJ4AAcya1s2ma2f+I3p+Gc28GUiP3z9uT1PAeA8a7NedptxpIGGJTb2x5rntyDucjkPwj1zUQijwMUGS0Dow3VxFABnfYA+Cji59s1tLo+EJGqjgAAB5AYFVjsl1SMI+kyriRxhQeaIePoTwPtVrAUH2hpSgpLaVqTcS3Ut1ERKH3f4f1WUKoGFzwbkT051WVzbspKOpVhzBBBFbZXForcxUN1z1Yt3heSdARGrNvDgy4GeB/blQa9aPup7WQTWsrwyDqp5+DA8GHgQavfZftLOkG+jXEZS4VC28g7DgYBP4DxHDlVFA5q0tg+j/41zcY4BUiB8Sd9/wBE96C66UpQKUpQK4sua5VDtpmuq6Nt+zhriUFYVPHB6yMPurkeZwKCrdsUMS34+GwLlB8VR9kg9gnxI6eA76gqTvG6SxndeNldD3MpDL8xXEO7s0kjF3clmZjksTzJqWajaotfSbzgiBT2j98/cX9zQX9qtppb20huU5SKCR3MODr6EEVla8eirRYoljVQiqAFUDAAHIAV7KAajmtOrsd1GySLvKfcHowPQ1I6+EUGtms2o89qSVUyxdGUZIHcy/uKiUkANbZ3Wj1eorpjUa3mJLwoW+8But7rjPrQa3NYCucdmBV2y7LbfPASj+vP6ivTZbMrVSMxs/53Yj2GKCmdH6PeVgkSM7dyjPv3Vamo2zrcZZbkB3HFU5qh6E/ePyqwNFauRxAKiLGvcqhR8qzsMAUcBQcbS3CDFd9KUCoDrbtWtbC6+jSJJKVAMjR7p3CeIUgkZOMHn1FZPaJrkmjLYvwaZ8rCne2PrHuUcyfIda1pk3pWeSUl5JGLux5lmOSaDZDRW1DRc/1bpYz92UNEfLLAA+hNR/bTrTGLFYIJFdrlsEowbES9pycd/ZX1PdVFPZg19t7ULQd44CtitlWiPo9jHkYZx8RvNuIHtiqR1O0Kby7jixlM70n5FPEevAetbN2kW6oFB30pSgUpSgVrptg0dMukWllYyJIo+CeiKvAxjuwePjvVsXUT171aW8gZDgNzRsfVbof2PhQa3Zxz5Vsls+a3ltIpLXAjxgL1Vh9ZW/EDzrXS/snhdopV3XU4I/cd4rK6ia4y6KuCwBkt5CPjRg//AGJnhvge/Kg2hqJ6x7RbGxmSCaUl2IDbg3xED9qU57I9z4VVWue1+4ug0NirW0R4GQnErDwxwj9DnxFVytrnJYkk8STxJPeT1oNw7edZFDowZWGVZSCCO8EV2Vq3qdrxd6LbEZ+LATloXJx4lD9g+XDwq8tUtpVjfgKsnwZTzilwrZ/Cc4YeRz4CgmVKUoPm6O6mK+0oFKUoFRnXvXOHRcAklBd3JWKNebtjqeQUdT+tSaoPta0F9LsmAGXiPxY/MA7y+q5HtQUDprS819cNc3LbzN9VfsovREHQD58zXt1c0HJeTLFHy5u3RV6k+PcKxYq4dhssUkU0YUCSNwW72Vh2GPsw9KD0T7MrZlGEZSABkOePDmc9aw9zsqX7Ezr+ZQ36Yq6t0V8MQ7qCB7OdTRZByzCR3Iy27u9kclAyfE1P64ogHKuVApSlApSlArjImRiuVKCtdo2pIuV+JGAsyjsnlvjnuN+x6VR9zbsjFHUqynBBGCDW200QYYNQPW7UOK6dWYFWGO0mAWX7p7/OgoW1tWdgkalmPIKMk1N9HbNJniLSOI3x2Exvf3np6Z/arV1e1Rht1xHGqd5xlj5nmaksdmoGMUGrWmdCzWzbk6Fe481byPWsPNaA1shtI0eq6PunwOETHlnjjn51rwKC99hU0jaOPxZHkxM4XfYtuqFTCjPIZzwqxqr3YeP/AE0f7sv/ACxVhUEI2i7Qk0UYVMJnaUMcBwm6q4GeR6moNcbeXP8Ap2IB/HNn9FqN7VtJ/StKTdUhCwp3dkZc/wB7MP6RUXhtixwilj3KCx9hQSzSu1/Sc+RGY7cHqibze75HyrB6H1vvbe7ju3nmnZSd5ZJGYOh+umCcAd3cQO6u6z1Wu5PqwOPFhuD51jLy2aN2jcbrKcMD0NBtToDTEV5BHcQNvJIMjvB6q3cQcgjwr03kYKnOMY61rVqFrxLomRxuma3kyWiDYw+ODoTwB6HvFcNbdoV7pLKFvgQfyoyRvD/5G5v5cvCg8WsUEcd1OkTK8YkbdKnIwTnGfDOPSs5sl0p9G0pFk4WdWhbuycMhPkV+Z76h8SboxU31C1LluZYp3LRRIyupHBnKkMu73DxoNiaVxQ8K5UClKUClKUClKUClKUCvhFfaUClKUEZ2kpvaMvAP5EvyQn9q1nWtsdM2YmhkiYZV1ZGHLgwIPyNU7pXZWAT8CUr+GRd4f3DiPY0EG0Jrpf2A3LaXEeSfhsisuTzPf86lFttvvQu7JbwOfvAunrjjWIvdQ7yPlGJB+BgfkcVhbnQ08f14ZF/oP7UHiVixLMcsxLMe8k5J9zVpbGNBb/xbg9f4a+naf57vtVZx27MwUKd4kADB5k4FbL6k6GFpaxRD7K8T3seLn1JNB7k0StV9tL1I+MPjQgfGUcv5ij7PmOntVqV1XEAYYNBqO6cSCMEcCD0I5ishofQc1ycQxlh1bko8zyq8NIahW8twZniDMefPdJ+8RyJqS2GhVQAAAAcgAAB5AUFdap7NUjIefEz88Y7CnwB+t5n2qz7KwCCvXHEF5VzoFKUoFKUoFKUoFKUoFKUoFKUoFKUoFdbwg8xXZSg8UmjlNeZ9DistSgw8eh8HNZaNMDFcqUClKUHzFfaUoFKUoFKUoFKUoFKUo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6" descr="data:image/jpeg;base64,/9j/4AAQSkZJRgABAQAAAQABAAD/2wCEAAkGBxQSEhQTEhQVExUWGBcXFhgXFBUUHBcXGRUYFhQVFxwbHCggGh0lHhkVITEhJikrLjAuFx8zODMsNygtLisBCgoKBwYHDg8PGisZFBkrKysrKysrKysrKysrKysrKysrKysrKysrKysrKysrKysrKysrKysrKysrKysrKysrK//AABEIAMwAzAMBIgACEQEDEQH/xAAcAAEAAgIDAQAAAAAAAAAAAAAABgcFCAIDBAH/xABAEAACAQMABwYCCAUEAAcAAAABAgMABBEFBgcSITFBIlFhcYGRE6EUMkJSYnKxwSNTgpKiM3Oy0RUkJUNjo+H/xAAUAQEAAAAAAAAAAAAAAAAAAAAA/8QAFBEBAAAAAAAAAAAAAAAAAAAAAP/aAAwDAQACEQMRAD8AvGlKUClKUClKUClKUClKUClK8V5paCL/AFZoo/zSKv6mg9tKwket9izBFu4CxIAAlUkk8ABxrN0ClKUClKUClKUClKUClKUClKUClKUClKUClKUClKUHi03pEW1vPcEbwhjkkKg43txC26D0zjFULpfbTfzZFvHFbKfOVvc4Hyq4dpT40Xe/7Eg91I/etZkXhQejSWnr65/17qZweY3yq/2rgfKsUujhU31a1KlvIxKrqiEkcQWOQcHgKlMOypMdqaQn8Kqoz65oKh+hbvFeBHEEcwRyIrabZ5p/6dYQTn6+NyUd0iHdb3wG8mFa13duY3eNvrIxU+YOKsPYfrGlvLPbTyJGkgEqF2CDfGFZcnhkgqceBoL1oa64LhXGUZWHepDD3FVBtk2gFS2j7NsNyuJFPFR/KU9GPU9OXOgzGlts1nBdtb7jyRL2WnjIYB88QF+0B3g+hqbaA1jtr1N+1mSUdQD2l/MvMetaoR2wAxS3EkLiWB2ideTIxUj1HTwoNxKVR2pW2d0Kw6SXeXkLhBgj/cUc/wAw9qumxvY5o1lhdZI3GVZSCCPAig9FKUoFKUoFKUoFKUoFKUoFVltA2tR2MogtkW5lUj4vaIVB1TI+3+nXury7Xtoht82Vm38dh/FkH/sqfsj8ZHsDVJQwAc+JPPNBsfqhtNsr/CB/gTHh8KUhST3IeTenHwqa1pzNaA1KdE7SdJ20DW6SiQEYR5FLvH+Rs8f6s0F0bWdLQRaPuIZJUWSWJljQsN5yeWF548eVa7iuqUySyGWZ2kkY5ZmJYn1/avTb27OwVFZ2PIKCx9hQXnsSjDaOGeYllH+Wf3qwWhGOVQjY9oqa2s2SddwtKzqMgkKyqOOORyDwqeUGum1jRfwNIOwGFmUOPzAbr/oD/VUIuIAw41snrpqjFelDKrEpndKtu8+Y+VRC42V25HZMy+TKf1U0FLWsckTb0MjxN3ozIfcGu6KPmSSWJJJJySTxJJ6mrJ0hstdf9KbPg64+Y/6rF6L2e3LXCRyrux5yzqwIwOg65PlQc9QtTPpeZZgfgjIUDILnlnPcP1rt1k2cyw5e3JlX7h+uB4dG+Rq8dDaMSGNUVQqqAAB0A5Cu++t03SzYAAJJ7gBkmg1Mmg5hhgjgQRgg9xqRbONYruyu4ooDvxTSKjxNndO8QC6/dYDJyO7rWM03pL6TcTTDk7sV/IDhP8QKlGyPRfxr8OR2YVL5/Eeyg/5H+mg2IFK+KOFfaBSlKBSlKBSlKBUO2na4jRtqShBuJcrAp48ftSEdy5HqQOtTGtdNsNvOdJM85zGVAgIzuhBzX828ST5ighKAsWdyWdiWZickk8STU01A1QN4/wASQH4KHy+Iw+yPw959Kh+cc+VbJbPLm2ntI5LXG4o3CvDMbADKN3HiD45B60Ffa0bMxxe17Dc/hn6p/Kea+XLyqtLy0eJykiFHHMMMH/8AfOtspoAw4io9pLVaKV0Z41cocqSAcGgpzVPUGW5xJNvRRnkMYdh4Z+qPE1b2gdVIrdQsaBB17z5nmaz9pYhBXsoOm3gCDArupSg+EV8KDurlSg6nt1PSupLFQc4r1UoAqvttesJtrD4KHElyfhDvVMZlb27Pm3hVg1gNbtBR3kJjlUMvMd6noynoaDV+NcDFXLsLmgMcqKw+PvbzqeB3OSsvev6E+NVtrTq7JZSlHyUOdx8fWHce5h1FYjR+kJbSdLm3bdkjOR3EdVYdVPIig26pVNXe3mMKPhWcjPgbwaRUUHHaAIBJAPhWAu9t+kGP8KC2jHiskh998D5UGwlKrXZFr/JpD40N3uidMOm6u6HjPA4Geann4MKsqgUpSgUpSgVEtedWEvIWRuB5o3VW6Hy76ltcXXIwaDU3Sej3gkaKVd1lOD49xHeDXt1N1rm0XcfFjy8T4E0XR17x3OOOD6GpBtfv1e/MKAYhQKxHMu3aIJ8Bu+5qI6OsGuJY4UGWkYKPDJ4nyAyfSg2m0FpiK8gjuIG345BlTy5HBBHQgggjwr31jdXrBbe3jhQYSNQqjwArJUClKjevGuUGjIfiSnekbIiiB7Tt+yjqaDP3VykSF5HWNFGWZmCgDvJPAVX2m9s2joCViL3LD+UvZ9GbAPpVKazazXekpC9zIdzPZiXIRB0AHU+J41jEtgKC159vZz2LDI/FPun2CGvZo7bxCSBPaSx95R1kA98Gqljs2P1UY+Sk/tXXJb44EYPiMUGzerevVjfdm3nUv/Lf+G/orc/TNSStOHtcEMpIIOQQcEEciCOVWds72sywMttpFjJEeys5+tH3CT7y/i5jx6BfNfCK+RuGAZSCCAQRxBB5EVyoItrlq0l3C0bDnxU9VbowrXTSdi8ErwyDDISD49xHgRgjzrbJ1yMVDNPak29xOJZIt9gMcyARnIyAcH1oNdkgyeAyfAZrtms3QAujIDy3lK5xzxnnWyVhqvHGMJGiD8KgVGtqurm/Zl1GWhPxB5cnHtx9BQU3q9plrG7hul5Rt2x96M8JB7cfMCtrYJQ6q6kFWAZSOoIyCPStQ3XIrYXYzpj6Ro2NWOXgJhbyXin+JWgnVKUoFcJZAqlmIVVBJJOAABkknoK51GdpV18PRl2RzMTKP6uz+9BjtK7V9FwHH0kSt3Qq0n+QG786it/t3hHCC0lfuLsqD5ZNU1FZgCu+O3zwAyfAZoO26ummlkmf68rs7eBY5x5AYHpVh7FtEfFuJJyMiIBV/M3E/IfOoPBoa4f6kEp8kb/qrx2Q6Ea2s/4iFJJHZ2B4EclUH+lR70E9UYFfaUoPJpbSMdtDJPKd2OJS7HwAzw7yeQHjWrGsem5dIXT3M3U4RekcY+qg/fvJNW3t90wVghtFODMxd/yR4OP7ivtVMovQUGQ0FoaW6lEUS5+83RR3n/qrh1a2dQQgFk+K/Vn4/wBq8h+tZPZ1qsttbqGHbbtSHvY9PIDhU3RAOVBhYtBgDAAHkMV4tJ6rRyqRJGjg96g1KaUFDa4bOjCGltQxA4mM8SB1KHmfI8ariWLPOtt7q1DiqB2pauC1uBKgwk2SR0Dj62PPn70Ei2Ga3tk6NnbO6C1sSfsji0XoOI8MjpVy1qNZXzW00Vwn1onVxjqAe0PUZHrW2dlciWNJFOVdVYHwYAj9aDupSlAqvdoG0WxtkeDe+kzEFTHGchcjB325L5c/CoFth1mv/pstosxjtwEKrH2CwZRnfbmeO9wziq5gtQtB3rVm7A7/AHLq5gJ4SRrIo/EjFW9ww/tqE6B1dnu2xEnZ6ueCj16nwFXVqBqTFZN8QDfmIwZG6A8wo+yPmaCe0pSgVCNsbY0XN4lB/mKm9QnbCmdGTeG4fZxQa8VfGzfQqtYW77qgsuScDJyTxzVDmru2Za8WEdlDBLdRxSxrusshMeOJxhmAU+hoJymhxWRt4QgwK89tpaCQZjmicfhkU/oa9inPEcaD7SlKDX7bfOW0mq9Et48DxZ5CT/x9qjOqdsJb21jPJpkz5A7x/SpTtutSukEk6PAo9Ud8/JlqI6uXogvLaU8kmjJ8t4A/Img2nt0wortrih4CuVApSlAquttlmDYGTHGOSNh6sEPyarFquNut6E0esee1LLGAPBD8Rv8AivvQUQ44VsrsvnL6Ks88SIlT+wlB8lFa1nlWy2zW3MejbRSMH4SsR3b3bx86CT0pSg1/20x40gD3xL8maorqzAsl3bxuAyvIFIPIg9DUo21Sg6S3fuwpn1LVEtA36W91BPJkpHIGbdGTgdw60GzGjdDJGoAUADkAMAelZVEA5VjdXtP297EJLaVZV644FT3Mp4qfAispQKUpQKje0K0Muj7lAMkxMQPEDe4e1SSuuePeGKDUbHQ8D3HhXnltQ1bNaT1Til/1Io3/ADID86jN7sztTkiNk/K7foc0FC/QAOI4eXCthNhOlDLo8xMSWt5WTicndbEiH/Jh/TVK6XsTBPLCeaMV9Psn2xUy2JaaEF+1uxwtyuF/3EywHmV3vagv+lKUFYbbNDGS3WdRkwnJ/I3BvbgfSqPlXIIrbLStmssbIwDBgQQeoIwRWtuuGrj2U5QgmNsmNu8fdPiKC4NkOuIvbUQSN/5mABXB5ug4JIPTAPiKn9ahWt1LbyrPbuY5UOVZfmD0IPUHhVwarbbYWVU0gjQvyMiKXjPiQMsvsaC3aVH7XXbR8g3kvLcj/dUH1BORWN0ztQ0Zbg5uVlbokOZSfDI7I9SKCYO4UEkgADJJ4AAcya1s2ma2f+I3p+Gc28GUiP3z9uT1PAeA8a7NedptxpIGGJTb2x5rntyDucjkPwj1zUQijwMUGS0Dow3VxFABnfYA+Cji59s1tLo+EJGqjgAAB5AYFVjsl1SMI+kyriRxhQeaIePoTwPtVrAUH2hpSgpLaVqTcS3Ut1ERKH3f4f1WUKoGFzwbkT051WVzbspKOpVhzBBBFbZXForcxUN1z1Yt3heSdARGrNvDgy4GeB/blQa9aPup7WQTWsrwyDqp5+DA8GHgQavfZftLOkG+jXEZS4VC28g7DgYBP4DxHDlVFA5q0tg+j/41zcY4BUiB8Sd9/wBE96C66UpQKUpQK4sua5VDtpmuq6Nt+zhriUFYVPHB6yMPurkeZwKCrdsUMS34+GwLlB8VR9kg9gnxI6eA76gqTvG6SxndeNldD3MpDL8xXEO7s0kjF3clmZjksTzJqWajaotfSbzgiBT2j98/cX9zQX9qtppb20huU5SKCR3MODr6EEVla8eirRYoljVQiqAFUDAAHIAV7KAajmtOrsd1GySLvKfcHowPQ1I6+EUGtms2o89qSVUyxdGUZIHcy/uKiUkANbZ3Wj1eorpjUa3mJLwoW+8But7rjPrQa3NYCucdmBV2y7LbfPASj+vP6ivTZbMrVSMxs/53Yj2GKCmdH6PeVgkSM7dyjPv3Vamo2zrcZZbkB3HFU5qh6E/ePyqwNFauRxAKiLGvcqhR8qzsMAUcBQcbS3CDFd9KUCoDrbtWtbC6+jSJJKVAMjR7p3CeIUgkZOMHn1FZPaJrkmjLYvwaZ8rCne2PrHuUcyfIda1pk3pWeSUl5JGLux5lmOSaDZDRW1DRc/1bpYz92UNEfLLAA+hNR/bTrTGLFYIJFdrlsEowbES9pycd/ZX1PdVFPZg19t7ULQd44CtitlWiPo9jHkYZx8RvNuIHtiqR1O0Kby7jixlM70n5FPEevAetbN2kW6oFB30pSgUpSgVrptg0dMukWllYyJIo+CeiKvAxjuwePjvVsXUT171aW8gZDgNzRsfVbof2PhQa3Zxz5Vsls+a3ltIpLXAjxgL1Vh9ZW/EDzrXS/snhdopV3XU4I/cd4rK6ia4y6KuCwBkt5CPjRg//AGJnhvge/Kg2hqJ6x7RbGxmSCaUl2IDbg3xED9qU57I9z4VVWue1+4ug0NirW0R4GQnErDwxwj9DnxFVytrnJYkk8STxJPeT1oNw7edZFDowZWGVZSCCO8EV2Vq3qdrxd6LbEZ+LATloXJx4lD9g+XDwq8tUtpVjfgKsnwZTzilwrZ/Cc4YeRz4CgmVKUoPm6O6mK+0oFKUoFRnXvXOHRcAklBd3JWKNebtjqeQUdT+tSaoPta0F9LsmAGXiPxY/MA7y+q5HtQUDprS819cNc3LbzN9VfsovREHQD58zXt1c0HJeTLFHy5u3RV6k+PcKxYq4dhssUkU0YUCSNwW72Vh2GPsw9KD0T7MrZlGEZSABkOePDmc9aw9zsqX7Ezr+ZQ36Yq6t0V8MQ7qCB7OdTRZByzCR3Iy27u9kclAyfE1P64ogHKuVApSlApSlArjImRiuVKCtdo2pIuV+JGAsyjsnlvjnuN+x6VR9zbsjFHUqynBBGCDW200QYYNQPW7UOK6dWYFWGO0mAWX7p7/OgoW1tWdgkalmPIKMk1N9HbNJniLSOI3x2Exvf3np6Z/arV1e1Rht1xHGqd5xlj5nmaksdmoGMUGrWmdCzWzbk6Fe481byPWsPNaA1shtI0eq6PunwOETHlnjjn51rwKC99hU0jaOPxZHkxM4XfYtuqFTCjPIZzwqxqr3YeP/AE0f7sv/ACxVhUEI2i7Qk0UYVMJnaUMcBwm6q4GeR6moNcbeXP8Ap2IB/HNn9FqN7VtJ/StKTdUhCwp3dkZc/wB7MP6RUXhtixwilj3KCx9hQSzSu1/Sc+RGY7cHqibze75HyrB6H1vvbe7ju3nmnZSd5ZJGYOh+umCcAd3cQO6u6z1Wu5PqwOPFhuD51jLy2aN2jcbrKcMD0NBtToDTEV5BHcQNvJIMjvB6q3cQcgjwr03kYKnOMY61rVqFrxLomRxuma3kyWiDYw+ODoTwB6HvFcNbdoV7pLKFvgQfyoyRvD/5G5v5cvCg8WsUEcd1OkTK8YkbdKnIwTnGfDOPSs5sl0p9G0pFk4WdWhbuycMhPkV+Z76h8SboxU31C1LluZYp3LRRIyupHBnKkMu73DxoNiaVxQ8K5UClKUClKUClKUClKUCvhFfaUClKUEZ2kpvaMvAP5EvyQn9q1nWtsdM2YmhkiYZV1ZGHLgwIPyNU7pXZWAT8CUr+GRd4f3DiPY0EG0Jrpf2A3LaXEeSfhsisuTzPf86lFttvvQu7JbwOfvAunrjjWIvdQ7yPlGJB+BgfkcVhbnQ08f14ZF/oP7UHiVixLMcsxLMe8k5J9zVpbGNBb/xbg9f4a+naf57vtVZx27MwUKd4kADB5k4FbL6k6GFpaxRD7K8T3seLn1JNB7k0StV9tL1I+MPjQgfGUcv5ij7PmOntVqV1XEAYYNBqO6cSCMEcCD0I5ishofQc1ycQxlh1bko8zyq8NIahW8twZniDMefPdJ+8RyJqS2GhVQAAAAcgAAB5AUFdap7NUjIefEz88Y7CnwB+t5n2qz7KwCCvXHEF5VzoFKUoFKUoFKUoFKUoFKUoFKUoFKUoFdbwg8xXZSg8UmjlNeZ9DistSgw8eh8HNZaNMDFcqUClKUHzFfaUoFKUoFKUoFKUoFKUoP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1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Informačný portál pre školy</a:t>
            </a: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2"/>
              </a:rPr>
              <a:t>http://</a:t>
            </a:r>
            <a:r>
              <a:rPr lang="sk-SK" sz="2400" b="1" dirty="0" smtClean="0">
                <a:hlinkClick r:id="rId2"/>
              </a:rPr>
              <a:t>skoly.upjs.sk</a:t>
            </a:r>
            <a:r>
              <a:rPr lang="sk-SK" sz="2400" b="1" dirty="0" smtClean="0"/>
              <a:t>  </a:t>
            </a:r>
            <a:endParaRPr lang="sk-SK" sz="24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8053" r="18075" b="9856"/>
          <a:stretch/>
        </p:blipFill>
        <p:spPr bwMode="auto">
          <a:xfrm>
            <a:off x="1979712" y="2193816"/>
            <a:ext cx="5341620" cy="43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4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Vzdelávací </a:t>
            </a:r>
            <a:r>
              <a:rPr lang="sk-SK" dirty="0"/>
              <a:t>portál pre </a:t>
            </a:r>
            <a:r>
              <a:rPr lang="sk-SK" dirty="0" smtClean="0"/>
              <a:t>učiteľov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7058" r="4583" b="4189"/>
          <a:stretch/>
        </p:blipFill>
        <p:spPr bwMode="auto">
          <a:xfrm>
            <a:off x="622616" y="2243926"/>
            <a:ext cx="793685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http://</a:t>
            </a:r>
            <a:r>
              <a:rPr lang="sk-SK" sz="2400" b="1" dirty="0" smtClean="0">
                <a:hlinkClick r:id="rId3"/>
              </a:rPr>
              <a:t>skoly.upjs.sk/aktivity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31189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Portálový systém pre SAP</a:t>
            </a: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err="1" smtClean="0">
                <a:hlinkClick r:id="rId2"/>
              </a:rPr>
              <a:t>www.sapakademia.sk</a:t>
            </a:r>
            <a:r>
              <a:rPr lang="sk-SK" sz="2400" b="1" dirty="0" smtClean="0"/>
              <a:t>   </a:t>
            </a:r>
            <a:endParaRPr lang="sk-SK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63" y="2583268"/>
            <a:ext cx="3508513" cy="303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7" y="2584921"/>
            <a:ext cx="4758063" cy="3292351"/>
          </a:xfrm>
        </p:spPr>
      </p:pic>
    </p:spTree>
    <p:extLst>
      <p:ext uri="{BB962C8B-B14F-4D97-AF65-F5344CB8AC3E}">
        <p14:creationId xmlns:p14="http://schemas.microsoft.com/office/powerpoint/2010/main" val="36080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Rezervačný systém pre ÚBEV</a:t>
            </a: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hlinkClick r:id="rId2"/>
              </a:rPr>
              <a:t>https</a:t>
            </a:r>
            <a:r>
              <a:rPr lang="sk-SK" sz="2400" b="1" dirty="0">
                <a:hlinkClick r:id="rId2"/>
              </a:rPr>
              <a:t>://projekty.ccv.upjs.sk/biolab</a:t>
            </a:r>
            <a:r>
              <a:rPr lang="sk-SK" sz="2400" b="1" dirty="0"/>
              <a:t> 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7419" r="1371" b="2066"/>
          <a:stretch/>
        </p:blipFill>
        <p:spPr bwMode="auto">
          <a:xfrm>
            <a:off x="1358002" y="2396832"/>
            <a:ext cx="6427995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6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Portál pre konferencie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hlinkClick r:id="rId2"/>
              </a:rPr>
              <a:t>http://ccv.upjs.sk/psyconf</a:t>
            </a:r>
            <a:r>
              <a:rPr lang="sk-SK" sz="2400" b="1" dirty="0" smtClean="0"/>
              <a:t>, </a:t>
            </a:r>
            <a:r>
              <a:rPr lang="sk-SK" sz="2400" b="1" dirty="0" smtClean="0">
                <a:hlinkClick r:id="rId3"/>
              </a:rPr>
              <a:t>htttp://hsci2013.info</a:t>
            </a:r>
            <a:r>
              <a:rPr lang="sk-SK" sz="2400" b="1" dirty="0" smtClean="0"/>
              <a:t> </a:t>
            </a:r>
            <a:endParaRPr lang="sk-SK" sz="2400" b="1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34" y="2409840"/>
            <a:ext cx="4951975" cy="350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Zástupný symbol obsahu 1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9" y="2409824"/>
            <a:ext cx="4318673" cy="3508375"/>
          </a:xfrm>
        </p:spPr>
      </p:pic>
      <p:pic>
        <p:nvPicPr>
          <p:cNvPr id="9" name="Zástupný symbol obsahu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4"/>
          <a:stretch/>
        </p:blipFill>
        <p:spPr>
          <a:xfrm>
            <a:off x="1979712" y="3789041"/>
            <a:ext cx="4382158" cy="249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0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Portál pre Denný IT tábor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t="5366" r="24419" b="16092"/>
          <a:stretch/>
        </p:blipFill>
        <p:spPr bwMode="auto">
          <a:xfrm>
            <a:off x="2219926" y="2132855"/>
            <a:ext cx="4704147" cy="43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http://tabor.ccv.upjs.sk/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4271903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MIF - Matematika, Informatika, Fyzika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8646" r="16857" b="16857"/>
          <a:stretch/>
        </p:blipFill>
        <p:spPr bwMode="auto">
          <a:xfrm>
            <a:off x="597608" y="2348318"/>
            <a:ext cx="8001264" cy="406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467544" y="155679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hlinkClick r:id="rId3"/>
              </a:rPr>
              <a:t>https://mif.ccv.upjs.sk/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41864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Záver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96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Súčasnosť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600200"/>
            <a:ext cx="7908801" cy="506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400" dirty="0" smtClean="0"/>
              <a:t>V súčasnosti sa pracovníci CIV venujú rôznym oblastiam implementácie moderných IKT do vzdelávacieho procesu z dôrazom na hlavné ciele projektu IRES ako „pokračovateľa“ projektu MIV. </a:t>
            </a:r>
          </a:p>
          <a:p>
            <a:pPr algn="just"/>
            <a:r>
              <a:rPr lang="sk-SK" sz="2400" dirty="0" smtClean="0"/>
              <a:t>hlavná os CIV,</a:t>
            </a:r>
          </a:p>
          <a:p>
            <a:pPr lvl="1" algn="just"/>
            <a:r>
              <a:rPr lang="sk-SK" sz="2000" dirty="0" smtClean="0"/>
              <a:t>vzdelávanie, konzultačná činnosť</a:t>
            </a:r>
          </a:p>
          <a:p>
            <a:pPr lvl="1" algn="just"/>
            <a:r>
              <a:rPr lang="sk-SK" sz="2000" dirty="0" smtClean="0"/>
              <a:t>tvorba a spolupráca na IT nástrojoch,</a:t>
            </a:r>
          </a:p>
          <a:p>
            <a:pPr algn="just"/>
            <a:r>
              <a:rPr lang="sk-SK" sz="2400" dirty="0" smtClean="0"/>
              <a:t>ďalšie projekty,</a:t>
            </a:r>
          </a:p>
          <a:p>
            <a:pPr lvl="1" algn="just"/>
            <a:r>
              <a:rPr lang="sk-SK" sz="2000" dirty="0"/>
              <a:t>t</a:t>
            </a:r>
            <a:r>
              <a:rPr lang="sk-SK" sz="2000" dirty="0" smtClean="0"/>
              <a:t>vorba študijných materiálov a IT podpora,</a:t>
            </a:r>
          </a:p>
          <a:p>
            <a:pPr lvl="1" algn="just"/>
            <a:r>
              <a:rPr lang="sk-SK" sz="2000" dirty="0" smtClean="0"/>
              <a:t>publicita, web, grafické návrhy,</a:t>
            </a:r>
            <a:endParaRPr lang="sk-SK" sz="2000" dirty="0"/>
          </a:p>
          <a:p>
            <a:pPr algn="just"/>
            <a:r>
              <a:rPr lang="sk-SK" sz="2400" dirty="0" err="1" smtClean="0"/>
              <a:t>mimoprojektové</a:t>
            </a:r>
            <a:r>
              <a:rPr lang="sk-SK" sz="2400" dirty="0" smtClean="0"/>
              <a:t> činnosti</a:t>
            </a:r>
          </a:p>
          <a:p>
            <a:pPr lvl="1" algn="just"/>
            <a:r>
              <a:rPr lang="sk-SK" sz="2000" dirty="0" smtClean="0"/>
              <a:t>rôznorodá technická podpora pre UPJŠ.</a:t>
            </a:r>
          </a:p>
        </p:txBody>
      </p:sp>
      <p:sp>
        <p:nvSpPr>
          <p:cNvPr id="4" name="AutoShape 6" descr="Peop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5"/>
          <a:stretch/>
        </p:blipFill>
        <p:spPr bwMode="auto">
          <a:xfrm>
            <a:off x="6617502" y="3645024"/>
            <a:ext cx="1916441" cy="2700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6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Mzdy </a:t>
            </a:r>
            <a:r>
              <a:rPr lang="sk-SK" dirty="0" smtClean="0"/>
              <a:t>oddelenia CIV</a:t>
            </a:r>
            <a:endParaRPr lang="sk-SK" dirty="0"/>
          </a:p>
        </p:txBody>
      </p:sp>
      <p:graphicFrame>
        <p:nvGraphicFramePr>
          <p:cNvPr id="12" name="Zástupný symbol obsahu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104364"/>
              </p:ext>
            </p:extLst>
          </p:nvPr>
        </p:nvGraphicFramePr>
        <p:xfrm>
          <a:off x="460375" y="1700808"/>
          <a:ext cx="4399657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4294967295"/>
          </p:nvPr>
        </p:nvSpPr>
        <p:spPr>
          <a:xfrm>
            <a:off x="612775" y="1700808"/>
            <a:ext cx="1292044" cy="576064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sk-SK" dirty="0" smtClean="0"/>
              <a:t>2/2011</a:t>
            </a:r>
            <a:endParaRPr lang="sk-SK" dirty="0"/>
          </a:p>
        </p:txBody>
      </p:sp>
      <p:sp>
        <p:nvSpPr>
          <p:cNvPr id="7" name="AutoShape 2" descr="http://www.free-picture.net/albums/money/money-eu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4" descr="http://www.free-picture.net/albums/money/money-eur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aphicFrame>
        <p:nvGraphicFramePr>
          <p:cNvPr id="11" name="Zástupný symbol obsahu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271499"/>
              </p:ext>
            </p:extLst>
          </p:nvPr>
        </p:nvGraphicFramePr>
        <p:xfrm>
          <a:off x="3707904" y="3429000"/>
          <a:ext cx="496855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ástupný symbol textu 3"/>
          <p:cNvSpPr txBox="1">
            <a:spLocks/>
          </p:cNvSpPr>
          <p:nvPr/>
        </p:nvSpPr>
        <p:spPr>
          <a:xfrm>
            <a:off x="6084168" y="2917642"/>
            <a:ext cx="129204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b="1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sk-SK" dirty="0" smtClean="0"/>
              <a:t>7/2014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822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Prehľad aktuálnych aktivít CIV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IRES</a:t>
            </a:r>
          </a:p>
          <a:p>
            <a:pPr lvl="1"/>
            <a:r>
              <a:rPr lang="sk-SK" dirty="0" smtClean="0"/>
              <a:t>vzdelávanie učiteľov fakúlt UPJŠ (priebežne)</a:t>
            </a:r>
          </a:p>
          <a:p>
            <a:pPr lvl="1"/>
            <a:r>
              <a:rPr lang="sk-SK" dirty="0" smtClean="0"/>
              <a:t>konzultácie pre riešiteľov zapojených do aktivít</a:t>
            </a:r>
          </a:p>
          <a:p>
            <a:pPr lvl="2"/>
            <a:r>
              <a:rPr lang="sk-SK" dirty="0" smtClean="0"/>
              <a:t>Cieľ: zabezpečiť </a:t>
            </a:r>
            <a:r>
              <a:rPr lang="sk-SK" dirty="0"/>
              <a:t>širšiu aplikáciu nových technológií učiteľmi UPJŠ vo výučbe. Za týmto účelom zabezpečiť vzdelávanie učiteľov všetkých fakúlt UPJŠ a implementáciu IT do vyučovacieho procesu.</a:t>
            </a:r>
            <a:endParaRPr lang="sk-SK" dirty="0" smtClean="0"/>
          </a:p>
          <a:p>
            <a:pPr lvl="1"/>
            <a:r>
              <a:rPr lang="sk-SK" dirty="0" smtClean="0"/>
              <a:t>technická pomoc pri realizácii výučby</a:t>
            </a:r>
          </a:p>
          <a:p>
            <a:pPr lvl="1"/>
            <a:r>
              <a:rPr lang="sk-SK" dirty="0"/>
              <a:t>t</a:t>
            </a:r>
            <a:r>
              <a:rPr lang="sk-SK" dirty="0" smtClean="0"/>
              <a:t>vorba a pomoc pri tvorbe IT nástrojov s riešiteľmi zapojenými do aktivity 1.1</a:t>
            </a:r>
          </a:p>
          <a:p>
            <a:pPr lvl="1"/>
            <a:r>
              <a:rPr lang="sk-SK" dirty="0" smtClean="0"/>
              <a:t>tvorba študijných materiálov a návodov</a:t>
            </a:r>
          </a:p>
          <a:p>
            <a:pPr lvl="1"/>
            <a:r>
              <a:rPr lang="sk-SK" dirty="0" smtClean="0"/>
              <a:t>podpora v LMS.UPJS.SK</a:t>
            </a:r>
            <a:endParaRPr lang="sk-SK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8" name="Picture 3" descr="C:\Users\radik\Desktop\lms_upjs_s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9" y="5661248"/>
            <a:ext cx="3612035" cy="73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9" b="19293"/>
          <a:stretch/>
        </p:blipFill>
        <p:spPr bwMode="auto">
          <a:xfrm>
            <a:off x="6876256" y="3140968"/>
            <a:ext cx="1726294" cy="3253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Prehľad aktuálnych aktivít CIV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RIFIV</a:t>
            </a:r>
          </a:p>
          <a:p>
            <a:pPr lvl="1"/>
            <a:r>
              <a:rPr lang="sk-SK" dirty="0" smtClean="0"/>
              <a:t>participácia </a:t>
            </a:r>
            <a:r>
              <a:rPr lang="sk-SK" dirty="0"/>
              <a:t>na  </a:t>
            </a:r>
            <a:r>
              <a:rPr lang="sk-SK" dirty="0" smtClean="0"/>
              <a:t>tvorbe certifikovaných interdisciplinárnych </a:t>
            </a:r>
            <a:r>
              <a:rPr lang="sk-SK" dirty="0"/>
              <a:t>blokov pre zlepšenie uplatnenia absolventov UPJŠ na trhu </a:t>
            </a:r>
            <a:r>
              <a:rPr lang="sk-SK" dirty="0" smtClean="0"/>
              <a:t>práce</a:t>
            </a:r>
            <a:br>
              <a:rPr lang="sk-SK" dirty="0" smtClean="0"/>
            </a:br>
            <a:r>
              <a:rPr lang="sk-SK" dirty="0" smtClean="0"/>
              <a:t>IB11 </a:t>
            </a:r>
            <a:r>
              <a:rPr lang="sk-SK" dirty="0"/>
              <a:t>- Medzinárodný certifikát </a:t>
            </a:r>
            <a:r>
              <a:rPr lang="sk-SK" dirty="0" smtClean="0"/>
              <a:t>ECDL</a:t>
            </a:r>
          </a:p>
          <a:p>
            <a:pPr lvl="1"/>
            <a:r>
              <a:rPr lang="sk-SK" dirty="0" smtClean="0"/>
              <a:t>tvorba 5. študijných materiálov </a:t>
            </a:r>
            <a:endParaRPr lang="sk-SK" dirty="0"/>
          </a:p>
          <a:p>
            <a:pPr lvl="1"/>
            <a:r>
              <a:rPr lang="sk-SK" dirty="0" smtClean="0"/>
              <a:t>podpora pre predmety 12 blokov v LMS</a:t>
            </a:r>
          </a:p>
          <a:p>
            <a:pPr lvl="1"/>
            <a:r>
              <a:rPr lang="sk-SK" dirty="0" smtClean="0"/>
              <a:t>web a publicita projektu </a:t>
            </a:r>
          </a:p>
          <a:p>
            <a:r>
              <a:rPr lang="sk-SK" dirty="0"/>
              <a:t>Učíme sa celý </a:t>
            </a:r>
            <a:r>
              <a:rPr lang="sk-SK" dirty="0" smtClean="0"/>
              <a:t>život (Mesto Trebišov</a:t>
            </a:r>
            <a:r>
              <a:rPr lang="sk-SK" dirty="0"/>
              <a:t>)</a:t>
            </a:r>
          </a:p>
          <a:p>
            <a:pPr lvl="1"/>
            <a:r>
              <a:rPr lang="sk-SK" dirty="0" smtClean="0"/>
              <a:t>tvorba 13 študijných materiálov</a:t>
            </a:r>
          </a:p>
          <a:p>
            <a:pPr lvl="1"/>
            <a:r>
              <a:rPr lang="sk-SK" dirty="0" smtClean="0"/>
              <a:t>grafická úprava 50 materiálov</a:t>
            </a:r>
          </a:p>
          <a:p>
            <a:pPr lvl="1"/>
            <a:r>
              <a:rPr lang="sk-SK" dirty="0" smtClean="0"/>
              <a:t>lektorská činnosť</a:t>
            </a:r>
          </a:p>
          <a:p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75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Portfólio CIV - 1. časť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5040560"/>
          </a:xfrm>
        </p:spPr>
        <p:txBody>
          <a:bodyPr>
            <a:noAutofit/>
          </a:bodyPr>
          <a:lstStyle/>
          <a:p>
            <a:pPr algn="just"/>
            <a:r>
              <a:rPr lang="sk-SK" sz="2100" dirty="0" smtClean="0"/>
              <a:t>lektorská </a:t>
            </a:r>
            <a:r>
              <a:rPr lang="sk-SK" sz="2100" dirty="0"/>
              <a:t>a konzultačná činnosť zameraná na </a:t>
            </a:r>
            <a:r>
              <a:rPr lang="sk-SK" sz="2100" dirty="0" smtClean="0"/>
              <a:t>IT a DT,</a:t>
            </a:r>
            <a:endParaRPr lang="sk-SK" sz="2100" dirty="0"/>
          </a:p>
          <a:p>
            <a:pPr algn="just"/>
            <a:r>
              <a:rPr lang="sk-SK" sz="2100" dirty="0" smtClean="0"/>
              <a:t>tvorba študijných materiálov a manuálov,</a:t>
            </a:r>
          </a:p>
          <a:p>
            <a:pPr algn="just"/>
            <a:r>
              <a:rPr lang="sk-SK" sz="2100" dirty="0" smtClean="0"/>
              <a:t>tvorba </a:t>
            </a:r>
            <a:r>
              <a:rPr lang="sk-SK" sz="2100" dirty="0"/>
              <a:t>a úprava </a:t>
            </a:r>
            <a:r>
              <a:rPr lang="sk-SK" sz="2100" dirty="0" smtClean="0"/>
              <a:t>rozsiahlych dokumentov,</a:t>
            </a:r>
            <a:endParaRPr lang="sk-SK" sz="2100" dirty="0"/>
          </a:p>
          <a:p>
            <a:pPr algn="just"/>
            <a:r>
              <a:rPr lang="sk-SK" sz="2100" dirty="0"/>
              <a:t>grafická úprava </a:t>
            </a:r>
            <a:r>
              <a:rPr lang="sk-SK" sz="2100" dirty="0" smtClean="0"/>
              <a:t>špeciálnych a propagačných materiálov</a:t>
            </a:r>
            <a:r>
              <a:rPr lang="sk-SK" sz="2100" dirty="0"/>
              <a:t>,</a:t>
            </a:r>
          </a:p>
          <a:p>
            <a:pPr algn="just"/>
            <a:r>
              <a:rPr lang="sk-SK" sz="2100" dirty="0"/>
              <a:t>tvorba a úprava PDF dokumentov</a:t>
            </a:r>
            <a:r>
              <a:rPr lang="sk-SK" sz="2100" dirty="0" smtClean="0"/>
              <a:t>, tvorba </a:t>
            </a:r>
            <a:r>
              <a:rPr lang="sk-SK" sz="2100" dirty="0"/>
              <a:t>PDF kníh, PDF formulárov,</a:t>
            </a:r>
          </a:p>
          <a:p>
            <a:pPr algn="just"/>
            <a:r>
              <a:rPr lang="sk-SK" sz="2100" dirty="0"/>
              <a:t>tvorba interaktívnych cvičení  a testov,</a:t>
            </a:r>
          </a:p>
          <a:p>
            <a:pPr algn="just"/>
            <a:r>
              <a:rPr lang="sk-SK" sz="2100" dirty="0"/>
              <a:t>tvorba </a:t>
            </a:r>
            <a:r>
              <a:rPr lang="sk-SK" sz="2100" dirty="0" smtClean="0"/>
              <a:t>prezentácii, tvorba </a:t>
            </a:r>
            <a:r>
              <a:rPr lang="sk-SK" sz="2100" dirty="0"/>
              <a:t>interaktívnych </a:t>
            </a:r>
            <a:r>
              <a:rPr lang="sk-SK" sz="2100" dirty="0" smtClean="0"/>
              <a:t>prezentácií       a </a:t>
            </a:r>
            <a:r>
              <a:rPr lang="sk-SK" sz="2100" dirty="0"/>
              <a:t>on-line prezentácií,</a:t>
            </a:r>
          </a:p>
          <a:p>
            <a:pPr algn="just"/>
            <a:r>
              <a:rPr lang="sk-SK" sz="2100" dirty="0"/>
              <a:t>tvorba </a:t>
            </a:r>
            <a:r>
              <a:rPr lang="sk-SK" sz="2100" dirty="0" err="1" smtClean="0"/>
              <a:t>videomanuálov</a:t>
            </a:r>
            <a:r>
              <a:rPr lang="sk-SK" sz="2100" dirty="0" smtClean="0"/>
              <a:t> a tvorba </a:t>
            </a:r>
            <a:r>
              <a:rPr lang="sk-SK" sz="2100" dirty="0"/>
              <a:t>interaktívnych </a:t>
            </a:r>
            <a:r>
              <a:rPr lang="sk-SK" sz="2100" dirty="0" smtClean="0"/>
              <a:t>manuálov</a:t>
            </a:r>
            <a:r>
              <a:rPr lang="sk-SK" sz="2100" dirty="0"/>
              <a:t>,</a:t>
            </a:r>
          </a:p>
          <a:p>
            <a:pPr algn="just"/>
            <a:r>
              <a:rPr lang="sk-SK" sz="2100" dirty="0"/>
              <a:t>úprava </a:t>
            </a:r>
            <a:r>
              <a:rPr lang="sk-SK" sz="2100" dirty="0" err="1" smtClean="0"/>
              <a:t>appletov</a:t>
            </a:r>
            <a:r>
              <a:rPr lang="sk-SK" sz="2100" dirty="0" smtClean="0"/>
              <a:t>, tvorba </a:t>
            </a:r>
            <a:r>
              <a:rPr lang="sk-SK" sz="2100" dirty="0"/>
              <a:t>didaktických </a:t>
            </a:r>
            <a:r>
              <a:rPr lang="sk-SK" sz="2100" dirty="0" smtClean="0"/>
              <a:t>hier a tvorba </a:t>
            </a:r>
            <a:r>
              <a:rPr lang="sk-SK" sz="2100" dirty="0"/>
              <a:t>elektronických kurzov</a:t>
            </a:r>
            <a:r>
              <a:rPr lang="sk-SK" sz="2100" dirty="0" smtClean="0"/>
              <a:t>,</a:t>
            </a:r>
            <a:endParaRPr lang="sk-SK" sz="210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97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Portfólio CIV - 2. časť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79" cy="5040560"/>
          </a:xfrm>
        </p:spPr>
        <p:txBody>
          <a:bodyPr>
            <a:noAutofit/>
          </a:bodyPr>
          <a:lstStyle/>
          <a:p>
            <a:pPr algn="just"/>
            <a:r>
              <a:rPr lang="sk-SK" sz="2100" dirty="0"/>
              <a:t>správa LMS a CMS portálov a správa rezervačných systémov: Moodle, </a:t>
            </a:r>
            <a:r>
              <a:rPr lang="sk-SK" sz="2100" dirty="0" err="1"/>
              <a:t>JCore</a:t>
            </a:r>
            <a:r>
              <a:rPr lang="sk-SK" sz="2100" dirty="0"/>
              <a:t>, </a:t>
            </a:r>
            <a:r>
              <a:rPr lang="sk-SK" sz="2100" dirty="0" err="1"/>
              <a:t>OpenConf</a:t>
            </a:r>
            <a:r>
              <a:rPr lang="sk-SK" sz="2100" dirty="0"/>
              <a:t>, </a:t>
            </a:r>
            <a:r>
              <a:rPr lang="sk-SK" sz="2100" dirty="0" err="1"/>
              <a:t>Joomla</a:t>
            </a:r>
            <a:r>
              <a:rPr lang="sk-SK" sz="2100" dirty="0"/>
              <a:t>, MRBS...</a:t>
            </a:r>
          </a:p>
          <a:p>
            <a:pPr algn="just"/>
            <a:r>
              <a:rPr lang="sk-SK" sz="2100" dirty="0" smtClean="0"/>
              <a:t>tvorba </a:t>
            </a:r>
            <a:r>
              <a:rPr lang="sk-SK" sz="2100" dirty="0"/>
              <a:t>šablón a prispôsobenie nastavení LMS a CMS portálov,</a:t>
            </a:r>
          </a:p>
          <a:p>
            <a:pPr algn="just"/>
            <a:r>
              <a:rPr lang="sk-SK" sz="2100" dirty="0"/>
              <a:t>tvorba a úprava webových stránok,</a:t>
            </a:r>
          </a:p>
          <a:p>
            <a:pPr algn="just"/>
            <a:r>
              <a:rPr lang="sk-SK" sz="2100" dirty="0"/>
              <a:t>tvorba elektronických dotazníkov, ankiet a formulárov.</a:t>
            </a:r>
          </a:p>
          <a:p>
            <a:pPr algn="just"/>
            <a:r>
              <a:rPr lang="sk-SK" sz="2100" dirty="0" smtClean="0"/>
              <a:t>vyhľadávanie </a:t>
            </a:r>
            <a:r>
              <a:rPr lang="sk-SK" sz="2100" dirty="0"/>
              <a:t>informácii na základe stanovených </a:t>
            </a:r>
            <a:r>
              <a:rPr lang="sk-SK" sz="2100" dirty="0" smtClean="0"/>
              <a:t>parametrov pre vzdelávacie účely učiteľov</a:t>
            </a:r>
            <a:endParaRPr lang="sk-SK" sz="2100" dirty="0"/>
          </a:p>
          <a:p>
            <a:pPr algn="just"/>
            <a:r>
              <a:rPr lang="sk-SK" sz="2100" dirty="0"/>
              <a:t>tvorba viacstranových dokumentov z obrázkov,</a:t>
            </a:r>
          </a:p>
          <a:p>
            <a:pPr algn="just"/>
            <a:r>
              <a:rPr lang="sk-SK" sz="2100" dirty="0"/>
              <a:t>inštalácia softvéru na báze </a:t>
            </a:r>
            <a:r>
              <a:rPr lang="sk-SK" sz="2100" dirty="0" err="1"/>
              <a:t>open-source</a:t>
            </a:r>
            <a:r>
              <a:rPr lang="sk-SK" sz="2100" dirty="0"/>
              <a:t>, GPL, CC, freeware licencií</a:t>
            </a:r>
          </a:p>
          <a:p>
            <a:pPr algn="just"/>
            <a:r>
              <a:rPr lang="sk-SK" sz="2100" dirty="0"/>
              <a:t>technická podpora pri realizácii výučby,</a:t>
            </a:r>
          </a:p>
          <a:p>
            <a:pPr algn="just"/>
            <a:r>
              <a:rPr lang="sk-SK" sz="2100" dirty="0"/>
              <a:t>nahrávanie prednášok resp. cvičení – audio, video</a:t>
            </a:r>
            <a:r>
              <a:rPr lang="sk-SK" sz="2100" dirty="0" smtClean="0"/>
              <a:t>,</a:t>
            </a:r>
            <a:endParaRPr lang="sk-SK" sz="2100" dirty="0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88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Portfólio CIV - </a:t>
            </a:r>
            <a:r>
              <a:rPr lang="sk-SK" dirty="0" smtClean="0"/>
              <a:t>3. </a:t>
            </a:r>
            <a:r>
              <a:rPr lang="sk-SK" dirty="0"/>
              <a:t>časť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4824536"/>
          </a:xfrm>
        </p:spPr>
        <p:txBody>
          <a:bodyPr>
            <a:normAutofit/>
          </a:bodyPr>
          <a:lstStyle/>
          <a:p>
            <a:pPr marL="357188" indent="-287338" algn="just"/>
            <a:r>
              <a:rPr lang="sk-SK" sz="2100" dirty="0" smtClean="0"/>
              <a:t>konzultačná </a:t>
            </a:r>
            <a:r>
              <a:rPr lang="sk-SK" sz="2100" dirty="0"/>
              <a:t>a poradenská činnosť,</a:t>
            </a:r>
          </a:p>
          <a:p>
            <a:pPr marL="357188" indent="-287338" algn="just"/>
            <a:r>
              <a:rPr lang="sk-SK" sz="2100" dirty="0"/>
              <a:t>štatistické, grafické spracovanie dát,</a:t>
            </a:r>
          </a:p>
          <a:p>
            <a:pPr marL="357188" indent="-287338" algn="just"/>
            <a:r>
              <a:rPr lang="sk-SK" sz="2100" dirty="0"/>
              <a:t>pomoc pri hromadnom rozosielaní e-mailových </a:t>
            </a:r>
            <a:r>
              <a:rPr lang="sk-SK" sz="2100" dirty="0" smtClean="0"/>
              <a:t>správ     </a:t>
            </a:r>
            <a:r>
              <a:rPr lang="sk-SK" sz="2100" dirty="0"/>
              <a:t>a korešpondencii</a:t>
            </a:r>
          </a:p>
          <a:p>
            <a:pPr marL="357188" indent="-287338" algn="just"/>
            <a:r>
              <a:rPr lang="sk-SK" sz="2100" dirty="0" smtClean="0"/>
              <a:t>zaškolenie na prácu s existujúcou didaktickou technikou na pracoviskách,</a:t>
            </a:r>
          </a:p>
          <a:p>
            <a:pPr marL="357188" indent="-287338" algn="just"/>
            <a:r>
              <a:rPr lang="sk-SK" sz="2100" dirty="0" smtClean="0"/>
              <a:t>lokalizácia </a:t>
            </a:r>
            <a:r>
              <a:rPr lang="sk-SK" sz="2100" dirty="0"/>
              <a:t>portálov, vybraných softvérov, aplikácií, webových stránok a </a:t>
            </a:r>
            <a:r>
              <a:rPr lang="sk-SK" sz="2100" dirty="0" err="1"/>
              <a:t>javascriptov</a:t>
            </a:r>
            <a:r>
              <a:rPr lang="sk-SK" sz="2100" dirty="0"/>
              <a:t> do slovenského jazyka,</a:t>
            </a:r>
          </a:p>
          <a:p>
            <a:pPr marL="357188" indent="-287338" algn="just"/>
            <a:r>
              <a:rPr lang="sk-SK" sz="2100" dirty="0"/>
              <a:t>technická podpora pri </a:t>
            </a:r>
            <a:r>
              <a:rPr lang="sk-SK" sz="2100" dirty="0" smtClean="0"/>
              <a:t>organizovaní medzinárodných    a </a:t>
            </a:r>
            <a:r>
              <a:rPr lang="sk-SK" sz="2100" dirty="0"/>
              <a:t>národných konferencií</a:t>
            </a:r>
            <a:r>
              <a:rPr lang="sk-SK" sz="2100" dirty="0" smtClean="0"/>
              <a:t>.</a:t>
            </a:r>
            <a:endParaRPr lang="sk-SK" sz="210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 smtClean="0"/>
              <a:t>30.09.2014</a:t>
            </a:r>
            <a:endParaRPr lang="sk-SK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22205"/>
            <a:ext cx="1867154" cy="1400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:\civ-people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49302"/>
            <a:ext cx="1944216" cy="12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CIV">
      <a:dk1>
        <a:srgbClr val="000000"/>
      </a:dk1>
      <a:lt1>
        <a:sysClr val="window" lastClr="FFFFFF"/>
      </a:lt1>
      <a:dk2>
        <a:srgbClr val="5F497A"/>
      </a:dk2>
      <a:lt2>
        <a:srgbClr val="CCC1D9"/>
      </a:lt2>
      <a:accent1>
        <a:srgbClr val="644D7F"/>
      </a:accent1>
      <a:accent2>
        <a:srgbClr val="C0504D"/>
      </a:accent2>
      <a:accent3>
        <a:srgbClr val="9BBB59"/>
      </a:accent3>
      <a:accent4>
        <a:srgbClr val="8064A2"/>
      </a:accent4>
      <a:accent5>
        <a:srgbClr val="644D7F"/>
      </a:accent5>
      <a:accent6>
        <a:srgbClr val="F79646"/>
      </a:accent6>
      <a:hlink>
        <a:srgbClr val="5F0060"/>
      </a:hlink>
      <a:folHlink>
        <a:srgbClr val="5F006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6372915296C943B0987430B48AB5DA" ma:contentTypeVersion="1" ma:contentTypeDescription="Umožňuje vytvoriť nový dokument." ma:contentTypeScope="" ma:versionID="144d59ba1289e9f6aa735cefe6c8a6ec">
  <xsd:schema xmlns:xsd="http://www.w3.org/2001/XMLSchema" xmlns:xs="http://www.w3.org/2001/XMLSchema" xmlns:p="http://schemas.microsoft.com/office/2006/metadata/properties" xmlns:ns3="fc6bdd8c-4bd4-461d-bafe-982aaec2bf95" targetNamespace="http://schemas.microsoft.com/office/2006/metadata/properties" ma:root="true" ma:fieldsID="da57905d625ee14a0dcdd844f3b138fb" ns3:_="">
    <xsd:import namespace="fc6bdd8c-4bd4-461d-bafe-982aaec2bf95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bdd8c-4bd4-461d-bafe-982aaec2bf9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6bdd8c-4bd4-461d-bafe-982aaec2bf95">
      <UserInfo>
        <DisplayName>Bc. Viera Daňková</DisplayName>
        <AccountId>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A8E784D-D668-4601-8640-452BD66AB81D}"/>
</file>

<file path=customXml/itemProps2.xml><?xml version="1.0" encoding="utf-8"?>
<ds:datastoreItem xmlns:ds="http://schemas.openxmlformats.org/officeDocument/2006/customXml" ds:itemID="{754EDBD3-E2D6-44BF-85C3-F44A6E1E3038}"/>
</file>

<file path=customXml/itemProps3.xml><?xml version="1.0" encoding="utf-8"?>
<ds:datastoreItem xmlns:ds="http://schemas.openxmlformats.org/officeDocument/2006/customXml" ds:itemID="{F900D539-F47B-43A1-88AF-CACEBDFF7F4D}"/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1421</TotalTime>
  <Words>451</Words>
  <Application>Microsoft Office PowerPoint</Application>
  <PresentationFormat>Prezentácia na obrazovke (4:3)</PresentationFormat>
  <Paragraphs>141</Paragraphs>
  <Slides>27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28" baseType="lpstr">
      <vt:lpstr>Austin</vt:lpstr>
      <vt:lpstr>Aktivity  Centra pre inovatívne vzdelávanie v rámci UPJŠ </vt:lpstr>
      <vt:lpstr>História - vznik</vt:lpstr>
      <vt:lpstr>Súčasnosť</vt:lpstr>
      <vt:lpstr>Mzdy oddelenia CIV</vt:lpstr>
      <vt:lpstr>Prehľad aktuálnych aktivít CIV</vt:lpstr>
      <vt:lpstr>Prehľad aktuálnych aktivít CIV</vt:lpstr>
      <vt:lpstr>Portfólio CIV - 1. časť</vt:lpstr>
      <vt:lpstr>Portfólio CIV - 2. časť</vt:lpstr>
      <vt:lpstr>Portfólio CIV - 3. časť</vt:lpstr>
      <vt:lpstr>Ďalšie výzvy</vt:lpstr>
      <vt:lpstr>Miestnosti v správe CIV</vt:lpstr>
      <vt:lpstr>Webová stránka CIV</vt:lpstr>
      <vt:lpstr>E-learningový portál pre UPJŠ</vt:lpstr>
      <vt:lpstr>Stránka CCV</vt:lpstr>
      <vt:lpstr>Podpora pre kontinuálne vzdelávanie</vt:lpstr>
      <vt:lpstr>Portál ATC SK011 pre ECDL</vt:lpstr>
      <vt:lpstr>Webový portál pre IRES</vt:lpstr>
      <vt:lpstr>Webový portál pre RIFIV</vt:lpstr>
      <vt:lpstr>Systém pre Účtovníctvo a ŠP</vt:lpstr>
      <vt:lpstr>Informačný portál pre školy</vt:lpstr>
      <vt:lpstr>Vzdelávací portál pre učiteľov</vt:lpstr>
      <vt:lpstr>Portálový systém pre SAP</vt:lpstr>
      <vt:lpstr>Rezervačný systém pre ÚBEV</vt:lpstr>
      <vt:lpstr>Portál pre konferencie</vt:lpstr>
      <vt:lpstr>Portál pre Denný IT tábor</vt:lpstr>
      <vt:lpstr>MIF - Matematika, Informatika, Fyzika</vt:lpstr>
      <vt:lpstr>Záver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 vadis CIV?</dc:title>
  <dc:creator>radik</dc:creator>
  <cp:lastModifiedBy>radik</cp:lastModifiedBy>
  <cp:revision>62</cp:revision>
  <dcterms:created xsi:type="dcterms:W3CDTF">2014-03-18T07:46:19Z</dcterms:created>
  <dcterms:modified xsi:type="dcterms:W3CDTF">2014-09-30T07:58:38Z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0x010100C06372915296C943B0987430B48AB5DA</vt:lpwstr>
  </property>
  <property fmtid="{D5CDD505-2E9C-101B-9397-08002B2CF9AE}" pid="3" name="IsMyDocuments">
    <vt:bool>true</vt:bool>
  </property>
</Properties>
</file>