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  <p:sldMasterId id="2147483965" r:id="rId2"/>
  </p:sldMasterIdLst>
  <p:notesMasterIdLst>
    <p:notesMasterId r:id="rId25"/>
  </p:notesMasterIdLst>
  <p:sldIdLst>
    <p:sldId id="256" r:id="rId3"/>
    <p:sldId id="257" r:id="rId4"/>
    <p:sldId id="258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CED45-7C0D-4EDA-8135-D632291A21DA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CB707-2320-47DA-B19C-A6538D436F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043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CB707-2320-47DA-B19C-A6538D436F29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82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151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128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997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0488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384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582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112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4110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3631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3868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59602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4988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5566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0898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6303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747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9610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0289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8388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401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005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881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8773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6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058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4832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801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728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307640-331D-47C2-861A-DB6795A82DF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CDCD-A7B6-4F8F-AB99-CC72C2F81D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1161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  <p:sldLayoutId id="214748398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apo.sk/" TargetMode="External"/><Relationship Id="rId2" Type="http://schemas.openxmlformats.org/officeDocument/2006/relationships/hyperlink" Target="http://www.upjs.sk/univerzita/cinnost/medzinarodne-vztahy/erasmus-plus/mobilita-studenti-studium/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js.sk/univerzita/cinnost/medzinarodne-vztahy/" TargetMode="External"/><Relationship Id="rId2" Type="http://schemas.openxmlformats.org/officeDocument/2006/relationships/hyperlink" Target="http://www.upjs.sk/univerzita/cinnost/medzinarodne-vztahy/erasmus-plus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zuzana.szattlerova@upjs.s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js.sk/univerzita/cinnost/medzinarodne-vztahy/erasmus-plus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8062912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ERASMUS+ MOBILITA – ŠTÚDIUM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4725144"/>
            <a:ext cx="8062912" cy="1752600"/>
          </a:xfrm>
        </p:spPr>
        <p:txBody>
          <a:bodyPr/>
          <a:lstStyle/>
          <a:p>
            <a:endParaRPr lang="sk-SK" b="1" dirty="0" smtClean="0"/>
          </a:p>
          <a:p>
            <a:r>
              <a:rPr lang="sk-SK" b="1" dirty="0" smtClean="0"/>
              <a:t>Inštruktážny seminár 10.4.2018</a:t>
            </a:r>
          </a:p>
          <a:p>
            <a:r>
              <a:rPr lang="sk-SK" b="1" cap="none" dirty="0" smtClean="0">
                <a:latin typeface="+mn-lt"/>
              </a:rPr>
              <a:t>Mgr</a:t>
            </a:r>
            <a:r>
              <a:rPr lang="sk-SK" b="1" dirty="0" smtClean="0"/>
              <a:t>. Veronika Lehotská</a:t>
            </a:r>
            <a:endParaRPr lang="sk-SK" b="1" dirty="0"/>
          </a:p>
        </p:txBody>
      </p:sp>
      <p:pic>
        <p:nvPicPr>
          <p:cNvPr id="4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728895" cy="105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759698" cy="1032066"/>
          </a:xfrm>
        </p:spPr>
        <p:txBody>
          <a:bodyPr/>
          <a:lstStyle/>
          <a:p>
            <a:pPr algn="ctr"/>
            <a:r>
              <a:rPr lang="sk-SK" dirty="0"/>
              <a:t>P</a:t>
            </a:r>
            <a:r>
              <a:rPr lang="it-IT" dirty="0" smtClean="0"/>
              <a:t>red</a:t>
            </a:r>
            <a:r>
              <a:rPr lang="sk-SK" dirty="0" smtClean="0"/>
              <a:t> mobilitou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907639"/>
          </a:xfrm>
        </p:spPr>
        <p:txBody>
          <a:bodyPr>
            <a:normAutofit lnSpcReduction="10000"/>
          </a:bodyPr>
          <a:lstStyle/>
          <a:p>
            <a:pPr marL="64008" lvl="0" indent="0">
              <a:buNone/>
            </a:pPr>
            <a:r>
              <a:rPr lang="sk-SK" sz="1800" b="1" dirty="0">
                <a:solidFill>
                  <a:srgbClr val="FFC000"/>
                </a:solidFill>
              </a:rPr>
              <a:t>Výberové konania</a:t>
            </a:r>
            <a:r>
              <a:rPr lang="sk-SK" sz="1800" dirty="0">
                <a:solidFill>
                  <a:srgbClr val="FFC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sk-SK" sz="1800" dirty="0" smtClean="0"/>
              <a:t>Prebehli na úrovniach </a:t>
            </a:r>
            <a:r>
              <a:rPr lang="sk-SK" sz="1800" dirty="0"/>
              <a:t>jednotlivých </a:t>
            </a:r>
            <a:r>
              <a:rPr lang="sk-SK" sz="1800" dirty="0" smtClean="0"/>
              <a:t>fakúlt /katedier/ústavov. Každá fakulta mala </a:t>
            </a:r>
            <a:r>
              <a:rPr lang="sk-SK" sz="1800" dirty="0"/>
              <a:t>stanovený počet miest pre Erasmus+ </a:t>
            </a:r>
            <a:r>
              <a:rPr lang="sk-SK" sz="1800" dirty="0" smtClean="0"/>
              <a:t>mobility, a teda zostavila zoznam </a:t>
            </a:r>
            <a:r>
              <a:rPr lang="sk-SK" sz="1800" dirty="0"/>
              <a:t>vybratých študentov a náhradníkov </a:t>
            </a:r>
            <a:r>
              <a:rPr lang="sk-SK" sz="1800" dirty="0" smtClean="0"/>
              <a:t>(</a:t>
            </a:r>
            <a:r>
              <a:rPr lang="sk-SK" sz="1800" dirty="0"/>
              <a:t>prípadne aj zamietnutých študentov). </a:t>
            </a:r>
            <a:r>
              <a:rPr lang="sk-SK" sz="1800" dirty="0" smtClean="0"/>
              <a:t>Vo výberovom konaní boli študentom pridelené </a:t>
            </a:r>
            <a:r>
              <a:rPr lang="sk-SK" sz="1800" dirty="0"/>
              <a:t>aj partnerské univerzity, na ktoré budú následne nominovaní. </a:t>
            </a:r>
            <a:endParaRPr lang="sk-SK" sz="1800" dirty="0" smtClean="0"/>
          </a:p>
          <a:p>
            <a:pPr marL="64008" indent="0">
              <a:spcBef>
                <a:spcPts val="0"/>
              </a:spcBef>
              <a:buNone/>
            </a:pPr>
            <a:endParaRPr lang="sk-SK" sz="1800" dirty="0" smtClean="0"/>
          </a:p>
          <a:p>
            <a:pPr marL="64008" indent="0">
              <a:spcBef>
                <a:spcPts val="0"/>
              </a:spcBef>
              <a:buNone/>
            </a:pPr>
            <a:r>
              <a:rPr lang="sk-SK" sz="1800" b="1" dirty="0">
                <a:solidFill>
                  <a:srgbClr val="FFC000"/>
                </a:solidFill>
              </a:rPr>
              <a:t>Nominácie študentov na prijímajúce univerzity</a:t>
            </a:r>
          </a:p>
          <a:p>
            <a:pPr>
              <a:spcBef>
                <a:spcPts val="0"/>
              </a:spcBef>
            </a:pPr>
            <a:r>
              <a:rPr lang="sk-SK" sz="1800" dirty="0" smtClean="0"/>
              <a:t>IRO postupne nominuje vybraných </a:t>
            </a:r>
            <a:r>
              <a:rPr lang="sk-SK" sz="1800" dirty="0"/>
              <a:t>študentov na univerzity, ktoré im boli pridelené. </a:t>
            </a:r>
            <a:endParaRPr lang="sk-SK" sz="1800" dirty="0" smtClean="0"/>
          </a:p>
          <a:p>
            <a:pPr>
              <a:spcBef>
                <a:spcPts val="0"/>
              </a:spcBef>
            </a:pPr>
            <a:r>
              <a:rPr lang="sk-SK" sz="1800" dirty="0" smtClean="0"/>
              <a:t>!!! všetci náhradníci majú možnosť vycestovať, boli „presunutí“ k vybratým študentom - je ale potrebné dohodnúť sa s koordinátorom na prijímajúcej univerzite (v prípade, že by na pôvodne vybratej univerzite už neboli miesta). </a:t>
            </a:r>
          </a:p>
          <a:p>
            <a:pPr>
              <a:spcBef>
                <a:spcPts val="0"/>
              </a:spcBef>
            </a:pPr>
            <a:r>
              <a:rPr lang="sk-SK" sz="1800" dirty="0"/>
              <a:t>P</a:t>
            </a:r>
            <a:r>
              <a:rPr lang="sk-SK" sz="1800" dirty="0" smtClean="0"/>
              <a:t>rijímajúca </a:t>
            </a:r>
            <a:r>
              <a:rPr lang="sk-SK" sz="1800" dirty="0"/>
              <a:t>univerzita by mala študentovi po akceptácii jeho nominácie (môže to nejakú dobu trvať) poslať ďalšie inštrukcie mailom, prípadne aj spolu s akceptačným listom. </a:t>
            </a:r>
          </a:p>
          <a:p>
            <a:pPr>
              <a:spcBef>
                <a:spcPts val="0"/>
              </a:spcBef>
            </a:pP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23301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rmAutofit lnSpcReduction="10000"/>
          </a:bodyPr>
          <a:lstStyle/>
          <a:p>
            <a:pPr marL="64008" lvl="0" indent="0">
              <a:buNone/>
            </a:pPr>
            <a:r>
              <a:rPr lang="sk-SK" sz="1900" b="1" dirty="0" smtClean="0">
                <a:solidFill>
                  <a:srgbClr val="FFC000"/>
                </a:solidFill>
              </a:rPr>
              <a:t>Doručenie </a:t>
            </a:r>
            <a:r>
              <a:rPr lang="sk-SK" sz="1900" b="1" dirty="0">
                <a:solidFill>
                  <a:srgbClr val="FFC000"/>
                </a:solidFill>
              </a:rPr>
              <a:t>dokumentov</a:t>
            </a:r>
            <a:r>
              <a:rPr lang="sk-SK" sz="1900" dirty="0">
                <a:solidFill>
                  <a:srgbClr val="FFC000"/>
                </a:solidFill>
              </a:rPr>
              <a:t> </a:t>
            </a:r>
            <a:endParaRPr lang="sk-SK" sz="1900" dirty="0" smtClean="0">
              <a:solidFill>
                <a:srgbClr val="FFC000"/>
              </a:solidFill>
            </a:endParaRPr>
          </a:p>
          <a:p>
            <a:pPr lvl="0">
              <a:buFont typeface="Wingdings 2" panose="05020102010507070707" pitchFamily="18" charset="2"/>
              <a:buChar char=""/>
            </a:pPr>
            <a:r>
              <a:rPr lang="sk-SK" sz="1900" dirty="0" smtClean="0"/>
              <a:t>študent musí do stanovených </a:t>
            </a:r>
            <a:r>
              <a:rPr lang="sk-SK" sz="1900" dirty="0" err="1" smtClean="0"/>
              <a:t>deadlinov</a:t>
            </a:r>
            <a:r>
              <a:rPr lang="sk-SK" sz="1900" dirty="0" smtClean="0"/>
              <a:t> na IRO UPJŠ doručiť:</a:t>
            </a:r>
          </a:p>
          <a:p>
            <a:pPr marL="521208" lvl="0" indent="-457200">
              <a:buAutoNum type="alphaLcParenR"/>
            </a:pPr>
            <a:r>
              <a:rPr lang="sk-SK" sz="1900" dirty="0" smtClean="0"/>
              <a:t>všetky </a:t>
            </a:r>
            <a:r>
              <a:rPr lang="sk-SK" sz="1900" dirty="0"/>
              <a:t>dokumenty, </a:t>
            </a:r>
            <a:r>
              <a:rPr lang="sk-SK" sz="1900" dirty="0">
                <a:solidFill>
                  <a:srgbClr val="FFC000"/>
                </a:solidFill>
              </a:rPr>
              <a:t>ktoré od študenta vyžaduje prijímajúca </a:t>
            </a:r>
            <a:r>
              <a:rPr lang="sk-SK" sz="1900" dirty="0" smtClean="0">
                <a:solidFill>
                  <a:srgbClr val="FFC000"/>
                </a:solidFill>
              </a:rPr>
              <a:t>univerzita </a:t>
            </a:r>
            <a:r>
              <a:rPr lang="sk-SK" sz="1900" dirty="0" smtClean="0"/>
              <a:t>(napr. jazykový certifikát, výpis známok, </a:t>
            </a:r>
            <a:r>
              <a:rPr lang="sk-SK" sz="1900" dirty="0" err="1" smtClean="0"/>
              <a:t>application</a:t>
            </a:r>
            <a:r>
              <a:rPr lang="sk-SK" sz="1900" dirty="0" smtClean="0"/>
              <a:t> </a:t>
            </a:r>
            <a:r>
              <a:rPr lang="sk-SK" sz="1900" dirty="0" err="1" smtClean="0"/>
              <a:t>form</a:t>
            </a:r>
            <a:r>
              <a:rPr lang="sk-SK" sz="1900" dirty="0" smtClean="0"/>
              <a:t>, </a:t>
            </a:r>
            <a:r>
              <a:rPr lang="sk-SK" sz="1900" dirty="0" err="1" smtClean="0"/>
              <a:t>application</a:t>
            </a:r>
            <a:r>
              <a:rPr lang="sk-SK" sz="1900" dirty="0" smtClean="0"/>
              <a:t> </a:t>
            </a:r>
            <a:r>
              <a:rPr lang="sk-SK" sz="1900" dirty="0" err="1" smtClean="0"/>
              <a:t>for</a:t>
            </a:r>
            <a:r>
              <a:rPr lang="sk-SK" sz="1900" dirty="0" smtClean="0"/>
              <a:t> </a:t>
            </a:r>
            <a:r>
              <a:rPr lang="sk-SK" sz="1900" dirty="0" err="1" smtClean="0"/>
              <a:t>accommodation</a:t>
            </a:r>
            <a:r>
              <a:rPr lang="sk-SK" sz="1900" dirty="0" smtClean="0"/>
              <a:t>, OP, pas, životopis, motivačný list...)</a:t>
            </a:r>
          </a:p>
          <a:p>
            <a:pPr marL="521208" lvl="0" indent="-457200">
              <a:buAutoNum type="alphaLcParenR"/>
            </a:pPr>
            <a:r>
              <a:rPr lang="sk-SK" sz="1900" dirty="0" smtClean="0"/>
              <a:t>všetky </a:t>
            </a:r>
            <a:r>
              <a:rPr lang="pl-PL" sz="1900" dirty="0"/>
              <a:t>dokumenty, </a:t>
            </a:r>
            <a:r>
              <a:rPr lang="pl-PL" sz="1900" dirty="0">
                <a:solidFill>
                  <a:srgbClr val="FFC000"/>
                </a:solidFill>
              </a:rPr>
              <a:t>ktoré od študenta vyžaduje </a:t>
            </a:r>
            <a:r>
              <a:rPr lang="pl-PL" sz="1900" dirty="0" smtClean="0">
                <a:solidFill>
                  <a:srgbClr val="FFC000"/>
                </a:solidFill>
              </a:rPr>
              <a:t>IRO UPJŠ </a:t>
            </a:r>
            <a:r>
              <a:rPr lang="pl-PL" sz="1900" dirty="0" smtClean="0"/>
              <a:t>(t.j. Learning agreement; bankové údaje; Európsky preukaz zdravotného poistenia; info kam, ako a do kedy zaslať dokumenty).</a:t>
            </a:r>
          </a:p>
          <a:p>
            <a:pPr marL="521208" lvl="0" indent="-457200">
              <a:buAutoNum type="alphaLcParenR"/>
            </a:pPr>
            <a:endParaRPr lang="pl-PL" sz="1900" dirty="0"/>
          </a:p>
          <a:p>
            <a:r>
              <a:rPr lang="pl-PL" sz="1900" dirty="0" smtClean="0"/>
              <a:t>Deadliny na odovzdanie dokumentov na IRO:</a:t>
            </a:r>
          </a:p>
          <a:p>
            <a:pPr marL="64008" indent="0">
              <a:buNone/>
            </a:pPr>
            <a:r>
              <a:rPr lang="pl-PL" sz="1900" dirty="0" smtClean="0"/>
              <a:t>- </a:t>
            </a:r>
            <a:r>
              <a:rPr lang="pl-PL" sz="1900" dirty="0" smtClean="0">
                <a:solidFill>
                  <a:srgbClr val="FFC000"/>
                </a:solidFill>
              </a:rPr>
              <a:t>30.4.2018</a:t>
            </a:r>
            <a:r>
              <a:rPr lang="pl-PL" sz="1900" dirty="0" smtClean="0"/>
              <a:t> pre študentov, ktorí idú na mobilitu počas zimného semestra alebo na celý akademický rok</a:t>
            </a:r>
          </a:p>
          <a:p>
            <a:pPr marL="64008" indent="0">
              <a:buNone/>
            </a:pPr>
            <a:r>
              <a:rPr lang="pl-PL" sz="1900" dirty="0" smtClean="0"/>
              <a:t>- </a:t>
            </a:r>
            <a:r>
              <a:rPr lang="pl-PL" sz="1900" dirty="0" smtClean="0">
                <a:solidFill>
                  <a:srgbClr val="FFC000"/>
                </a:solidFill>
              </a:rPr>
              <a:t>30.9.2018</a:t>
            </a:r>
            <a:r>
              <a:rPr lang="pl-PL" sz="1900" dirty="0" smtClean="0"/>
              <a:t> pre </a:t>
            </a:r>
            <a:r>
              <a:rPr lang="pl-PL" sz="1900" dirty="0"/>
              <a:t>študentov, ktorí idú na mobilitu počas </a:t>
            </a:r>
            <a:r>
              <a:rPr lang="pl-PL" sz="1900" dirty="0" smtClean="0"/>
              <a:t>letného </a:t>
            </a:r>
            <a:r>
              <a:rPr lang="pl-PL" sz="1900" dirty="0"/>
              <a:t>semestra </a:t>
            </a:r>
            <a:endParaRPr lang="pl-PL" sz="1900" dirty="0" smtClean="0"/>
          </a:p>
          <a:p>
            <a:pPr marL="64008" indent="0">
              <a:buNone/>
            </a:pPr>
            <a:r>
              <a:rPr lang="pl-PL" sz="1900" dirty="0" smtClean="0"/>
              <a:t>- !!! </a:t>
            </a:r>
            <a:r>
              <a:rPr lang="pl-PL" sz="1900" dirty="0"/>
              <a:t>v</a:t>
            </a:r>
            <a:r>
              <a:rPr lang="pl-PL" sz="1900" dirty="0" smtClean="0"/>
              <a:t> prípade, že deadline prijímajúcej univerzity na zaslanie/nahranie dokumentov je skorší ako náš deadline alebo je tesne po našom deadline, je potrebné doniesť dokumenty ešte skôr. </a:t>
            </a:r>
            <a:endParaRPr lang="pl-PL" sz="1900" dirty="0"/>
          </a:p>
          <a:p>
            <a:pPr marL="64008" lvl="0" indent="0">
              <a:buNone/>
            </a:pPr>
            <a:endParaRPr lang="sk-SK" sz="21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050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sk-SK" sz="1800" dirty="0" smtClean="0"/>
              <a:t>Študent si musí zistiť AKÉ </a:t>
            </a:r>
            <a:r>
              <a:rPr lang="sk-SK" sz="1800" dirty="0"/>
              <a:t>dokumenty od neho potrebuje </a:t>
            </a:r>
            <a:r>
              <a:rPr lang="sk-SK" sz="1800" dirty="0" smtClean="0"/>
              <a:t>prijímajúca a </a:t>
            </a:r>
            <a:r>
              <a:rPr lang="sk-SK" sz="1800" dirty="0"/>
              <a:t>DO KEDY, KAM a AKO ich je potrebné doručiť. </a:t>
            </a:r>
            <a:r>
              <a:rPr lang="sk-SK" sz="1800" dirty="0" err="1" smtClean="0"/>
              <a:t>Info</a:t>
            </a:r>
            <a:r>
              <a:rPr lang="sk-SK" sz="1800" dirty="0" smtClean="0"/>
              <a:t> o</a:t>
            </a:r>
            <a:r>
              <a:rPr lang="sk-SK" sz="1800" dirty="0"/>
              <a:t> potrebných dokumentoch môže študent nájsť na webstránke prijímajúcej univerzity alebo ich dostane mailom od prijímajúcej univerzity</a:t>
            </a:r>
            <a:r>
              <a:rPr lang="sk-SK" sz="1800" dirty="0" smtClean="0"/>
              <a:t>.</a:t>
            </a:r>
          </a:p>
          <a:p>
            <a:endParaRPr lang="sk-SK" sz="1800" dirty="0" smtClean="0"/>
          </a:p>
          <a:p>
            <a:r>
              <a:rPr lang="sk-SK" sz="1800" dirty="0" smtClean="0"/>
              <a:t>okrem </a:t>
            </a:r>
            <a:r>
              <a:rPr lang="sk-SK" sz="1800" dirty="0"/>
              <a:t>dokumentov, ktoré potrebuje prijímajúca univerzita, </a:t>
            </a:r>
            <a:r>
              <a:rPr lang="sk-SK" sz="1800" dirty="0" smtClean="0"/>
              <a:t>na IRO UPJŠ od študenta potrebujeme aj: </a:t>
            </a:r>
          </a:p>
          <a:p>
            <a:pPr marL="64008" indent="0" defTabSz="358775">
              <a:buNone/>
            </a:pPr>
            <a:r>
              <a:rPr lang="sk-SK" sz="1800" dirty="0" smtClean="0"/>
              <a:t>1) </a:t>
            </a:r>
            <a:r>
              <a:rPr lang="sk-SK" sz="1800" b="1" dirty="0" err="1" smtClean="0"/>
              <a:t>Learning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Agreement</a:t>
            </a:r>
            <a:r>
              <a:rPr lang="sk-SK" sz="1800" b="1" dirty="0" smtClean="0"/>
              <a:t> - časť </a:t>
            </a:r>
            <a:r>
              <a:rPr lang="sk-SK" sz="1800" b="1" dirty="0" err="1" smtClean="0"/>
              <a:t>Before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the</a:t>
            </a:r>
            <a:r>
              <a:rPr lang="sk-SK" sz="1800" b="1" dirty="0" smtClean="0"/>
              <a:t> Mobility</a:t>
            </a:r>
          </a:p>
          <a:p>
            <a:pPr defTabSz="358775">
              <a:buFont typeface="Century Gothic" panose="020B0502020202020204" pitchFamily="34" charset="0"/>
              <a:buChar char="-"/>
            </a:pPr>
            <a:r>
              <a:rPr lang="sk-SK" sz="1800" dirty="0"/>
              <a:t> </a:t>
            </a:r>
            <a:r>
              <a:rPr lang="sk-SK" sz="1800" dirty="0" smtClean="0"/>
              <a:t>študent si volí predmety</a:t>
            </a:r>
            <a:r>
              <a:rPr lang="sk-SK" sz="1800" dirty="0"/>
              <a:t>, ktoré bude na prijímajúcej univerzite študovať a predmety, ktoré si dá po návrate z mobility uznať - výber predmetov IRO nerieši, študent ich musí odkonzultovať </a:t>
            </a:r>
            <a:r>
              <a:rPr lang="sk-SK" sz="1800" dirty="0" smtClean="0"/>
              <a:t>s </a:t>
            </a:r>
            <a:r>
              <a:rPr lang="sk-SK" sz="1800" dirty="0"/>
              <a:t>fakultným/katedrovým/ústavným koordinátorom. Študent doručí LA na IRO až keď bude podpísaný študentom a jeho </a:t>
            </a:r>
            <a:r>
              <a:rPr lang="sk-SK" sz="1800" dirty="0" smtClean="0"/>
              <a:t>koordinátorom (v prípade FF podpisuje katedrový a fakultný koordinátor a v prípade </a:t>
            </a:r>
            <a:r>
              <a:rPr lang="sk-SK" sz="1800" dirty="0" err="1" smtClean="0"/>
              <a:t>Prír.F</a:t>
            </a:r>
            <a:r>
              <a:rPr lang="sk-SK" sz="1800" dirty="0" smtClean="0"/>
              <a:t> podpisuje ústavný a fakultný koordinátor). </a:t>
            </a:r>
            <a:r>
              <a:rPr lang="sk-SK" sz="1800" dirty="0"/>
              <a:t>IRO následne zabezpečí podpis </a:t>
            </a:r>
            <a:r>
              <a:rPr lang="sk-SK" sz="1800" dirty="0" smtClean="0"/>
              <a:t>Erasmus inštitucionálnej </a:t>
            </a:r>
            <a:r>
              <a:rPr lang="sk-SK" sz="1800" dirty="0"/>
              <a:t>koordinátorky.</a:t>
            </a:r>
          </a:p>
          <a:p>
            <a:pPr defTabSz="358775">
              <a:buFontTx/>
              <a:buChar char="-"/>
            </a:pPr>
            <a:r>
              <a:rPr lang="sk-SK" sz="1800" dirty="0" smtClean="0"/>
              <a:t>predmety </a:t>
            </a:r>
            <a:r>
              <a:rPr lang="sk-SK" sz="1800" dirty="0"/>
              <a:t>si študent musí navoliť tak, aby </a:t>
            </a:r>
            <a:r>
              <a:rPr lang="sk-SK" sz="1800" dirty="0" smtClean="0"/>
              <a:t>na zahraničnej univerzite získal </a:t>
            </a:r>
            <a:r>
              <a:rPr lang="sk-SK" sz="1800" b="1" dirty="0" smtClean="0">
                <a:solidFill>
                  <a:srgbClr val="FFC000"/>
                </a:solidFill>
              </a:rPr>
              <a:t>minimálne 20 ECTS kreditov za semester </a:t>
            </a:r>
            <a:r>
              <a:rPr lang="sk-SK" sz="1800" dirty="0" smtClean="0"/>
              <a:t>(</a:t>
            </a:r>
            <a:r>
              <a:rPr lang="sk-SK" sz="1800" dirty="0"/>
              <a:t>doktorandi nemusia doniesť </a:t>
            </a:r>
            <a:r>
              <a:rPr lang="sk-SK" sz="1800" dirty="0" smtClean="0"/>
              <a:t>kredity</a:t>
            </a:r>
            <a:r>
              <a:rPr lang="sk-SK" sz="1800" dirty="0"/>
              <a:t>). </a:t>
            </a:r>
          </a:p>
          <a:p>
            <a:pPr marL="0" indent="0" defTabSz="358775">
              <a:buNone/>
            </a:pPr>
            <a:endParaRPr lang="sk-SK" sz="1800" dirty="0"/>
          </a:p>
          <a:p>
            <a:pPr defTabSz="358775">
              <a:buFontTx/>
              <a:buChar char="-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375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84168"/>
          </a:xfrm>
        </p:spPr>
        <p:txBody>
          <a:bodyPr>
            <a:normAutofit lnSpcReduction="10000"/>
          </a:bodyPr>
          <a:lstStyle/>
          <a:p>
            <a:pPr lvl="0" defTabSz="358775">
              <a:buClr>
                <a:srgbClr val="FF388C"/>
              </a:buClr>
              <a:buFontTx/>
              <a:buChar char="-"/>
            </a:pPr>
            <a:r>
              <a:rPr lang="sk-SK" sz="1800" dirty="0">
                <a:solidFill>
                  <a:prstClr val="white"/>
                </a:solidFill>
              </a:rPr>
              <a:t>ak </a:t>
            </a:r>
            <a:r>
              <a:rPr lang="sk-SK" sz="1800" dirty="0" smtClean="0">
                <a:solidFill>
                  <a:prstClr val="white"/>
                </a:solidFill>
              </a:rPr>
              <a:t>prijímajúca </a:t>
            </a:r>
            <a:r>
              <a:rPr lang="sk-SK" sz="1800" dirty="0">
                <a:solidFill>
                  <a:prstClr val="white"/>
                </a:solidFill>
              </a:rPr>
              <a:t>univerzity </a:t>
            </a:r>
            <a:r>
              <a:rPr lang="sk-SK" sz="1800" dirty="0" smtClean="0">
                <a:solidFill>
                  <a:prstClr val="white"/>
                </a:solidFill>
              </a:rPr>
              <a:t>nevyžaduje vlastný </a:t>
            </a:r>
            <a:r>
              <a:rPr lang="sk-SK" sz="1800" dirty="0">
                <a:solidFill>
                  <a:prstClr val="white"/>
                </a:solidFill>
              </a:rPr>
              <a:t>vzor LA, študent vyplní  ten náš: http://www.upjs.sk/univerzita/cinnost/medzinarodne-vztahy/erasmus-plus/mobilita-studenti-studium/</a:t>
            </a:r>
          </a:p>
          <a:p>
            <a:pPr lvl="0" defTabSz="358775">
              <a:buClr>
                <a:srgbClr val="FF388C"/>
              </a:buClr>
              <a:buFontTx/>
              <a:buChar char="-"/>
            </a:pPr>
            <a:endParaRPr lang="sk-SK" sz="1800" dirty="0" smtClean="0">
              <a:solidFill>
                <a:prstClr val="white"/>
              </a:solidFill>
            </a:endParaRPr>
          </a:p>
          <a:p>
            <a:pPr lvl="0" defTabSz="358775">
              <a:buClr>
                <a:srgbClr val="FF388C"/>
              </a:buClr>
              <a:buFontTx/>
              <a:buChar char="-"/>
            </a:pPr>
            <a:r>
              <a:rPr lang="sk-SK" sz="1800" dirty="0" smtClean="0">
                <a:solidFill>
                  <a:prstClr val="white"/>
                </a:solidFill>
              </a:rPr>
              <a:t>ak </a:t>
            </a:r>
            <a:r>
              <a:rPr lang="sk-SK" sz="1800" dirty="0">
                <a:solidFill>
                  <a:prstClr val="white"/>
                </a:solidFill>
              </a:rPr>
              <a:t>má prijímajúca univerzita vlastný vzor LA, stačí, keď študent vyplní LA prijímajúcej univerzity. Ak však v tomto vzore chýba tabuľka pre predmety, ktoré budú študentovi po návrate z mobility </a:t>
            </a:r>
            <a:r>
              <a:rPr lang="sk-SK" sz="1800" dirty="0" smtClean="0">
                <a:solidFill>
                  <a:prstClr val="white"/>
                </a:solidFill>
              </a:rPr>
              <a:t>uznané (</a:t>
            </a:r>
            <a:r>
              <a:rPr lang="sk-SK" sz="1800" dirty="0" err="1" smtClean="0">
                <a:solidFill>
                  <a:prstClr val="white"/>
                </a:solidFill>
              </a:rPr>
              <a:t>t.j</a:t>
            </a:r>
            <a:r>
              <a:rPr lang="sk-SK" sz="1800" dirty="0" smtClean="0">
                <a:solidFill>
                  <a:prstClr val="white"/>
                </a:solidFill>
              </a:rPr>
              <a:t>. tabuľka B v našom vzore), </a:t>
            </a:r>
            <a:r>
              <a:rPr lang="sk-SK" sz="1800" dirty="0">
                <a:solidFill>
                  <a:prstClr val="white"/>
                </a:solidFill>
              </a:rPr>
              <a:t>študent okrem toho vyplní aj náš vzor LA.</a:t>
            </a:r>
          </a:p>
          <a:p>
            <a:pPr marL="64008" indent="0" defTabSz="358775">
              <a:buNone/>
            </a:pPr>
            <a:endParaRPr lang="sk-SK" sz="1800" dirty="0" smtClean="0"/>
          </a:p>
          <a:p>
            <a:pPr marL="64008" indent="0" defTabSz="358775">
              <a:spcBef>
                <a:spcPts val="0"/>
              </a:spcBef>
              <a:buNone/>
            </a:pPr>
            <a:r>
              <a:rPr lang="sk-SK" sz="1800" dirty="0" smtClean="0"/>
              <a:t>2</a:t>
            </a:r>
            <a:r>
              <a:rPr lang="sk-SK" sz="1800" dirty="0"/>
              <a:t>)</a:t>
            </a:r>
            <a:r>
              <a:rPr lang="sk-SK" sz="1800" b="1" dirty="0"/>
              <a:t> Bankové údaje - </a:t>
            </a:r>
            <a:r>
              <a:rPr lang="sk-SK" sz="1800" dirty="0" smtClean="0"/>
              <a:t>dostupné tu</a:t>
            </a:r>
            <a:r>
              <a:rPr lang="sk-SK" sz="1800" dirty="0"/>
              <a:t>:</a:t>
            </a:r>
            <a:r>
              <a:rPr lang="sk-SK" sz="1800" b="1" dirty="0"/>
              <a:t> </a:t>
            </a:r>
            <a:endParaRPr lang="sk-SK" sz="1800" b="1" dirty="0" smtClean="0"/>
          </a:p>
          <a:p>
            <a:pPr marL="179388" indent="-115888" defTabSz="358775">
              <a:spcBef>
                <a:spcPts val="0"/>
              </a:spcBef>
              <a:buNone/>
            </a:pPr>
            <a:r>
              <a:rPr lang="sk-SK" sz="1800" dirty="0" smtClean="0">
                <a:hlinkClick r:id="rId2"/>
              </a:rPr>
              <a:t>http</a:t>
            </a:r>
            <a:r>
              <a:rPr lang="sk-SK" sz="1800" dirty="0">
                <a:hlinkClick r:id="rId2"/>
              </a:rPr>
              <a:t>://www.upjs.sk/univerzita/cinnost/medzinarodne-vztahy/erasmus-plus/mobilita-studenti-studium/</a:t>
            </a:r>
            <a:endParaRPr lang="sk-SK" sz="1800" dirty="0"/>
          </a:p>
          <a:p>
            <a:pPr marL="64008" indent="0">
              <a:spcBef>
                <a:spcPts val="0"/>
              </a:spcBef>
              <a:buNone/>
            </a:pPr>
            <a:r>
              <a:rPr lang="sk-SK" sz="1800" dirty="0" smtClean="0"/>
              <a:t>Číslo účtu </a:t>
            </a:r>
            <a:r>
              <a:rPr lang="sk-SK" sz="1800" dirty="0"/>
              <a:t>je potrebné vyplniť len vo forme </a:t>
            </a:r>
            <a:r>
              <a:rPr lang="sk-SK" sz="1800" dirty="0" smtClean="0"/>
              <a:t>IBAN.</a:t>
            </a:r>
          </a:p>
          <a:p>
            <a:pPr marL="64008" indent="0">
              <a:buNone/>
            </a:pPr>
            <a:endParaRPr lang="sk-SK" sz="1800" dirty="0"/>
          </a:p>
          <a:p>
            <a:pPr marL="64008" indent="0">
              <a:buNone/>
              <a:tabLst>
                <a:tab pos="358775" algn="l"/>
              </a:tabLst>
            </a:pPr>
            <a:r>
              <a:rPr lang="sk-SK" sz="1800" dirty="0" smtClean="0"/>
              <a:t>3) </a:t>
            </a:r>
            <a:r>
              <a:rPr lang="sk-SK" sz="1800" b="1" dirty="0" smtClean="0"/>
              <a:t>Európsky </a:t>
            </a:r>
            <a:r>
              <a:rPr lang="sk-SK" sz="1800" b="1" dirty="0"/>
              <a:t>preukaz zdravotného poistenia </a:t>
            </a:r>
            <a:r>
              <a:rPr lang="sk-SK" sz="1800" b="1" dirty="0" smtClean="0"/>
              <a:t>- </a:t>
            </a:r>
            <a:r>
              <a:rPr lang="sk-SK" sz="1800" dirty="0" smtClean="0"/>
              <a:t>musí </a:t>
            </a:r>
            <a:r>
              <a:rPr lang="sk-SK" sz="1800" dirty="0"/>
              <a:t>mať takú platnosť, aby </a:t>
            </a:r>
            <a:r>
              <a:rPr lang="sk-SK" sz="1800" dirty="0" smtClean="0"/>
              <a:t>pokryl </a:t>
            </a:r>
            <a:r>
              <a:rPr lang="sk-SK" sz="1800" dirty="0"/>
              <a:t>celé obdobie </a:t>
            </a:r>
            <a:r>
              <a:rPr lang="sk-SK" sz="1800" dirty="0" smtClean="0"/>
              <a:t>trvania </a:t>
            </a:r>
            <a:r>
              <a:rPr lang="sk-SK" sz="1800" dirty="0"/>
              <a:t>mobility</a:t>
            </a:r>
            <a:r>
              <a:rPr lang="sk-SK" sz="1800" dirty="0" smtClean="0"/>
              <a:t>. Ak študent cestuje do krajiny, kde EPZP neplatí, donesie nám doklad o komerčnom poistení. </a:t>
            </a:r>
          </a:p>
          <a:p>
            <a:pPr marL="64008" indent="0">
              <a:buNone/>
              <a:tabLst>
                <a:tab pos="358775" algn="l"/>
              </a:tabLst>
            </a:pPr>
            <a:r>
              <a:rPr lang="sk-SK" sz="1800" dirty="0" smtClean="0"/>
              <a:t>Zároveň študentom odporúčame, aby si uzavreli aj komerčné cestovné poistenie u poisťovne podľa svojho výberu (novinka v poistení: Erasmus+ </a:t>
            </a:r>
            <a:r>
              <a:rPr lang="sk-SK" sz="1800" dirty="0"/>
              <a:t>poistenie </a:t>
            </a:r>
            <a:r>
              <a:rPr lang="sk-SK" sz="1800" dirty="0">
                <a:hlinkClick r:id="rId3"/>
              </a:rPr>
              <a:t>https://www.erapo.sk</a:t>
            </a:r>
            <a:r>
              <a:rPr lang="sk-SK" sz="1800" dirty="0" smtClean="0">
                <a:hlinkClick r:id="rId3"/>
              </a:rPr>
              <a:t>/</a:t>
            </a:r>
            <a:r>
              <a:rPr lang="sk-SK" sz="1800" dirty="0" smtClean="0"/>
              <a:t>) - nie je to potrebné dokladovať na IRO. </a:t>
            </a:r>
            <a:endParaRPr lang="sk-SK" sz="1800" dirty="0"/>
          </a:p>
          <a:p>
            <a:pPr marL="64008" indent="0">
              <a:buNone/>
            </a:pPr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38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dirty="0"/>
              <a:t>4) </a:t>
            </a:r>
            <a:r>
              <a:rPr lang="sk-SK" sz="1800" dirty="0" smtClean="0"/>
              <a:t>na IRO doručiť aj tieto </a:t>
            </a:r>
            <a:r>
              <a:rPr lang="sk-SK" sz="1800" dirty="0" err="1" smtClean="0"/>
              <a:t>info</a:t>
            </a:r>
            <a:r>
              <a:rPr lang="sk-SK" sz="1800" dirty="0" smtClean="0"/>
              <a:t>: </a:t>
            </a:r>
            <a:r>
              <a:rPr lang="sk-SK" sz="1800" dirty="0" err="1"/>
              <a:t>deadline</a:t>
            </a:r>
            <a:r>
              <a:rPr lang="sk-SK" sz="1800" dirty="0"/>
              <a:t>, ktorý má prijímajúca univerzita na odovzdanie dokumentov, spôsob, ako majú byť dokumenty odoslané </a:t>
            </a:r>
            <a:r>
              <a:rPr lang="sk-SK" sz="1800" dirty="0" smtClean="0"/>
              <a:t>(poštou</a:t>
            </a:r>
            <a:r>
              <a:rPr lang="sk-SK" sz="1800" dirty="0"/>
              <a:t>, </a:t>
            </a:r>
            <a:r>
              <a:rPr lang="sk-SK" sz="1800" dirty="0" err="1"/>
              <a:t>skenom</a:t>
            </a:r>
            <a:r>
              <a:rPr lang="sk-SK" sz="1800" dirty="0"/>
              <a:t> lebo či si ich študent bude nahrávať sám</a:t>
            </a:r>
            <a:r>
              <a:rPr lang="sk-SK" sz="1800" dirty="0" smtClean="0"/>
              <a:t>)</a:t>
            </a:r>
          </a:p>
          <a:p>
            <a:r>
              <a:rPr lang="sk-SK" sz="1800" dirty="0" smtClean="0"/>
              <a:t>všetky dokumenty potrebné pre prijímajúcu univerzitu a pre IRO doručí študent buď priamo na IRO, alebo ich odovzdá svojmu fakultnému/katedrovému/ ústavnému koordinátorovi, ktorý ich pošle na IRO.</a:t>
            </a:r>
          </a:p>
          <a:p>
            <a:r>
              <a:rPr lang="sk-SK" sz="1800" dirty="0" smtClean="0"/>
              <a:t>každý dokument, ktorý je potrebné odoslať riadnou poštou, nám prosím doručte 2x (1 kópia bude pre IRO). V prípade, že dokumenty stačí odoslať </a:t>
            </a:r>
            <a:r>
              <a:rPr lang="sk-SK" sz="1800" dirty="0" err="1" smtClean="0"/>
              <a:t>skenom</a:t>
            </a:r>
            <a:r>
              <a:rPr lang="sk-SK" sz="1800" dirty="0" smtClean="0"/>
              <a:t>, bude stačiť len 1 séria </a:t>
            </a:r>
            <a:r>
              <a:rPr lang="sk-SK" sz="1800" dirty="0" err="1" smtClean="0"/>
              <a:t>dokuemntov</a:t>
            </a:r>
            <a:endParaRPr lang="sk-SK" sz="1800" dirty="0" smtClean="0"/>
          </a:p>
          <a:p>
            <a:r>
              <a:rPr lang="sk-SK" sz="1800" dirty="0" smtClean="0"/>
              <a:t>IRO následne dokumenty odošle na prijímajúcu univerzitu – študenti si tieto dokumenty neposielajú sami ale </a:t>
            </a:r>
            <a:r>
              <a:rPr lang="sk-SK" sz="1800" dirty="0">
                <a:solidFill>
                  <a:srgbClr val="FFC000"/>
                </a:solidFill>
              </a:rPr>
              <a:t>p</a:t>
            </a:r>
            <a:r>
              <a:rPr lang="sk-SK" sz="1800" dirty="0" smtClean="0">
                <a:solidFill>
                  <a:srgbClr val="FFC000"/>
                </a:solidFill>
              </a:rPr>
              <a:t>ozor, </a:t>
            </a:r>
            <a:r>
              <a:rPr lang="sk-SK" sz="1800" dirty="0" smtClean="0"/>
              <a:t>ak prijímajúca univerzita vyžaduje od študenta, aby dokumenty podal študent </a:t>
            </a:r>
            <a:r>
              <a:rPr lang="sk-SK" sz="1800" b="1" dirty="0" smtClean="0"/>
              <a:t>on-line do on-line systému prijímajúcej univerzity</a:t>
            </a:r>
            <a:r>
              <a:rPr lang="sk-SK" sz="1800" dirty="0" smtClean="0"/>
              <a:t>, študent to musí urobiť sám (a dať nám vedieť).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031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 marL="64008" lvl="0" indent="0">
              <a:buNone/>
            </a:pPr>
            <a:r>
              <a:rPr lang="sk-SK" sz="1800" b="1" dirty="0">
                <a:solidFill>
                  <a:srgbClr val="FFC000"/>
                </a:solidFill>
              </a:rPr>
              <a:t>Podpis Zmluvy o poskytnutí finančnej podpory (finančnej zmluvy)</a:t>
            </a:r>
            <a:endParaRPr lang="sk-SK" sz="1800" dirty="0">
              <a:solidFill>
                <a:srgbClr val="FFC000"/>
              </a:solidFill>
            </a:endParaRPr>
          </a:p>
          <a:p>
            <a:r>
              <a:rPr lang="sk-SK" sz="1800" dirty="0" smtClean="0"/>
              <a:t>finančná </a:t>
            </a:r>
            <a:r>
              <a:rPr lang="sk-SK" sz="1800" dirty="0"/>
              <a:t>zmluva sa </a:t>
            </a:r>
            <a:r>
              <a:rPr lang="sk-SK" sz="1800" dirty="0" smtClean="0"/>
              <a:t>podpisuje (v ideálnom prípade) </a:t>
            </a:r>
            <a:r>
              <a:rPr lang="sk-SK" sz="1800" dirty="0"/>
              <a:t>približne </a:t>
            </a:r>
            <a:r>
              <a:rPr lang="sk-SK" sz="1800" dirty="0" smtClean="0"/>
              <a:t>1 mesiac </a:t>
            </a:r>
            <a:r>
              <a:rPr lang="sk-SK" sz="1800" dirty="0"/>
              <a:t>pred začiatkom mobility</a:t>
            </a:r>
          </a:p>
          <a:p>
            <a:r>
              <a:rPr lang="sk-SK" sz="1800" dirty="0" smtClean="0"/>
              <a:t>IRO študentovi pripraví </a:t>
            </a:r>
            <a:r>
              <a:rPr lang="sk-SK" sz="1800" dirty="0"/>
              <a:t>finančnú zmluvu až </a:t>
            </a:r>
            <a:r>
              <a:rPr lang="sk-SK" sz="1800" dirty="0" smtClean="0"/>
              <a:t>keď:</a:t>
            </a:r>
          </a:p>
          <a:p>
            <a:pPr marL="64008" indent="0">
              <a:buNone/>
            </a:pPr>
            <a:r>
              <a:rPr lang="sk-SK" sz="1800" dirty="0" smtClean="0"/>
              <a:t>	1.  má od študenta všetky potrebné dokumenty</a:t>
            </a:r>
          </a:p>
          <a:p>
            <a:pPr marL="64008" indent="0">
              <a:buNone/>
            </a:pPr>
            <a:r>
              <a:rPr lang="sk-SK" sz="1800" dirty="0"/>
              <a:t>	</a:t>
            </a:r>
            <a:r>
              <a:rPr lang="sk-SK" sz="1800" dirty="0" smtClean="0"/>
              <a:t>2. </a:t>
            </a:r>
            <a:r>
              <a:rPr lang="sk-SK" sz="1800" dirty="0" err="1" smtClean="0"/>
              <a:t>obdrží</a:t>
            </a:r>
            <a:r>
              <a:rPr lang="sk-SK" sz="1800" dirty="0" smtClean="0"/>
              <a:t> </a:t>
            </a:r>
            <a:r>
              <a:rPr lang="sk-SK" sz="1800" dirty="0"/>
              <a:t>LA podpísaný aj zo strany prijímajúcej </a:t>
            </a:r>
            <a:r>
              <a:rPr lang="sk-SK" sz="1800" dirty="0" smtClean="0"/>
              <a:t>univerzity </a:t>
            </a:r>
          </a:p>
          <a:p>
            <a:pPr marL="64008" indent="0">
              <a:buNone/>
            </a:pPr>
            <a:r>
              <a:rPr lang="sk-SK" sz="1800" dirty="0"/>
              <a:t>	</a:t>
            </a:r>
            <a:r>
              <a:rPr lang="sk-SK" sz="1800" dirty="0" smtClean="0"/>
              <a:t>3. študent oznámi presné </a:t>
            </a:r>
            <a:r>
              <a:rPr lang="sk-SK" sz="1800" dirty="0"/>
              <a:t>dátumy trvania </a:t>
            </a:r>
            <a:r>
              <a:rPr lang="sk-SK" sz="1800" dirty="0" smtClean="0"/>
              <a:t>mobility  </a:t>
            </a:r>
            <a:endParaRPr lang="sk-SK" sz="1800" dirty="0"/>
          </a:p>
          <a:p>
            <a:r>
              <a:rPr lang="sk-SK" sz="1800" dirty="0" smtClean="0"/>
              <a:t>ak </a:t>
            </a:r>
            <a:r>
              <a:rPr lang="sk-SK" sz="1800" dirty="0"/>
              <a:t>študent ide na mobilitu počas 1. ročníka Mgr. alebo 1. ročníka PhD., podpis zmluvy a nástup na mobilitu je možný až po zápise do ročníka. </a:t>
            </a:r>
          </a:p>
          <a:p>
            <a:r>
              <a:rPr lang="sk-SK" sz="1800" dirty="0" smtClean="0"/>
              <a:t>po </a:t>
            </a:r>
            <a:r>
              <a:rPr lang="sk-SK" sz="1800" dirty="0"/>
              <a:t>podpise finančnej zmluvy a jej zverejnení v </a:t>
            </a:r>
            <a:r>
              <a:rPr lang="sk-SK" sz="1800" dirty="0" smtClean="0"/>
              <a:t>CRZ bude </a:t>
            </a:r>
            <a:r>
              <a:rPr lang="sk-SK" sz="1800" b="1" dirty="0"/>
              <a:t>študentovi prevedených 80% grantu </a:t>
            </a:r>
            <a:r>
              <a:rPr lang="sk-SK" sz="1800" dirty="0"/>
              <a:t>(zvyšných 20% grantu bude študentovi prevedených až po návrate z mobility a splnení všetkých povinností spojených s mobilitou. 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4910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sk-SK" sz="2600" b="1" dirty="0" smtClean="0">
                <a:solidFill>
                  <a:srgbClr val="FFC000"/>
                </a:solidFill>
              </a:rPr>
              <a:t>On-line </a:t>
            </a:r>
            <a:r>
              <a:rPr lang="sk-SK" sz="2600" b="1" dirty="0">
                <a:solidFill>
                  <a:srgbClr val="FFC000"/>
                </a:solidFill>
              </a:rPr>
              <a:t>jazykový test a on-line jazykový kurz</a:t>
            </a:r>
          </a:p>
          <a:p>
            <a:r>
              <a:rPr lang="sk-SK" sz="1800" dirty="0"/>
              <a:t>každý študent, ktorého študijný jazyk/pracovný jazyk na prijímajúcej inštitúcii je dostupný v OLS systéme, je povinný absolvovať online jazykové testovanie pred začiatkom mobility a na konci mobility. Výnimkou sú </a:t>
            </a:r>
            <a:r>
              <a:rPr lang="sk-SK" sz="1800" dirty="0" smtClean="0"/>
              <a:t>rodení </a:t>
            </a:r>
            <a:r>
              <a:rPr lang="sk-SK" sz="1800" dirty="0"/>
              <a:t>hovoriaci.</a:t>
            </a:r>
          </a:p>
          <a:p>
            <a:r>
              <a:rPr lang="sk-SK" sz="1800" dirty="0"/>
              <a:t>Licenciu na vstupný test zašle IRO na e-mail študenta po podpise finančnej zmluvy. Test vyhodnotí jazykovú úroveň študenta, avšak jeho výsledok </a:t>
            </a:r>
            <a:r>
              <a:rPr lang="sk-SK" sz="1800" dirty="0" smtClean="0"/>
              <a:t>neovplyvní </a:t>
            </a:r>
            <a:r>
              <a:rPr lang="sk-SK" sz="1800" dirty="0"/>
              <a:t>možnosť vycestovať.</a:t>
            </a:r>
          </a:p>
          <a:p>
            <a:r>
              <a:rPr lang="sk-SK" sz="1800" dirty="0"/>
              <a:t>Licenciu na výstupný test pošle študentovi systém automaticky </a:t>
            </a:r>
            <a:r>
              <a:rPr lang="sk-SK" sz="1800" dirty="0" smtClean="0"/>
              <a:t>koncom mobility</a:t>
            </a:r>
          </a:p>
          <a:p>
            <a:r>
              <a:rPr lang="sk-SK" sz="1800" dirty="0" smtClean="0"/>
              <a:t>Po podaní vstupného jazykového testu má študent v prípade záujmu možnosť absolvovať aj online jazykový kurz, a to BUĎ z jazyka štúdia, v ktorom bol vstupný test (táto možnosť tu je vždy) ALEBO z jazyka prijímajúcej krajiny, ak je jazyk prijímajúcej krajiny dostupný v online systéme a ak študent dosiahol zo vstupného testu úroveň B2 alebo vyššie (v opačnom prípade je možné zaslať kurz len z jazyka vstupného testu)</a:t>
            </a:r>
          </a:p>
        </p:txBody>
      </p:sp>
    </p:spTree>
    <p:extLst>
      <p:ext uri="{BB962C8B-B14F-4D97-AF65-F5344CB8AC3E}">
        <p14:creationId xmlns:p14="http://schemas.microsoft.com/office/powerpoint/2010/main" val="8476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pPr algn="ctr"/>
            <a:r>
              <a:rPr lang="sk-SK" dirty="0"/>
              <a:t>P</a:t>
            </a:r>
            <a:r>
              <a:rPr lang="it-IT" dirty="0" smtClean="0"/>
              <a:t>očas </a:t>
            </a:r>
            <a:r>
              <a:rPr lang="sk-SK" dirty="0" smtClean="0"/>
              <a:t>mobility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9"/>
            <a:ext cx="8064896" cy="4907638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sk-SK" b="1" dirty="0" smtClean="0"/>
              <a:t>Zmeny k </a:t>
            </a:r>
            <a:r>
              <a:rPr lang="sk-SK" b="1" dirty="0" err="1" smtClean="0"/>
              <a:t>Learning</a:t>
            </a:r>
            <a:r>
              <a:rPr lang="sk-SK" b="1" dirty="0" smtClean="0"/>
              <a:t> </a:t>
            </a:r>
            <a:r>
              <a:rPr lang="sk-SK" b="1" dirty="0" err="1" smtClean="0"/>
              <a:t>Agreementu</a:t>
            </a:r>
            <a:r>
              <a:rPr lang="sk-SK" b="1" dirty="0" smtClean="0"/>
              <a:t> - časť </a:t>
            </a:r>
            <a:r>
              <a:rPr lang="sk-SK" b="1" dirty="0" err="1" smtClean="0"/>
              <a:t>During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Mobility</a:t>
            </a:r>
          </a:p>
          <a:p>
            <a:pPr marL="64008" indent="0">
              <a:buNone/>
            </a:pPr>
            <a:endParaRPr lang="sk-SK" b="1" dirty="0" smtClean="0"/>
          </a:p>
          <a:p>
            <a:pPr>
              <a:buFont typeface="Wingdings 2" panose="05020102010507070707" pitchFamily="18" charset="2"/>
              <a:buChar char=""/>
            </a:pPr>
            <a:r>
              <a:rPr lang="sk-SK" dirty="0" smtClean="0"/>
              <a:t>Po </a:t>
            </a:r>
            <a:r>
              <a:rPr lang="sk-SK" dirty="0"/>
              <a:t>príchode na prijímajúc inštitúciu má študent možnosť urobiť </a:t>
            </a:r>
            <a:r>
              <a:rPr lang="sk-SK" b="1" dirty="0" smtClean="0"/>
              <a:t>zmeny (</a:t>
            </a:r>
            <a:r>
              <a:rPr lang="sk-SK" b="1" dirty="0" err="1"/>
              <a:t>c</a:t>
            </a:r>
            <a:r>
              <a:rPr lang="sk-SK" b="1" dirty="0" err="1" smtClean="0"/>
              <a:t>hanges</a:t>
            </a:r>
            <a:r>
              <a:rPr lang="sk-SK" b="1" dirty="0" smtClean="0"/>
              <a:t>) </a:t>
            </a:r>
            <a:r>
              <a:rPr lang="sk-SK" dirty="0" smtClean="0"/>
              <a:t>k </a:t>
            </a:r>
            <a:r>
              <a:rPr lang="sk-SK" dirty="0"/>
              <a:t>jeho pôvodnému </a:t>
            </a:r>
            <a:r>
              <a:rPr lang="sk-SK" dirty="0" smtClean="0"/>
              <a:t>LA.</a:t>
            </a:r>
          </a:p>
          <a:p>
            <a:pPr>
              <a:buFont typeface="Wingdings 2" panose="05020102010507070707" pitchFamily="18" charset="2"/>
              <a:buChar char=""/>
            </a:pPr>
            <a:r>
              <a:rPr lang="sk-SK" dirty="0" smtClean="0"/>
              <a:t>Zmeny v LA sa </a:t>
            </a:r>
            <a:r>
              <a:rPr lang="sk-SK" dirty="0"/>
              <a:t>robia </a:t>
            </a:r>
            <a:r>
              <a:rPr lang="sk-SK" dirty="0" smtClean="0"/>
              <a:t>ak </a:t>
            </a:r>
            <a:r>
              <a:rPr lang="sk-SK" dirty="0"/>
              <a:t>niektorý predmet zapísaný v LA </a:t>
            </a:r>
            <a:r>
              <a:rPr lang="sk-SK" dirty="0" smtClean="0"/>
              <a:t>nakoniec študent </a:t>
            </a:r>
            <a:r>
              <a:rPr lang="sk-SK" dirty="0"/>
              <a:t>nebude na prijímajúcej univerzite </a:t>
            </a:r>
            <a:r>
              <a:rPr lang="sk-SK" dirty="0" smtClean="0"/>
              <a:t>študovať </a:t>
            </a:r>
            <a:r>
              <a:rPr lang="sk-SK" dirty="0"/>
              <a:t>alebo ak sa študent rozhodne na prijímajúcej inštitúcii </a:t>
            </a:r>
            <a:r>
              <a:rPr lang="sk-SK" dirty="0" smtClean="0"/>
              <a:t>študovať predmet</a:t>
            </a:r>
            <a:r>
              <a:rPr lang="sk-SK" dirty="0"/>
              <a:t>, ktorý nemal zapísaný v pôvodnom </a:t>
            </a:r>
            <a:r>
              <a:rPr lang="sk-SK" dirty="0" smtClean="0"/>
              <a:t>LA.</a:t>
            </a:r>
          </a:p>
          <a:p>
            <a:pPr>
              <a:buFont typeface="Wingdings 2" panose="05020102010507070707" pitchFamily="18" charset="2"/>
              <a:buChar char=""/>
            </a:pPr>
            <a:r>
              <a:rPr lang="sk-SK" dirty="0"/>
              <a:t>M</a:t>
            </a:r>
            <a:r>
              <a:rPr lang="sk-SK" dirty="0" smtClean="0"/>
              <a:t>ožnosť urobiť zmeny v LA </a:t>
            </a:r>
            <a:r>
              <a:rPr lang="sk-SK" dirty="0"/>
              <a:t>musí </a:t>
            </a:r>
            <a:r>
              <a:rPr lang="sk-SK" dirty="0" smtClean="0"/>
              <a:t>študent prekonzultovať so svojim koordinátorom na fakulte/</a:t>
            </a:r>
            <a:r>
              <a:rPr lang="sk-SK" dirty="0" err="1" smtClean="0"/>
              <a:t>úsrtave</a:t>
            </a:r>
            <a:r>
              <a:rPr lang="sk-SK" dirty="0" smtClean="0"/>
              <a:t>/katedre a a musí ich podpísať </a:t>
            </a:r>
            <a:r>
              <a:rPr lang="sk-SK" dirty="0"/>
              <a:t>študent, prijímajúca inštitúcia a </a:t>
            </a:r>
            <a:r>
              <a:rPr lang="sk-SK" dirty="0" smtClean="0"/>
              <a:t>koordinátor </a:t>
            </a:r>
            <a:r>
              <a:rPr lang="sk-SK" dirty="0"/>
              <a:t>na UPJŠ. Kompletne podpísané tlačivo je následne potrebné doručiť na IRO (</a:t>
            </a:r>
            <a:r>
              <a:rPr lang="sk-SK" dirty="0" err="1"/>
              <a:t>sken</a:t>
            </a:r>
            <a:r>
              <a:rPr lang="sk-SK" dirty="0"/>
              <a:t> stačí</a:t>
            </a:r>
            <a:r>
              <a:rPr lang="sk-SK" dirty="0" smtClean="0"/>
              <a:t>). Zmeny musia </a:t>
            </a:r>
            <a:r>
              <a:rPr lang="sk-SK" dirty="0"/>
              <a:t>byť kompletne uzavreté najneskôr do 1 mesiaca od začiatku mobility. </a:t>
            </a:r>
            <a:endParaRPr lang="sk-SK" dirty="0" smtClean="0"/>
          </a:p>
          <a:p>
            <a:pPr>
              <a:buFont typeface="Wingdings 2" panose="05020102010507070707" pitchFamily="18" charset="2"/>
              <a:buChar char=""/>
            </a:pPr>
            <a:r>
              <a:rPr lang="sk-SK" dirty="0" smtClean="0"/>
              <a:t>V časti </a:t>
            </a:r>
            <a:r>
              <a:rPr lang="sk-SK" dirty="0" err="1" smtClean="0"/>
              <a:t>During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mobility je priestor na zmeny v tabuľke A (predmety na prijímajúcej univerzite) a v tabuľke B (uznávanie na UPJŠ).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97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sk-SK" sz="2100" b="1" dirty="0" smtClean="0"/>
              <a:t>Predĺženie mobility</a:t>
            </a:r>
          </a:p>
          <a:p>
            <a:r>
              <a:rPr lang="sk-SK" sz="2100" dirty="0"/>
              <a:t>a</a:t>
            </a:r>
            <a:r>
              <a:rPr lang="sk-SK" sz="2100" dirty="0" smtClean="0"/>
              <a:t>k si chce študent mobilitu predĺžiť, je </a:t>
            </a:r>
            <a:r>
              <a:rPr lang="sk-SK" sz="2100" dirty="0"/>
              <a:t>potrebné o tom informovať IRO minimálne 30 dní pred koncom mobility podľa finančnej </a:t>
            </a:r>
            <a:r>
              <a:rPr lang="sk-SK" sz="2100" dirty="0" smtClean="0"/>
              <a:t>zmluvy. </a:t>
            </a:r>
            <a:r>
              <a:rPr lang="sk-SK" sz="2100" dirty="0"/>
              <a:t>Študent musí zároveň doložiť súhlas (stačí mail) jeho </a:t>
            </a:r>
            <a:r>
              <a:rPr lang="sk-SK" sz="2100" dirty="0" smtClean="0"/>
              <a:t>koordinátora </a:t>
            </a:r>
            <a:r>
              <a:rPr lang="sk-SK" sz="2100" dirty="0"/>
              <a:t>na UPJŠ a súhlas koordinátora na prijímajúcej univerzite. </a:t>
            </a:r>
            <a:endParaRPr lang="sk-SK" sz="2100" dirty="0" smtClean="0"/>
          </a:p>
          <a:p>
            <a:r>
              <a:rPr lang="sk-SK" sz="2100" dirty="0"/>
              <a:t>n</a:t>
            </a:r>
            <a:r>
              <a:rPr lang="sk-SK" sz="2100" dirty="0" smtClean="0"/>
              <a:t>ásledne </a:t>
            </a:r>
            <a:r>
              <a:rPr lang="sk-SK" sz="2100" dirty="0"/>
              <a:t>IRO zhodnotí možnosť predĺženia mobility. Študentovi nevzniká automaticky finančný nárok na predĺženú mobilitu. UPJŠ rozhodne, či študentovi na predĺženie mobility pridelí finančné prostriedky, alebo mu schváli predĺženie mobility len s nulovým grantom. </a:t>
            </a:r>
          </a:p>
        </p:txBody>
      </p:sp>
    </p:spTree>
    <p:extLst>
      <p:ext uri="{BB962C8B-B14F-4D97-AF65-F5344CB8AC3E}">
        <p14:creationId xmlns:p14="http://schemas.microsoft.com/office/powerpoint/2010/main" val="20032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pPr algn="ctr"/>
            <a:r>
              <a:rPr lang="sk-SK" dirty="0" smtClean="0"/>
              <a:t>Po mobilite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472608"/>
          </a:xfrm>
        </p:spPr>
        <p:txBody>
          <a:bodyPr>
            <a:normAutofit/>
          </a:bodyPr>
          <a:lstStyle/>
          <a:p>
            <a:pPr marL="806958" indent="-742950">
              <a:buFont typeface="+mj-lt"/>
              <a:buAutoNum type="arabicPeriod"/>
            </a:pPr>
            <a:r>
              <a:rPr lang="sk-SK" sz="1800" dirty="0" smtClean="0"/>
              <a:t>do </a:t>
            </a:r>
            <a:r>
              <a:rPr lang="sk-SK" sz="1800" dirty="0"/>
              <a:t>30 dní od ukončenia mobility </a:t>
            </a:r>
            <a:r>
              <a:rPr lang="sk-SK" sz="1800" dirty="0" smtClean="0"/>
              <a:t>doniesť </a:t>
            </a:r>
            <a:r>
              <a:rPr lang="sk-SK" sz="1800" dirty="0"/>
              <a:t>na </a:t>
            </a:r>
            <a:r>
              <a:rPr lang="sk-SK" sz="1800" dirty="0" smtClean="0"/>
              <a:t>IRO </a:t>
            </a:r>
            <a:r>
              <a:rPr lang="sk-SK" sz="1800" b="1" dirty="0" smtClean="0"/>
              <a:t>certifikát </a:t>
            </a:r>
            <a:r>
              <a:rPr lang="sk-SK" sz="1800" b="1" dirty="0"/>
              <a:t>o trvaní mobility, </a:t>
            </a:r>
            <a:r>
              <a:rPr lang="sk-SK" sz="1800" dirty="0"/>
              <a:t>resp. </a:t>
            </a:r>
            <a:r>
              <a:rPr lang="sk-SK" sz="1800" dirty="0" smtClean="0"/>
              <a:t>iný </a:t>
            </a:r>
            <a:r>
              <a:rPr lang="sk-SK" sz="1800" dirty="0"/>
              <a:t>dokument z </a:t>
            </a:r>
            <a:r>
              <a:rPr lang="sk-SK" sz="1800" dirty="0" smtClean="0"/>
              <a:t>prijímajúcej univerzity</a:t>
            </a:r>
            <a:r>
              <a:rPr lang="sk-SK" sz="1800" dirty="0"/>
              <a:t>, na ktorom sú uvedené dátumy trvania </a:t>
            </a:r>
            <a:r>
              <a:rPr lang="sk-SK" sz="1800" dirty="0" smtClean="0"/>
              <a:t>mobility</a:t>
            </a:r>
            <a:r>
              <a:rPr lang="sk-SK" sz="1800" dirty="0"/>
              <a:t> </a:t>
            </a:r>
            <a:r>
              <a:rPr lang="sk-SK" sz="1800" dirty="0" smtClean="0"/>
              <a:t>(ideálne ak je to uvedené v </a:t>
            </a:r>
            <a:r>
              <a:rPr lang="sk-SK" sz="1800" dirty="0" err="1" smtClean="0"/>
              <a:t>Learning</a:t>
            </a:r>
            <a:r>
              <a:rPr lang="sk-SK" sz="1800" dirty="0" smtClean="0"/>
              <a:t> </a:t>
            </a:r>
            <a:r>
              <a:rPr lang="sk-SK" sz="1800" dirty="0" err="1" smtClean="0"/>
              <a:t>Agreement</a:t>
            </a:r>
            <a:r>
              <a:rPr lang="sk-SK" sz="1800" dirty="0" smtClean="0"/>
              <a:t> - </a:t>
            </a:r>
            <a:r>
              <a:rPr lang="sk-SK" sz="1800" dirty="0" err="1" smtClean="0"/>
              <a:t>After</a:t>
            </a:r>
            <a:r>
              <a:rPr lang="sk-SK" sz="1800" dirty="0" smtClean="0"/>
              <a:t> </a:t>
            </a:r>
            <a:r>
              <a:rPr lang="sk-SK" sz="1800" dirty="0" err="1" smtClean="0"/>
              <a:t>the</a:t>
            </a:r>
            <a:r>
              <a:rPr lang="sk-SK" sz="1800" dirty="0" smtClean="0"/>
              <a:t> Mobility)</a:t>
            </a:r>
          </a:p>
          <a:p>
            <a:pPr marL="806958" indent="-742950">
              <a:buFont typeface="+mj-lt"/>
              <a:buAutoNum type="arabicPeriod"/>
            </a:pPr>
            <a:r>
              <a:rPr lang="sk-SK" sz="1800" dirty="0"/>
              <a:t>do 30 dní od ukončenia mobility </a:t>
            </a:r>
            <a:r>
              <a:rPr lang="sk-SK" sz="1800" dirty="0" smtClean="0"/>
              <a:t>doniesť </a:t>
            </a:r>
            <a:r>
              <a:rPr lang="sk-SK" sz="1800" dirty="0"/>
              <a:t>na IRO </a:t>
            </a:r>
            <a:r>
              <a:rPr lang="sk-SK" sz="1800" b="1" dirty="0" smtClean="0"/>
              <a:t>výpis </a:t>
            </a:r>
            <a:r>
              <a:rPr lang="sk-SK" sz="1800" b="1" dirty="0"/>
              <a:t>známok a kreditov </a:t>
            </a:r>
            <a:r>
              <a:rPr lang="sk-SK" sz="1800" dirty="0"/>
              <a:t>z prijímajúcej </a:t>
            </a:r>
            <a:r>
              <a:rPr lang="sk-SK" sz="1800" dirty="0" smtClean="0"/>
              <a:t>inštitúcie  </a:t>
            </a:r>
            <a:r>
              <a:rPr lang="en-US" sz="1800" dirty="0"/>
              <a:t>(</a:t>
            </a:r>
            <a:r>
              <a:rPr lang="en-US" sz="1800" dirty="0" err="1"/>
              <a:t>ideálne</a:t>
            </a:r>
            <a:r>
              <a:rPr lang="en-US" sz="1800" dirty="0"/>
              <a:t> </a:t>
            </a:r>
            <a:r>
              <a:rPr lang="en-US" sz="1800" dirty="0" err="1"/>
              <a:t>ak</a:t>
            </a:r>
            <a:r>
              <a:rPr lang="en-US" sz="1800" dirty="0"/>
              <a:t> je to </a:t>
            </a:r>
            <a:r>
              <a:rPr lang="en-US" sz="1800" dirty="0" err="1"/>
              <a:t>uvedené</a:t>
            </a:r>
            <a:r>
              <a:rPr lang="en-US" sz="1800" dirty="0"/>
              <a:t> v Learning Agreement - After the Mobility</a:t>
            </a:r>
            <a:r>
              <a:rPr lang="en-US" sz="1800" dirty="0" smtClean="0"/>
              <a:t>)</a:t>
            </a:r>
            <a:endParaRPr lang="sk-SK" sz="1800" dirty="0" smtClean="0"/>
          </a:p>
          <a:p>
            <a:pPr marL="806958" indent="-742950">
              <a:buFont typeface="+mj-lt"/>
              <a:buAutoNum type="arabicPeriod"/>
            </a:pPr>
            <a:r>
              <a:rPr lang="sk-SK" sz="1800" dirty="0"/>
              <a:t>d</a:t>
            </a:r>
            <a:r>
              <a:rPr lang="sk-SK" sz="1800" dirty="0" smtClean="0"/>
              <a:t>o 30 dní od prijatia výzvy</a:t>
            </a:r>
            <a:r>
              <a:rPr lang="sk-SK" sz="1800" dirty="0"/>
              <a:t> </a:t>
            </a:r>
            <a:r>
              <a:rPr lang="sk-SK" sz="1800" dirty="0" smtClean="0"/>
              <a:t>vyplniť </a:t>
            </a:r>
            <a:r>
              <a:rPr lang="sk-SK" sz="1800" b="1" dirty="0"/>
              <a:t>on-line správu EU-</a:t>
            </a:r>
            <a:r>
              <a:rPr lang="sk-SK" sz="1800" b="1" dirty="0" err="1"/>
              <a:t>Survey</a:t>
            </a:r>
            <a:r>
              <a:rPr lang="sk-SK" sz="1800" dirty="0"/>
              <a:t>. Výzva príde študentovi </a:t>
            </a:r>
            <a:r>
              <a:rPr lang="sk-SK" sz="1800" dirty="0" smtClean="0"/>
              <a:t>na e-mail </a:t>
            </a:r>
            <a:r>
              <a:rPr lang="sk-SK" sz="1800" dirty="0"/>
              <a:t>po ukončení mobility</a:t>
            </a:r>
            <a:r>
              <a:rPr lang="sk-SK" sz="1800" dirty="0" smtClean="0"/>
              <a:t>.</a:t>
            </a:r>
          </a:p>
          <a:p>
            <a:pPr marL="806958" indent="-742950">
              <a:buFont typeface="+mj-lt"/>
              <a:buAutoNum type="arabicPeriod"/>
            </a:pPr>
            <a:r>
              <a:rPr lang="sk-SK" sz="1800" dirty="0" smtClean="0"/>
              <a:t>podať </a:t>
            </a:r>
            <a:r>
              <a:rPr lang="sk-SK" sz="1800" b="1" dirty="0"/>
              <a:t>on-line jazykový </a:t>
            </a:r>
            <a:r>
              <a:rPr lang="sk-SK" sz="1800" b="1" dirty="0" smtClean="0"/>
              <a:t>test </a:t>
            </a:r>
            <a:r>
              <a:rPr lang="sk-SK" sz="1800" b="1" dirty="0"/>
              <a:t>po ukončení </a:t>
            </a:r>
            <a:r>
              <a:rPr lang="sk-SK" sz="1800" b="1" dirty="0" smtClean="0"/>
              <a:t>mobility</a:t>
            </a:r>
            <a:r>
              <a:rPr lang="sk-SK" sz="1800" dirty="0" smtClean="0"/>
              <a:t> (ak študent dosiahol z vstupného testu úroveň C2, táto povinnosť odpadáva). </a:t>
            </a:r>
          </a:p>
          <a:p>
            <a:pPr>
              <a:buFont typeface="Century Gothic" panose="020B0502020202020204" pitchFamily="34" charset="0"/>
              <a:buChar char="→"/>
            </a:pPr>
            <a:r>
              <a:rPr lang="sk-SK" sz="1800" dirty="0" smtClean="0"/>
              <a:t>po doručení certifikátu o trvaní mobility, výpisu známok a kreditov, podaní on-line správy a podaní záverečného on-line jazykového testu + ak bude trvanie mobility podľa certifikátu o trvaní mobility sedieť s finančnou zmluvou a študent donesie aspoň 20 kreditov z </a:t>
            </a:r>
            <a:r>
              <a:rPr lang="sk-SK" sz="1800" dirty="0" err="1" smtClean="0"/>
              <a:t>príjímajúcej</a:t>
            </a:r>
            <a:r>
              <a:rPr lang="sk-SK" sz="1800" dirty="0" smtClean="0"/>
              <a:t> univerzity, bude študentovi doplatených </a:t>
            </a:r>
            <a:r>
              <a:rPr lang="sk-SK" sz="1800" b="1" dirty="0" smtClean="0"/>
              <a:t>zvyšných 20% grantu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7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Na koho sa obrátiť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32500" lnSpcReduction="20000"/>
          </a:bodyPr>
          <a:lstStyle/>
          <a:p>
            <a:pPr marL="64008" indent="0">
              <a:buNone/>
            </a:pPr>
            <a:r>
              <a:rPr lang="sk-SK" sz="3700" b="1" dirty="0"/>
              <a:t>Fakultní/katedroví/ústavní koordinátori</a:t>
            </a:r>
            <a:endParaRPr lang="sk-SK" sz="3700" dirty="0"/>
          </a:p>
          <a:p>
            <a:r>
              <a:rPr lang="sk-SK" sz="3700" dirty="0"/>
              <a:t>Kontakty nájdete tu: </a:t>
            </a:r>
            <a:r>
              <a:rPr lang="sk-SK" sz="3700" u="sng" dirty="0">
                <a:hlinkClick r:id="rId2"/>
              </a:rPr>
              <a:t>http://www.upjs.sk/univerzita/cinnost/medzinarodne-vztahy/erasmus-plus</a:t>
            </a:r>
            <a:r>
              <a:rPr lang="sk-SK" sz="3700" u="sng" dirty="0" smtClean="0">
                <a:hlinkClick r:id="rId2"/>
              </a:rPr>
              <a:t>/</a:t>
            </a:r>
            <a:endParaRPr lang="sk-SK" sz="3700" u="sng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Referát pre zahraničné vzťahy (IRO) -</a:t>
            </a: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celouniverzitná</a:t>
            </a: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úroveň</a:t>
            </a:r>
          </a:p>
          <a:p>
            <a:pPr>
              <a:spcBef>
                <a:spcPts val="0"/>
              </a:spcBef>
              <a:buFont typeface="Wingdings 3" charset="2"/>
              <a:buChar char=""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Kontakty a úradné hodiny:  </a:t>
            </a:r>
            <a:r>
              <a:rPr lang="sk-SK" sz="37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https://www.upjs.sk/univerzita/cinnost/medzinarodne-vztahy/</a:t>
            </a: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doc. Ing. Silvia </a:t>
            </a:r>
            <a:r>
              <a:rPr lang="sk-SK" sz="3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Ručinská</a:t>
            </a: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PhD. - prorektorka pre zahraničné vzťahy a mobilitu</a:t>
            </a:r>
          </a:p>
          <a:p>
            <a:pPr marL="64008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Mgr. </a:t>
            </a:r>
            <a:r>
              <a:rPr lang="sk-SK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Mária </a:t>
            </a:r>
            <a:r>
              <a:rPr lang="sk-SK" sz="3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Vasiľová</a:t>
            </a:r>
            <a:r>
              <a:rPr lang="sk-SK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PhD. - inštitucionálna koordinátorka Erasmus+</a:t>
            </a:r>
          </a:p>
          <a:p>
            <a:pPr marL="64008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Mgr. Veronika Lehotská </a:t>
            </a: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- 055 234 1679 - veronika.lehotska@upjs.sk</a:t>
            </a: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3700" dirty="0"/>
              <a:t>- odchádzajúci študenti na Erasmus+ </a:t>
            </a:r>
            <a:r>
              <a:rPr lang="sk-SK" sz="3700" dirty="0" smtClean="0"/>
              <a:t>štúdium</a:t>
            </a: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3700" dirty="0"/>
              <a:t>- nové partnerské krajiny </a:t>
            </a:r>
            <a:r>
              <a:rPr lang="sk-SK" sz="3700" dirty="0" smtClean="0"/>
              <a:t>Erasmus</a:t>
            </a:r>
            <a:r>
              <a:rPr lang="sk-SK" sz="3700" dirty="0"/>
              <a:t>+ všetky typy </a:t>
            </a:r>
            <a:r>
              <a:rPr lang="sk-SK" sz="3700" dirty="0" smtClean="0"/>
              <a:t>mobilít </a:t>
            </a:r>
            <a:r>
              <a:rPr lang="sk-SK" sz="3700" dirty="0"/>
              <a:t>(</a:t>
            </a:r>
            <a:r>
              <a:rPr lang="sk-SK" sz="3700" dirty="0" smtClean="0"/>
              <a:t>napr. Rusko</a:t>
            </a:r>
            <a:r>
              <a:rPr lang="sk-SK" sz="3700" dirty="0"/>
              <a:t>, Ukrajina, </a:t>
            </a:r>
            <a:r>
              <a:rPr lang="sk-SK" sz="3700" dirty="0" smtClean="0"/>
              <a:t>Srbsko...)</a:t>
            </a: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/>
              <a:t>	</a:t>
            </a: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PhDr. Zuzana </a:t>
            </a:r>
            <a:r>
              <a:rPr lang="sk-SK" sz="3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Szattlerová</a:t>
            </a:r>
            <a:r>
              <a:rPr lang="sk-SK" sz="3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055 234 1129 - </a:t>
            </a:r>
            <a:r>
              <a:rPr lang="sk-SK" sz="3700" dirty="0" smtClean="0">
                <a:hlinkClick r:id="rId4"/>
              </a:rPr>
              <a:t>zuzana.szattlerova@upjs.sk</a:t>
            </a:r>
            <a:endParaRPr lang="sk-SK" sz="3700" dirty="0" smtClean="0"/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prichádzajúci študenti na Erasmus+ </a:t>
            </a: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/>
              <a:t>	</a:t>
            </a:r>
            <a:r>
              <a:rPr lang="sk-SK" sz="3700" dirty="0" smtClean="0"/>
              <a:t>- </a:t>
            </a:r>
            <a:r>
              <a:rPr lang="sk-SK" sz="3700" dirty="0"/>
              <a:t>Erasmus+ </a:t>
            </a:r>
            <a:r>
              <a:rPr lang="sk-SK" sz="3700" dirty="0" err="1"/>
              <a:t>medziinštitucionálne</a:t>
            </a:r>
            <a:r>
              <a:rPr lang="sk-SK" sz="3700" dirty="0"/>
              <a:t> (bilaterálne) </a:t>
            </a:r>
            <a:r>
              <a:rPr lang="sk-SK" sz="3700" dirty="0" smtClean="0"/>
              <a:t>zmluvy</a:t>
            </a: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/>
              <a:t>	</a:t>
            </a:r>
            <a:r>
              <a:rPr lang="sk-SK" sz="3700" dirty="0" smtClean="0"/>
              <a:t>- prichádzajúci zamestnanci na Erasmus+</a:t>
            </a:r>
            <a:endParaRPr lang="sk-SK" sz="3700" dirty="0"/>
          </a:p>
          <a:p>
            <a:pPr marL="64008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rgbClr val="FFC000"/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Mgr. Mária </a:t>
            </a:r>
            <a:r>
              <a:rPr lang="sk-SK" sz="3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Vasiľová</a:t>
            </a:r>
            <a:r>
              <a:rPr lang="sk-SK" sz="3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PhD. </a:t>
            </a: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- 055 234 1159 - </a:t>
            </a:r>
            <a:r>
              <a:rPr lang="sk-SK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maria.vasilova@upjs.sk</a:t>
            </a: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zamestnanecké mobility na výučbu a školenia cez Erasmus+</a:t>
            </a: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</a:t>
            </a:r>
            <a:r>
              <a:rPr lang="sk-SK" sz="3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odchádzaúci</a:t>
            </a:r>
            <a:r>
              <a:rPr lang="sk-SK" sz="3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študenti na Erasmus+ stáže</a:t>
            </a: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endParaRPr lang="sk-SK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spcBef>
                <a:spcPts val="0"/>
              </a:spcBef>
              <a:buNone/>
              <a:defRPr/>
            </a:pPr>
            <a:r>
              <a:rPr lang="sk-SK" sz="3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Spoločná adresa IRO: zahrodd@upjs.sk</a:t>
            </a:r>
          </a:p>
          <a:p>
            <a:endParaRPr lang="sk-SK" sz="3400" u="sng" dirty="0" smtClean="0"/>
          </a:p>
          <a:p>
            <a:pPr marL="64008" indent="0">
              <a:buNone/>
            </a:pPr>
            <a:r>
              <a:rPr lang="sk-SK" sz="3400" dirty="0" smtClean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19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32066"/>
          </a:xfrm>
        </p:spPr>
        <p:txBody>
          <a:bodyPr/>
          <a:lstStyle/>
          <a:p>
            <a:pPr algn="ctr"/>
            <a:r>
              <a:rPr lang="sk-SK" dirty="0"/>
              <a:t>Dôležité upozornenia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1484785"/>
            <a:ext cx="7776748" cy="4763622"/>
          </a:xfrm>
        </p:spPr>
        <p:txBody>
          <a:bodyPr>
            <a:normAutofit lnSpcReduction="10000"/>
          </a:bodyPr>
          <a:lstStyle/>
          <a:p>
            <a:r>
              <a:rPr lang="sk-SK" sz="1800" dirty="0" smtClean="0"/>
              <a:t>ak </a:t>
            </a:r>
            <a:r>
              <a:rPr lang="sk-SK" sz="1800" dirty="0"/>
              <a:t>študent ide na mobilitu počas 1. roč. Mgr. alebo 1. roč. PhD. stupňa, na mobilitu môže nastúpiť až po zápise na UPJŠ, ktorým sa (opäť) stáva riadnym študentom.</a:t>
            </a:r>
          </a:p>
          <a:p>
            <a:r>
              <a:rPr lang="sk-SK" sz="1800" dirty="0" smtClean="0"/>
              <a:t>mobilita </a:t>
            </a:r>
            <a:r>
              <a:rPr lang="sk-SK" sz="1800" dirty="0"/>
              <a:t>nesmie prebiehať v čase, keď má študent na UPJŠ prerušené štúdium</a:t>
            </a:r>
          </a:p>
          <a:p>
            <a:r>
              <a:rPr lang="sk-SK" sz="1800" dirty="0" smtClean="0"/>
              <a:t>mobilita </a:t>
            </a:r>
            <a:r>
              <a:rPr lang="sk-SK" sz="1800" dirty="0"/>
              <a:t>nesmie prebiehať v čase, keď má študent </a:t>
            </a:r>
            <a:r>
              <a:rPr lang="sk-SK" sz="1800" dirty="0" smtClean="0"/>
              <a:t>už </a:t>
            </a:r>
            <a:r>
              <a:rPr lang="sk-SK" sz="1800" dirty="0"/>
              <a:t>ukončené štúdium na </a:t>
            </a:r>
            <a:r>
              <a:rPr lang="sk-SK" sz="1800" dirty="0" smtClean="0"/>
              <a:t>UPJŠ</a:t>
            </a:r>
          </a:p>
          <a:p>
            <a:r>
              <a:rPr lang="sk-SK" sz="1800" dirty="0" smtClean="0"/>
              <a:t>študenti</a:t>
            </a:r>
            <a:r>
              <a:rPr lang="sk-SK" sz="1800" dirty="0"/>
              <a:t>, ktorí sa zúčastňujú mobility počas štátnicového ročníka, musia mobilitu ukončiť pred štátnicami</a:t>
            </a:r>
          </a:p>
          <a:p>
            <a:r>
              <a:rPr lang="sk-SK" sz="1800" dirty="0" smtClean="0"/>
              <a:t>pred </a:t>
            </a:r>
            <a:r>
              <a:rPr lang="sk-SK" sz="1800" dirty="0"/>
              <a:t>odchodom na mobilitu odporúčame študentovi aby si zistil, </a:t>
            </a:r>
            <a:r>
              <a:rPr lang="sk-SK" sz="1800" dirty="0" smtClean="0"/>
              <a:t>čo od </a:t>
            </a:r>
            <a:r>
              <a:rPr lang="sk-SK" sz="1800" dirty="0"/>
              <a:t>neho bude potrebovať </a:t>
            </a:r>
            <a:r>
              <a:rPr lang="sk-SK" sz="1800" dirty="0" smtClean="0"/>
              <a:t>jeho </a:t>
            </a:r>
            <a:r>
              <a:rPr lang="sk-SK" sz="1800" dirty="0"/>
              <a:t>fakulta, katedra či </a:t>
            </a:r>
            <a:r>
              <a:rPr lang="sk-SK" sz="1800" dirty="0" smtClean="0"/>
              <a:t>ústav v súvislosti s mobilitou i riadnymi študijnými povinnosťami</a:t>
            </a:r>
          </a:p>
          <a:p>
            <a:r>
              <a:rPr lang="sk-SK" sz="1800" dirty="0"/>
              <a:t>ak idete na mobilitu cez štátnicový ročník - na katedre/ ústave/ fakulte je potrebné si zistiť, či je možné vycestovať z hľadiska splnenia štátnicových povinností</a:t>
            </a:r>
          </a:p>
          <a:p>
            <a:endParaRPr lang="sk-SK" sz="1800" dirty="0" smtClean="0"/>
          </a:p>
          <a:p>
            <a:endParaRPr lang="sk-SK" sz="1800" dirty="0"/>
          </a:p>
          <a:p>
            <a:endParaRPr lang="sk-SK" sz="1800" dirty="0" smtClean="0"/>
          </a:p>
          <a:p>
            <a:endParaRPr lang="sk-SK" sz="1800" dirty="0" smtClean="0"/>
          </a:p>
          <a:p>
            <a:pPr marL="64008" indent="0">
              <a:buNone/>
            </a:pPr>
            <a:endParaRPr lang="sk-SK" sz="1800" dirty="0" smtClean="0"/>
          </a:p>
          <a:p>
            <a:endParaRPr lang="sk-SK" sz="1800" dirty="0"/>
          </a:p>
          <a:p>
            <a:pPr marL="64008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63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sk-SK" sz="1800" dirty="0"/>
          </a:p>
          <a:p>
            <a:r>
              <a:rPr lang="sk-SK" sz="1800" dirty="0"/>
              <a:t>ak prijímajúca univerzita vyžaduje </a:t>
            </a:r>
            <a:r>
              <a:rPr lang="sk-SK" sz="1800" b="1" dirty="0">
                <a:solidFill>
                  <a:srgbClr val="FFC000"/>
                </a:solidFill>
              </a:rPr>
              <a:t>jazykový certifikát</a:t>
            </a:r>
            <a:r>
              <a:rPr lang="sk-SK" sz="1800" dirty="0"/>
              <a:t>, študent si </a:t>
            </a:r>
            <a:r>
              <a:rPr lang="sk-SK" sz="1800" dirty="0" smtClean="0"/>
              <a:t>musí zistiť</a:t>
            </a:r>
            <a:r>
              <a:rPr lang="sk-SK" sz="1800" dirty="0"/>
              <a:t>, aký typ certifikátu je požadovaný (či nejaký konkrétny alebo stačí len potvrdenie od vyučujúceho jazyka) a doručiť ho na IRO spolu s ostatnými </a:t>
            </a:r>
            <a:r>
              <a:rPr lang="sk-SK" sz="1800" dirty="0" smtClean="0"/>
              <a:t>dokumentmi</a:t>
            </a:r>
          </a:p>
          <a:p>
            <a:r>
              <a:rPr lang="sk-SK" sz="1800" dirty="0" smtClean="0"/>
              <a:t>ak </a:t>
            </a:r>
            <a:r>
              <a:rPr lang="sk-SK" sz="1800" dirty="0"/>
              <a:t>si chce študent </a:t>
            </a:r>
            <a:r>
              <a:rPr lang="sk-SK" sz="1800" b="1" dirty="0">
                <a:solidFill>
                  <a:srgbClr val="FFC000"/>
                </a:solidFill>
              </a:rPr>
              <a:t>mobilitu predĺžiť</a:t>
            </a:r>
            <a:r>
              <a:rPr lang="sk-SK" sz="1800" dirty="0"/>
              <a:t>, je potrebné o to požiadať IRO minimálne 30 dní pred koncom mobility podľa finančnej zmluvy. </a:t>
            </a:r>
          </a:p>
          <a:p>
            <a:r>
              <a:rPr lang="sk-SK" sz="1800" dirty="0" smtClean="0"/>
              <a:t>Ak si chce študent </a:t>
            </a:r>
            <a:r>
              <a:rPr lang="sk-SK" sz="1800" b="1" dirty="0" smtClean="0">
                <a:solidFill>
                  <a:srgbClr val="FFC000"/>
                </a:solidFill>
              </a:rPr>
              <a:t>mobilitu skrátiť</a:t>
            </a:r>
            <a:r>
              <a:rPr lang="sk-SK" sz="1800" dirty="0" smtClean="0"/>
              <a:t>, môže, ale na </a:t>
            </a:r>
            <a:r>
              <a:rPr lang="sk-SK" sz="1800" dirty="0"/>
              <a:t>mobilite musí </a:t>
            </a:r>
            <a:r>
              <a:rPr lang="sk-SK" sz="1800" b="1" dirty="0" smtClean="0"/>
              <a:t>ostať </a:t>
            </a:r>
            <a:r>
              <a:rPr lang="sk-SK" sz="1800" b="1" dirty="0"/>
              <a:t>minimálne 3 </a:t>
            </a:r>
            <a:r>
              <a:rPr lang="sk-SK" sz="1800" b="1" dirty="0" smtClean="0"/>
              <a:t>mesiace</a:t>
            </a:r>
            <a:r>
              <a:rPr lang="sk-SK" sz="1800" dirty="0" smtClean="0"/>
              <a:t>, v</a:t>
            </a:r>
            <a:r>
              <a:rPr lang="sk-SK" sz="1800" dirty="0"/>
              <a:t> opačnom prípade bude musieť študent vrátiť celý grant (mobilita kratšia ako 3 mesiace nemôže byť </a:t>
            </a:r>
            <a:r>
              <a:rPr lang="sk-SK" sz="1800" dirty="0" smtClean="0"/>
              <a:t>uznaná). </a:t>
            </a:r>
            <a:r>
              <a:rPr lang="sk-SK" sz="1800" dirty="0"/>
              <a:t>V</a:t>
            </a:r>
            <a:r>
              <a:rPr lang="sk-SK" sz="1800" dirty="0" smtClean="0"/>
              <a:t> </a:t>
            </a:r>
            <a:r>
              <a:rPr lang="sk-SK" sz="1800" dirty="0"/>
              <a:t>prípade, </a:t>
            </a:r>
            <a:r>
              <a:rPr lang="sk-SK" sz="1800" dirty="0" smtClean="0"/>
              <a:t>že </a:t>
            </a:r>
            <a:r>
              <a:rPr lang="sk-SK" sz="1800" dirty="0"/>
              <a:t>trvanie mobility podľa certifikátu </a:t>
            </a:r>
            <a:r>
              <a:rPr lang="sk-SK" sz="1800" dirty="0" smtClean="0"/>
              <a:t>z prijímajúcej univerzity je </a:t>
            </a:r>
            <a:r>
              <a:rPr lang="sk-SK" sz="1800" dirty="0"/>
              <a:t>viac ako 3 mesiace ale menej ako bolo dohodnuté vo finančnej zmluve, študent bude </a:t>
            </a:r>
            <a:r>
              <a:rPr lang="sk-SK" sz="1800" dirty="0" smtClean="0"/>
              <a:t>povinný </a:t>
            </a:r>
            <a:r>
              <a:rPr lang="sk-SK" sz="1800" dirty="0"/>
              <a:t>vrátiť alikvotnú časť grantu za </a:t>
            </a:r>
            <a:r>
              <a:rPr lang="sk-SK" sz="1800" dirty="0" smtClean="0"/>
              <a:t>obdobie, o </a:t>
            </a:r>
            <a:r>
              <a:rPr lang="sk-SK" sz="1800" dirty="0"/>
              <a:t>koľko ostal menej resp. mu ju odrátame z toho, čo mu budeme mať ešte doplatiť po mobilite. Máme však toleranciu </a:t>
            </a:r>
            <a:r>
              <a:rPr lang="sk-SK" sz="1800" dirty="0" smtClean="0"/>
              <a:t>5 </a:t>
            </a:r>
            <a:r>
              <a:rPr lang="sk-SK" sz="1800" dirty="0"/>
              <a:t>dní k celkovému trvaniu mobility. </a:t>
            </a:r>
            <a:endParaRPr lang="sk-SK" sz="1800" dirty="0" smtClean="0"/>
          </a:p>
          <a:p>
            <a:r>
              <a:rPr lang="sk-SK" sz="1800" dirty="0"/>
              <a:t>v prípade, že sa študent rozhodne </a:t>
            </a:r>
            <a:r>
              <a:rPr lang="sk-SK" sz="1800" b="1" dirty="0">
                <a:solidFill>
                  <a:srgbClr val="FFC000"/>
                </a:solidFill>
              </a:rPr>
              <a:t>zrušiť mobilitu</a:t>
            </a:r>
            <a:r>
              <a:rPr lang="sk-SK" sz="1800" dirty="0"/>
              <a:t>, je povinný to oznámiť IRO hneď, ako je to </a:t>
            </a:r>
            <a:r>
              <a:rPr lang="sk-SK" sz="1800" dirty="0" smtClean="0"/>
              <a:t>možné</a:t>
            </a:r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75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sk-SK" sz="1800" dirty="0" smtClean="0"/>
          </a:p>
          <a:p>
            <a:r>
              <a:rPr lang="sk-SK" sz="1800" b="1" dirty="0">
                <a:solidFill>
                  <a:srgbClr val="FFC000"/>
                </a:solidFill>
              </a:rPr>
              <a:t>prerušenie mobility </a:t>
            </a:r>
            <a:r>
              <a:rPr lang="sk-SK" sz="1800" dirty="0"/>
              <a:t>(návrat domov) s výnimkou sviatkov, nie je povolené. Vo výnimočných situáciách takéto prerušenie môže povoliť Národná agentúra Erasmus+. </a:t>
            </a:r>
            <a:endParaRPr lang="sk-SK" sz="1800" dirty="0" smtClean="0"/>
          </a:p>
          <a:p>
            <a:r>
              <a:rPr lang="sk-SK" sz="1800" dirty="0" smtClean="0"/>
              <a:t>z</a:t>
            </a:r>
            <a:r>
              <a:rPr lang="sk-SK" sz="1800" dirty="0"/>
              <a:t> mobility musí študent za 1 semester doniesť </a:t>
            </a:r>
            <a:r>
              <a:rPr lang="sk-SK" sz="1800" b="1" dirty="0">
                <a:solidFill>
                  <a:srgbClr val="FFC000"/>
                </a:solidFill>
              </a:rPr>
              <a:t>minimálne </a:t>
            </a:r>
            <a:r>
              <a:rPr lang="sk-SK" sz="1800" b="1" dirty="0" smtClean="0">
                <a:solidFill>
                  <a:srgbClr val="FFC000"/>
                </a:solidFill>
              </a:rPr>
              <a:t>20 </a:t>
            </a:r>
            <a:r>
              <a:rPr lang="sk-SK" sz="1800" b="1" dirty="0">
                <a:solidFill>
                  <a:srgbClr val="FFC000"/>
                </a:solidFill>
              </a:rPr>
              <a:t>kreditov</a:t>
            </a:r>
            <a:r>
              <a:rPr lang="sk-SK" sz="1800" dirty="0">
                <a:solidFill>
                  <a:srgbClr val="FFC000"/>
                </a:solidFill>
              </a:rPr>
              <a:t> </a:t>
            </a:r>
            <a:r>
              <a:rPr lang="sk-SK" sz="1800" dirty="0"/>
              <a:t>(doktorandov sa táto povinnosť netýka). V opačnom prípade hrozí študentovi </a:t>
            </a:r>
            <a:r>
              <a:rPr lang="sk-SK" sz="1800" b="1" dirty="0"/>
              <a:t>vrátenie časti grantu alebo celého grantu</a:t>
            </a:r>
            <a:r>
              <a:rPr lang="sk-SK" sz="1800" dirty="0"/>
              <a:t>.</a:t>
            </a:r>
          </a:p>
          <a:p>
            <a:r>
              <a:rPr lang="sk-SK" sz="1800" b="1" dirty="0" smtClean="0"/>
              <a:t>uznávanie </a:t>
            </a:r>
            <a:r>
              <a:rPr lang="sk-SK" sz="1800" b="1" dirty="0"/>
              <a:t>kreditov </a:t>
            </a:r>
            <a:r>
              <a:rPr lang="sk-SK" sz="1800" dirty="0"/>
              <a:t>dovezených z mobility nerieši IRO, ale študent to rieši na svojej </a:t>
            </a:r>
            <a:r>
              <a:rPr lang="sk-SK" sz="1800" dirty="0" smtClean="0"/>
              <a:t>fakulte/ústave/katedre</a:t>
            </a:r>
          </a:p>
          <a:p>
            <a:r>
              <a:rPr lang="sk-SK" sz="1800" dirty="0" smtClean="0"/>
              <a:t>dokumenty </a:t>
            </a:r>
            <a:r>
              <a:rPr lang="sk-SK" sz="1800" dirty="0"/>
              <a:t>po návrate z mobility je potrebné odovzdať nielen IRO, ale kópie potrebuje aj fakultný/katedrový/ústavný </a:t>
            </a:r>
            <a:r>
              <a:rPr lang="sk-SK" sz="1800" dirty="0" smtClean="0"/>
              <a:t>koordinátor</a:t>
            </a:r>
          </a:p>
          <a:p>
            <a:r>
              <a:rPr lang="sk-SK" sz="1800" b="1" dirty="0"/>
              <a:t>ubytovanie </a:t>
            </a:r>
            <a:r>
              <a:rPr lang="sk-SK" sz="1800" dirty="0"/>
              <a:t>v prijímajúcej krajine rieši študent v spolupráci s prijímajúcou univerzitou, IRO ubytovanie študentov nerieši</a:t>
            </a:r>
          </a:p>
          <a:p>
            <a:r>
              <a:rPr lang="sk-SK" sz="1800" dirty="0" smtClean="0"/>
              <a:t>v prípade zmeny bankových údajov, adresy, telefónu alebo emailu, je študent povinný túto skutočnosť oznámiť IRO čím skôr.</a:t>
            </a: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2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Základné pravidlá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66526"/>
            <a:ext cx="8229600" cy="4788282"/>
          </a:xfrm>
        </p:spPr>
        <p:txBody>
          <a:bodyPr>
            <a:normAutofit fontScale="5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sk-SK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Oprávnení účastníci:</a:t>
            </a:r>
          </a:p>
          <a:p>
            <a:pPr marL="64008" indent="0">
              <a:buNone/>
              <a:defRPr/>
            </a:pP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sú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študenti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(Bc., Mgr.,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PhD.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študenti: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interní aj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externí),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ktorí sú buď štátni občania vysielajúcej krajiny programu alebo štátni občania iných krajín zapísaní na celé štúdium na danej vysielajúcej vysokoškolskej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inštitúcií</a:t>
            </a:r>
          </a:p>
          <a:p>
            <a:pPr marL="64008" indent="0">
              <a:buNone/>
              <a:defRPr/>
            </a:pP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sú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prípade štúdia </a:t>
            </a:r>
            <a:r>
              <a:rPr lang="sk-SK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študenti </a:t>
            </a:r>
            <a:r>
              <a:rPr lang="sk-SK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minimálne 2. ročníka bakalárskeho </a:t>
            </a:r>
            <a:r>
              <a:rPr lang="sk-SK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štúdia</a:t>
            </a:r>
          </a:p>
          <a:p>
            <a:pPr marL="64008" indent="0">
              <a:buNone/>
              <a:defRPr/>
            </a:pPr>
            <a:endParaRPr lang="sk-SK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4008" indent="0">
              <a:buNone/>
              <a:defRPr/>
            </a:pP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len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riadne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zapísaní študenti: ak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 ide na mobilitu počas 1. roč. Mgr. alebo 1. roč. PhD. stupňa, na mobilitu môže nastúpiť až po zápise na UPJŠ, ktorým sa (opäť) stáva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študentom.</a:t>
            </a:r>
          </a:p>
          <a:p>
            <a:pPr marL="64008" indent="0">
              <a:buNone/>
              <a:defRPr/>
            </a:pP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mobilita nesmie prebiehať v čase, keď má študent na UPJŠ prerušené štúdium (</a:t>
            </a:r>
            <a:r>
              <a:rPr lang="sk-SK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t.j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keď nie je študentom UPJŠ)</a:t>
            </a:r>
          </a:p>
          <a:p>
            <a:pPr marL="64008" indent="0">
              <a:buNone/>
              <a:defRPr/>
            </a:pP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mobilita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nesmie prebiehať v čase, keď má študent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už ukončené štúdium na UPJŠ (</a:t>
            </a:r>
            <a:r>
              <a:rPr lang="pl-PL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t.j</a:t>
            </a:r>
            <a:r>
              <a:rPr lang="pl-PL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keď nie je študentom </a:t>
            </a:r>
            <a:r>
              <a:rPr lang="pl-PL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UPJŠ). </a:t>
            </a:r>
          </a:p>
          <a:p>
            <a:pPr marL="64008" indent="0">
              <a:buNone/>
              <a:defRPr/>
            </a:pP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študenti, ktorí sa zúčastňujú mobility počas štátnicového ročníka, musia mobilitu ukončiť pred štátnicami</a:t>
            </a:r>
          </a:p>
          <a:p>
            <a:pPr>
              <a:buFontTx/>
              <a:buChar char="-"/>
              <a:defRPr/>
            </a:pPr>
            <a:endParaRPr lang="sk-SK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2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  <a:defRPr/>
            </a:pPr>
            <a:endParaRPr lang="sk-SK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sk-SK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minimálna dĺžka mobility sú 3 mesiace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maximálna 12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mesiacov</a:t>
            </a:r>
          </a:p>
          <a:p>
            <a:pPr marL="64008" indent="0">
              <a:buNone/>
              <a:defRPr/>
            </a:pPr>
            <a:endParaRPr lang="sk-SK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študentom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prideľujeme grant maximálne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sk-SK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taký počet mesiacov, ako žiadali vo výberovom konaní.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prípade záujmu o dlhšiu mobilitu je potrebné prekonzultovať predĺženie s Referátom pre zahraničné vzťahy (ak si nie ste istí, aké trvanie máte uvedené v súvislosti s výberovým konaním, obráťte sa na Vašich fakultných/katedrových/ústavných koordinátorov).</a:t>
            </a:r>
          </a:p>
          <a:p>
            <a:pPr marL="64008" indent="0">
              <a:buNone/>
              <a:defRPr/>
            </a:pPr>
            <a:endParaRPr lang="sk-SK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 môže </a:t>
            </a:r>
            <a:r>
              <a:rPr lang="sk-SK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počas jedného stupňa štúdia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využiť na Erasmus+ mobility - </a:t>
            </a:r>
            <a:r>
              <a:rPr lang="sk-SK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štúdium alebo stáž maximálne 12 mesiacov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(študenti </a:t>
            </a:r>
            <a:r>
              <a:rPr lang="sk-SK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všeobecného lekárstva a zubného lekárstva 24 </a:t>
            </a:r>
            <a:r>
              <a:rPr lang="sk-SK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mesiacov, keďže nie je rozdelený Bc. a Mgr. stupeň). </a:t>
            </a:r>
            <a:endParaRPr lang="sk-SK" sz="3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30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►"/>
            </a:pPr>
            <a:r>
              <a:rPr lang="sk-SK" sz="1800" dirty="0" smtClean="0"/>
              <a:t>študent </a:t>
            </a:r>
            <a:r>
              <a:rPr lang="sk-SK" sz="1800" dirty="0"/>
              <a:t>môže vycestovať len na univerzitu, s ktorou má UPJŠ pre konkrétny študijný odbor uzavretú </a:t>
            </a:r>
            <a:r>
              <a:rPr lang="sk-SK" sz="1800" b="1" dirty="0" err="1"/>
              <a:t>medziinštitucionálnu</a:t>
            </a:r>
            <a:r>
              <a:rPr lang="sk-SK" sz="1800" b="1" dirty="0"/>
              <a:t> </a:t>
            </a:r>
            <a:r>
              <a:rPr lang="sk-SK" sz="1800" b="1" dirty="0" smtClean="0"/>
              <a:t>zmluvu</a:t>
            </a:r>
          </a:p>
          <a:p>
            <a:pPr marL="64008" indent="0">
              <a:buNone/>
            </a:pPr>
            <a:endParaRPr lang="sk-SK" sz="1800" dirty="0"/>
          </a:p>
          <a:p>
            <a:pPr>
              <a:buFont typeface="Century Gothic" panose="020B0502020202020204" pitchFamily="34" charset="0"/>
              <a:buChar char="►"/>
            </a:pPr>
            <a:r>
              <a:rPr lang="sk-SK" altLang="sk-SK" sz="1800" dirty="0"/>
              <a:t>Zoznam </a:t>
            </a:r>
            <a:r>
              <a:rPr lang="sk-SK" altLang="sk-SK" sz="1800" dirty="0" err="1"/>
              <a:t>medziinštitucinálnych</a:t>
            </a:r>
            <a:r>
              <a:rPr lang="sk-SK" altLang="sk-SK" sz="1800" dirty="0"/>
              <a:t> zmlúv môžete nájsť tu: </a:t>
            </a:r>
            <a:r>
              <a:rPr lang="sk-SK" altLang="sk-SK" sz="1800" dirty="0">
                <a:hlinkClick r:id="rId2"/>
              </a:rPr>
              <a:t>http://</a:t>
            </a:r>
            <a:r>
              <a:rPr lang="sk-SK" altLang="sk-SK" sz="1800" dirty="0" smtClean="0">
                <a:hlinkClick r:id="rId2"/>
              </a:rPr>
              <a:t>www.upjs.sk/univerzita/cinnost/medzinarodne-vztahy/erasmus-plus/</a:t>
            </a:r>
            <a:r>
              <a:rPr lang="sk-SK" altLang="sk-SK" sz="1800" dirty="0" smtClean="0"/>
              <a:t>. Keďže </a:t>
            </a:r>
            <a:r>
              <a:rPr lang="sk-SK" altLang="sk-SK" sz="1800" dirty="0"/>
              <a:t>zmluvy sa neustále uzatvárajú alebo môžu časom zaniknúť a vzhľadom na špecifickosť jednotlivých študijných odborov, poskytnú najpresnejšie informácie o možnostiach vycestovania na jednotlivé univerzity katedroví/ústavní/fakultní koordinátori + sú to práve oni, s ktorými musí študent riešiť výber </a:t>
            </a:r>
            <a:r>
              <a:rPr lang="sk-SK" altLang="sk-SK" sz="1800" dirty="0" smtClean="0"/>
              <a:t>univerzity.</a:t>
            </a:r>
          </a:p>
          <a:p>
            <a:endParaRPr lang="sk-SK" altLang="sk-SK" sz="1800" dirty="0"/>
          </a:p>
          <a:p>
            <a:pPr>
              <a:buFont typeface="Century Gothic" panose="020B0502020202020204" pitchFamily="34" charset="0"/>
              <a:buChar char="►"/>
            </a:pPr>
            <a:r>
              <a:rPr lang="sk-SK" sz="1800" dirty="0" smtClean="0"/>
              <a:t>Cez program Erasmus+ nie je možné vycestovať do Švajčiarska</a:t>
            </a:r>
            <a:endParaRPr lang="sk-SK" altLang="sk-SK" sz="2000" dirty="0"/>
          </a:p>
          <a:p>
            <a:pPr marL="64008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34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</a:t>
            </a:r>
            <a:br>
              <a:rPr lang="sk-SK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/>
              </a:rPr>
              <a:t/>
            </a:r>
            <a:br>
              <a:rPr lang="sk-SK" dirty="0">
                <a:effectLst/>
              </a:rPr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sk-SK" sz="1900" b="1" dirty="0">
                <a:solidFill>
                  <a:srgbClr val="FFC000"/>
                </a:solidFill>
              </a:rPr>
              <a:t>Grant (finančná podpora zo zdrojov EÚ)</a:t>
            </a:r>
          </a:p>
          <a:p>
            <a:r>
              <a:rPr lang="sk-SK" sz="1900" dirty="0" smtClean="0"/>
              <a:t>predstavuje </a:t>
            </a:r>
            <a:r>
              <a:rPr lang="sk-SK" sz="1900" dirty="0"/>
              <a:t>finančný </a:t>
            </a:r>
            <a:r>
              <a:rPr lang="sk-SK" sz="1900" b="1" dirty="0"/>
              <a:t>príspevok</a:t>
            </a:r>
            <a:r>
              <a:rPr lang="sk-SK" sz="1900" dirty="0"/>
              <a:t> na mobilitu, ktorý má </a:t>
            </a:r>
            <a:r>
              <a:rPr lang="sk-SK" sz="1900" b="1" dirty="0"/>
              <a:t>pomôcť </a:t>
            </a:r>
            <a:r>
              <a:rPr lang="sk-SK" sz="1900" dirty="0"/>
              <a:t>študentovi pokryť najmä jeho cestovné náklady, pobytové náklady a diéty počas obdobia štúdia v zahraničí. </a:t>
            </a:r>
            <a:endParaRPr lang="sk-SK" sz="1900" dirty="0" smtClean="0"/>
          </a:p>
          <a:p>
            <a:pPr marL="64008" indent="0">
              <a:buNone/>
            </a:pPr>
            <a:endParaRPr lang="sk-SK" sz="1900" dirty="0"/>
          </a:p>
          <a:p>
            <a:r>
              <a:rPr lang="sk-SK" sz="1900" dirty="0" smtClean="0"/>
              <a:t>celková </a:t>
            </a:r>
            <a:r>
              <a:rPr lang="sk-SK" sz="1900" dirty="0"/>
              <a:t>výška grantu sa vypočíta ako násobok počtu mesiacov/dní trvania </a:t>
            </a:r>
            <a:r>
              <a:rPr lang="sk-SK" sz="1900" dirty="0" smtClean="0"/>
              <a:t>mobility </a:t>
            </a:r>
            <a:r>
              <a:rPr lang="sk-SK" sz="1900" dirty="0"/>
              <a:t>a sadzby platnej na mesiac pre príslušnú prijímajúcu krajinu. </a:t>
            </a:r>
            <a:endParaRPr lang="sk-SK" sz="1900" dirty="0" smtClean="0"/>
          </a:p>
          <a:p>
            <a:pPr marL="64008" indent="0">
              <a:buNone/>
            </a:pPr>
            <a:endParaRPr lang="sk-SK" sz="1900" dirty="0"/>
          </a:p>
          <a:p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študentom prideľujeme grant maximálne na taký počet mesiacov, ako žiadali vo výberovom konaní. V prípade záujmu o dlhšiu mobilitu je potrebné prekonzultovať predĺženie s Referátom pre zahraničné vzťahy (ak si nie ste istí, aké trvanie máte uvedené v súvislosti s výberovým konaním, obráťte sa na Vašich fakultných/katedrových/ústavných koordinátorov).</a:t>
            </a:r>
          </a:p>
        </p:txBody>
      </p:sp>
    </p:spTree>
    <p:extLst>
      <p:ext uri="{BB962C8B-B14F-4D97-AF65-F5344CB8AC3E}">
        <p14:creationId xmlns:p14="http://schemas.microsoft.com/office/powerpoint/2010/main" val="38163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výšky sadzieb na </a:t>
            </a:r>
            <a:r>
              <a:rPr lang="sk-SK" dirty="0"/>
              <a:t>mesiac („mesačný grant</a:t>
            </a:r>
            <a:r>
              <a:rPr lang="sk-SK" dirty="0" smtClean="0"/>
              <a:t>“):</a:t>
            </a:r>
            <a:endParaRPr lang="sk-SK" dirty="0"/>
          </a:p>
          <a:p>
            <a:endParaRPr lang="sk-SK" dirty="0" smtClean="0"/>
          </a:p>
          <a:p>
            <a:pPr marL="64008" indent="0">
              <a:buNone/>
            </a:pPr>
            <a:r>
              <a:rPr lang="sk-SK" dirty="0" smtClean="0"/>
              <a:t>Skupina 1: </a:t>
            </a:r>
            <a:r>
              <a:rPr lang="sk-SK" dirty="0" smtClean="0">
                <a:solidFill>
                  <a:srgbClr val="FFC000"/>
                </a:solidFill>
              </a:rPr>
              <a:t>520 </a:t>
            </a:r>
            <a:r>
              <a:rPr lang="sk-SK" dirty="0">
                <a:solidFill>
                  <a:srgbClr val="FFC000"/>
                </a:solidFill>
              </a:rPr>
              <a:t>EUR/mesiac: </a:t>
            </a:r>
            <a:r>
              <a:rPr lang="sk-SK" dirty="0"/>
              <a:t>Dánsko, Fínsko, Island, Írsko, Luxembursko, Švédsko, Spojené kráľovstvo, Lichtenštajnsko, Nórsko</a:t>
            </a:r>
            <a:endParaRPr lang="sk-SK" dirty="0" smtClean="0"/>
          </a:p>
          <a:p>
            <a:pPr marL="64008" indent="0">
              <a:buNone/>
            </a:pPr>
            <a:endParaRPr lang="sk-SK" smtClean="0"/>
          </a:p>
          <a:p>
            <a:pPr marL="64008" indent="0">
              <a:buNone/>
            </a:pPr>
            <a:r>
              <a:rPr lang="sk-SK" smtClean="0"/>
              <a:t>Skupina </a:t>
            </a:r>
            <a:r>
              <a:rPr lang="sk-SK" dirty="0" smtClean="0"/>
              <a:t>2: </a:t>
            </a:r>
            <a:r>
              <a:rPr lang="sk-SK" dirty="0">
                <a:solidFill>
                  <a:srgbClr val="FFC000"/>
                </a:solidFill>
              </a:rPr>
              <a:t>470 EUR/mesiac: </a:t>
            </a:r>
            <a:r>
              <a:rPr lang="sk-SK" dirty="0"/>
              <a:t>Rakúsko, Belgicko, Nemecko, Francúzsko, Taliansko, Grécko, Španielsko, Cyprus, Holandsko, Malta, Portugalsko</a:t>
            </a:r>
          </a:p>
          <a:p>
            <a:pPr marL="64008" indent="0">
              <a:buNone/>
            </a:pPr>
            <a:endParaRPr lang="sk-SK" dirty="0" smtClean="0"/>
          </a:p>
          <a:p>
            <a:pPr marL="64008" indent="0">
              <a:buNone/>
            </a:pPr>
            <a:r>
              <a:rPr lang="sk-SK" dirty="0" smtClean="0"/>
              <a:t>Skupina 3: </a:t>
            </a:r>
            <a:r>
              <a:rPr lang="sk-SK" dirty="0">
                <a:solidFill>
                  <a:srgbClr val="FFC000"/>
                </a:solidFill>
              </a:rPr>
              <a:t>420 EUR/mesiac: </a:t>
            </a:r>
            <a:r>
              <a:rPr lang="sk-SK" dirty="0"/>
              <a:t>Bulharsko, Chorvátsko, Česká republika, Estónsko, Litva, Lotyšsko, Maďarsko, Slovinsko, Poľsko, Rumunsko, FYROM-Macedónsko, </a:t>
            </a:r>
            <a:r>
              <a:rPr lang="sk-SK" dirty="0" smtClean="0"/>
              <a:t>Turecko</a:t>
            </a:r>
            <a:endParaRPr lang="sk-SK" dirty="0"/>
          </a:p>
          <a:p>
            <a:pPr marL="64008" indent="0">
              <a:buNone/>
            </a:pPr>
            <a:r>
              <a:rPr lang="sk-SK" dirty="0" smtClean="0"/>
              <a:t>Osobitná </a:t>
            </a:r>
            <a:r>
              <a:rPr lang="sk-SK" dirty="0"/>
              <a:t>skupina z hľadiska výšky grantu: nové partnerské </a:t>
            </a:r>
            <a:r>
              <a:rPr lang="sk-SK" dirty="0" smtClean="0"/>
              <a:t>krajiny</a:t>
            </a:r>
          </a:p>
          <a:p>
            <a:pPr marL="64008" indent="0">
              <a:buNone/>
            </a:pPr>
            <a:endParaRPr lang="sk-SK" dirty="0"/>
          </a:p>
          <a:p>
            <a:r>
              <a:rPr lang="sk-SK" dirty="0" smtClean="0"/>
              <a:t>študenti</a:t>
            </a:r>
            <a:r>
              <a:rPr lang="sk-SK" dirty="0"/>
              <a:t>, ktorí sú </a:t>
            </a:r>
            <a:r>
              <a:rPr lang="sk-SK" dirty="0" smtClean="0"/>
              <a:t>v čase trvania </a:t>
            </a:r>
            <a:r>
              <a:rPr lang="sk-SK" dirty="0"/>
              <a:t>mobility </a:t>
            </a:r>
            <a:r>
              <a:rPr lang="sk-SK" dirty="0" smtClean="0"/>
              <a:t>poberateľmi </a:t>
            </a:r>
            <a:r>
              <a:rPr lang="sk-SK" dirty="0">
                <a:solidFill>
                  <a:srgbClr val="FFC000"/>
                </a:solidFill>
              </a:rPr>
              <a:t>sociálneho </a:t>
            </a:r>
            <a:r>
              <a:rPr lang="sk-SK" dirty="0" smtClean="0">
                <a:solidFill>
                  <a:srgbClr val="FFC000"/>
                </a:solidFill>
              </a:rPr>
              <a:t>štipendia na UPJŠ</a:t>
            </a:r>
            <a:r>
              <a:rPr lang="sk-SK" dirty="0" smtClean="0"/>
              <a:t>, </a:t>
            </a:r>
            <a:r>
              <a:rPr lang="sk-SK" dirty="0"/>
              <a:t>dostávajú okrem „bežného“ grantu </a:t>
            </a:r>
            <a:r>
              <a:rPr lang="sk-SK" dirty="0" smtClean="0"/>
              <a:t>aj  </a:t>
            </a:r>
            <a:r>
              <a:rPr lang="sk-SK" dirty="0"/>
              <a:t>dodatočný </a:t>
            </a:r>
            <a:r>
              <a:rPr lang="sk-SK" dirty="0" smtClean="0"/>
              <a:t>grant (</a:t>
            </a:r>
            <a:r>
              <a:rPr lang="sk-SK" dirty="0" smtClean="0">
                <a:solidFill>
                  <a:srgbClr val="FFC000"/>
                </a:solidFill>
              </a:rPr>
              <a:t>150 EUR/mes</a:t>
            </a:r>
            <a:r>
              <a:rPr lang="sk-SK" dirty="0" smtClean="0"/>
              <a:t>.) - títo študenti musia doniesť rozhodnutie o priznaní sociálneho štipendia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39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sk-SK" sz="1900" b="1" dirty="0">
                <a:solidFill>
                  <a:srgbClr val="FFC000"/>
                </a:solidFill>
              </a:rPr>
              <a:t>Nulový grant (nulová finančná podpora zo zdrojov EÚ</a:t>
            </a:r>
            <a:r>
              <a:rPr lang="sk-SK" sz="1900" b="1" dirty="0" smtClean="0">
                <a:solidFill>
                  <a:srgbClr val="FFC000"/>
                </a:solidFill>
              </a:rPr>
              <a:t>)</a:t>
            </a:r>
          </a:p>
          <a:p>
            <a:pPr marL="64008" indent="0">
              <a:buNone/>
            </a:pPr>
            <a:endParaRPr lang="sk-SK" sz="1900" dirty="0"/>
          </a:p>
          <a:p>
            <a:r>
              <a:rPr lang="sk-SK" sz="1900" b="1" dirty="0" smtClean="0"/>
              <a:t>A) nulový grant na celé trvanie mobility </a:t>
            </a:r>
            <a:r>
              <a:rPr lang="sk-SK" sz="1900" dirty="0" smtClean="0"/>
              <a:t>- pre študentov, ktorí </a:t>
            </a:r>
            <a:r>
              <a:rPr lang="sk-SK" sz="1900" dirty="0"/>
              <a:t>sa vo výberovom </a:t>
            </a:r>
            <a:r>
              <a:rPr lang="sk-SK" sz="1900" dirty="0" smtClean="0"/>
              <a:t>konaní </a:t>
            </a:r>
            <a:r>
              <a:rPr lang="sk-SK" sz="1900" dirty="0"/>
              <a:t>dostali len na pozíciu </a:t>
            </a:r>
            <a:r>
              <a:rPr lang="sk-SK" sz="1900" dirty="0" smtClean="0"/>
              <a:t>náhradníka a mali </a:t>
            </a:r>
            <a:r>
              <a:rPr lang="sk-SK" sz="1900" dirty="0"/>
              <a:t>by záujem vycestovať na mobilitu aj bez pridelenia </a:t>
            </a:r>
            <a:r>
              <a:rPr lang="sk-SK" sz="1900" dirty="0" smtClean="0"/>
              <a:t>grantu. Takýto </a:t>
            </a:r>
            <a:r>
              <a:rPr lang="sk-SK" sz="1900" dirty="0"/>
              <a:t>študent bude mať všetky výhody Erasmus+ študenta okrem pridelenia grantu. Zároveň, všetky pravidlá vzťahujúce sa na </a:t>
            </a:r>
            <a:r>
              <a:rPr lang="sk-SK" sz="1900" dirty="0" smtClean="0"/>
              <a:t>Erasmus+ </a:t>
            </a:r>
            <a:r>
              <a:rPr lang="sk-SK" sz="1900" dirty="0"/>
              <a:t>študenta okrem tých, ktoré sú spojené s udelením grantu, platia aj pre študenta s nulovým grantom. </a:t>
            </a:r>
          </a:p>
          <a:p>
            <a:pPr marL="64008" indent="0">
              <a:buNone/>
            </a:pPr>
            <a:endParaRPr lang="sk-SK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k-SK" sz="1900" b="1" dirty="0" smtClean="0"/>
              <a:t>B</a:t>
            </a:r>
            <a:r>
              <a:rPr lang="sk-SK" sz="1900" b="1" dirty="0"/>
              <a:t>) </a:t>
            </a:r>
            <a:r>
              <a:rPr lang="sk-SK" sz="1900" b="1" dirty="0" smtClean="0"/>
              <a:t>nulový grant len na časť trvania mobility </a:t>
            </a:r>
            <a:r>
              <a:rPr lang="sk-SK" sz="1900" dirty="0" smtClean="0"/>
              <a:t>- pre študentov, ktorí boli vybraní na mobilitu a chcú ísť na dlhšie, ako mali schválené a nebol im schválený grant na navýšené obdobie. V tomto prípade na navýšené obdobie </a:t>
            </a:r>
            <a:r>
              <a:rPr lang="sk-SK" sz="1900" dirty="0"/>
              <a:t>mobility študent nedostane žiadnu ďalšiu finančnú podporu - počas mobility sa na nás študent môže obrátiť, či sa náhodou situácia </a:t>
            </a:r>
            <a:r>
              <a:rPr lang="sk-SK" sz="1900" dirty="0" smtClean="0"/>
              <a:t>nezmenila, ale je potrebné rátať s tým, že sa situácia </a:t>
            </a:r>
            <a:r>
              <a:rPr lang="sk-SK" sz="1900" dirty="0"/>
              <a:t>nemusí </a:t>
            </a:r>
            <a:r>
              <a:rPr lang="sk-SK" sz="1900" dirty="0" smtClean="0"/>
              <a:t>zmeniť.</a:t>
            </a:r>
            <a:endParaRPr lang="sk-SK" sz="1900" dirty="0"/>
          </a:p>
          <a:p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>
              <a:buNone/>
            </a:pPr>
            <a:r>
              <a:rPr lang="sk-SK" sz="1900" b="1" dirty="0" err="1">
                <a:solidFill>
                  <a:srgbClr val="FFC000"/>
                </a:solidFill>
              </a:rPr>
              <a:t>Erasmus</a:t>
            </a:r>
            <a:r>
              <a:rPr lang="sk-SK" sz="1900" b="1" dirty="0">
                <a:solidFill>
                  <a:srgbClr val="FFC000"/>
                </a:solidFill>
              </a:rPr>
              <a:t>+ grant na špeciálne potreby</a:t>
            </a:r>
          </a:p>
          <a:p>
            <a:r>
              <a:rPr lang="sk-SK" sz="1900" dirty="0" smtClean="0"/>
              <a:t>Zdravotne znevýhodnenému študentovi, </a:t>
            </a:r>
            <a:r>
              <a:rPr lang="sk-SK" sz="1900" dirty="0"/>
              <a:t>ktorý má </a:t>
            </a:r>
            <a:r>
              <a:rPr lang="sk-SK" sz="1900" dirty="0" smtClean="0"/>
              <a:t>s jeho znevýhodnením spojené nejaké špeciálne potreby/požiadavky, </a:t>
            </a:r>
            <a:r>
              <a:rPr lang="sk-SK" sz="1900" dirty="0"/>
              <a:t>je možné poskytnúť </a:t>
            </a:r>
            <a:r>
              <a:rPr lang="sk-SK" sz="1900" dirty="0" smtClean="0"/>
              <a:t>dodatočný </a:t>
            </a:r>
            <a:r>
              <a:rPr lang="sk-SK" sz="1900" dirty="0"/>
              <a:t>grant na špeciálne potreby. </a:t>
            </a:r>
            <a:endParaRPr lang="sk-SK" sz="1900" dirty="0" smtClean="0"/>
          </a:p>
          <a:p>
            <a:endParaRPr lang="sk-SK" sz="1900" dirty="0" smtClean="0"/>
          </a:p>
          <a:p>
            <a:r>
              <a:rPr lang="sk-SK" sz="1900" dirty="0" smtClean="0"/>
              <a:t>Študent </a:t>
            </a:r>
            <a:r>
              <a:rPr lang="sk-SK" sz="1900" dirty="0"/>
              <a:t>o tom však musí bezodkladne informovať svojho fakultného/ústavného/katedrového koordinátora a rovnako aj </a:t>
            </a:r>
            <a:r>
              <a:rPr lang="sk-SK" sz="1900" dirty="0" smtClean="0"/>
              <a:t>Referát pre zahraničné vzťahy, </a:t>
            </a:r>
            <a:r>
              <a:rPr lang="sk-SK" sz="1900" dirty="0"/>
              <a:t>keďže na podanie žiadosti o pridelenie špeciálneho grantu pre študenta </a:t>
            </a:r>
            <a:r>
              <a:rPr lang="sk-SK" sz="1900" dirty="0" smtClean="0"/>
              <a:t>bude </a:t>
            </a:r>
            <a:r>
              <a:rPr lang="sk-SK" sz="1900" dirty="0"/>
              <a:t>stanovený fixný </a:t>
            </a:r>
            <a:r>
              <a:rPr lang="sk-SK" sz="1900" dirty="0" err="1" smtClean="0"/>
              <a:t>deadline</a:t>
            </a:r>
            <a:r>
              <a:rPr lang="sk-SK" sz="1900" dirty="0" smtClean="0"/>
              <a:t>.</a:t>
            </a:r>
          </a:p>
          <a:p>
            <a:endParaRPr lang="sk-SK" sz="1900" dirty="0" smtClean="0"/>
          </a:p>
          <a:p>
            <a:r>
              <a:rPr lang="sk-SK" sz="1900" dirty="0" smtClean="0"/>
              <a:t>Prihlášku účastníka so špeciálnymi potrebami podávajú študenti na predpísanom formulári spolu s príslušnými prílohami: preukaz ŽŤP a potvrdenie akceptácie z prijímajúcej univerzity (že sú o zdravotnom znevýhodnení študenta informovaní)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6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TM02900743[[fn=Organické]]</Template>
  <TotalTime>727</TotalTime>
  <Words>2139</Words>
  <Application>Microsoft Office PowerPoint</Application>
  <PresentationFormat>Prezentácia na obrazovke (4:3)</PresentationFormat>
  <Paragraphs>174</Paragraphs>
  <Slides>22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Ión</vt:lpstr>
      <vt:lpstr> ERASMUS+ MOBILITA – ŠTÚDIUM</vt:lpstr>
      <vt:lpstr>Na koho sa obrátiť</vt:lpstr>
      <vt:lpstr>Základné pravidlá</vt:lpstr>
      <vt:lpstr>Prezentácia programu PowerPoint</vt:lpstr>
      <vt:lpstr>Prezentácia programu PowerPoint</vt:lpstr>
      <vt:lpstr>Grant  </vt:lpstr>
      <vt:lpstr>Prezentácia programu PowerPoint</vt:lpstr>
      <vt:lpstr>Prezentácia programu PowerPoint</vt:lpstr>
      <vt:lpstr>Prezentácia programu PowerPoint</vt:lpstr>
      <vt:lpstr>Pred mobilitou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Počas mobility</vt:lpstr>
      <vt:lpstr>Prezentácia programu PowerPoint</vt:lpstr>
      <vt:lpstr>Po mobilite</vt:lpstr>
      <vt:lpstr>Dôležité upozornenia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MOBILITA – ŠTÚDIUM</dc:title>
  <dc:creator>Veronika Lehotská</dc:creator>
  <cp:lastModifiedBy>Ing. Daniela Filipová</cp:lastModifiedBy>
  <cp:revision>107</cp:revision>
  <dcterms:created xsi:type="dcterms:W3CDTF">2016-03-29T19:49:05Z</dcterms:created>
  <dcterms:modified xsi:type="dcterms:W3CDTF">2018-04-20T11:47:28Z</dcterms:modified>
</cp:coreProperties>
</file>