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76" r:id="rId2"/>
    <p:sldId id="290" r:id="rId3"/>
    <p:sldId id="292" r:id="rId4"/>
    <p:sldId id="291" r:id="rId5"/>
    <p:sldId id="259" r:id="rId6"/>
    <p:sldId id="262" r:id="rId7"/>
    <p:sldId id="263" r:id="rId8"/>
    <p:sldId id="277" r:id="rId9"/>
    <p:sldId id="285" r:id="rId10"/>
    <p:sldId id="265" r:id="rId11"/>
    <p:sldId id="266" r:id="rId12"/>
    <p:sldId id="267" r:id="rId13"/>
    <p:sldId id="278" r:id="rId14"/>
    <p:sldId id="286" r:id="rId15"/>
    <p:sldId id="273" r:id="rId16"/>
    <p:sldId id="281" r:id="rId17"/>
    <p:sldId id="275" r:id="rId18"/>
    <p:sldId id="280" r:id="rId19"/>
    <p:sldId id="287" r:id="rId20"/>
    <p:sldId id="269" r:id="rId21"/>
    <p:sldId id="270" r:id="rId22"/>
    <p:sldId id="271" r:id="rId23"/>
    <p:sldId id="279" r:id="rId24"/>
    <p:sldId id="260" r:id="rId25"/>
    <p:sldId id="293" r:id="rId2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109" d="100"/>
          <a:sy n="109" d="100"/>
        </p:scale>
        <p:origin x="17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4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ABE28-8E06-46FA-A12D-3239DB4BBCA3}" type="datetimeFigureOut">
              <a:rPr lang="sk-SK" smtClean="0"/>
              <a:t>23.3.2018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5B7C0-F5D7-49F8-8647-A51B1612B00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7896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58FBF-6B3A-41C7-9520-B5ABE4D78D72}" type="datetimeFigureOut">
              <a:rPr lang="sk-SK" smtClean="0"/>
              <a:t>23.3.2018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D13AE-BF52-4482-BF6C-BCA7A86E6E7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0623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7233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69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02769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3042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7090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2121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2753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27532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33032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67750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1822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05230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53392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77813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11886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69964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08815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0523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6382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487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1329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8562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8754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561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D13AE-BF52-4482-BF6C-BCA7A86E6E74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969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am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99592" y="1556792"/>
            <a:ext cx="7344816" cy="216024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 smtClean="0"/>
              <a:t>Nadpis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3" hasCustomPrompt="1"/>
          </p:nvPr>
        </p:nvSpPr>
        <p:spPr>
          <a:xfrm>
            <a:off x="1187624" y="4005064"/>
            <a:ext cx="6768752" cy="216024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k-SK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5678365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064896" cy="230425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sk-SK" sz="4400" b="1" kern="1200" baseline="0" dirty="0" smtClean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pic>
        <p:nvPicPr>
          <p:cNvPr id="3" name="Picture 2" descr="C:\Users\radik\Desktop\cena_dekana_pfupj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4550618"/>
            <a:ext cx="87630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2668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adik\Desktop\cena_dekana_pfupj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780928"/>
            <a:ext cx="87630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3134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oba_foto_tex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987824" y="1484784"/>
            <a:ext cx="5544616" cy="432048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algn="r">
              <a:defRPr sz="3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 smtClean="0"/>
              <a:t>Meno osoby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2852936"/>
            <a:ext cx="7920880" cy="3384376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 numCol="1" anchor="ctr">
            <a:noAutofit/>
          </a:bodyPr>
          <a:lstStyle>
            <a:lvl1pPr marL="342900" indent="-342900" algn="just">
              <a:buFont typeface="Arial" panose="020B0604020202020204" pitchFamily="34" charset="0"/>
              <a:buChar char="•"/>
              <a:defRPr sz="2000" b="0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k-SK" dirty="0" err="1" smtClean="0"/>
              <a:t>Info</a:t>
            </a:r>
            <a:r>
              <a:rPr lang="sk-SK" dirty="0" smtClean="0"/>
              <a:t> o osobe</a:t>
            </a:r>
          </a:p>
        </p:txBody>
      </p:sp>
      <p:sp>
        <p:nvSpPr>
          <p:cNvPr id="8" name="Zástupný symbol obrázka 7"/>
          <p:cNvSpPr>
            <a:spLocks noGrp="1"/>
          </p:cNvSpPr>
          <p:nvPr>
            <p:ph type="pic" sz="quarter" idx="14" hasCustomPrompt="1"/>
          </p:nvPr>
        </p:nvSpPr>
        <p:spPr>
          <a:xfrm>
            <a:off x="827584" y="1341439"/>
            <a:ext cx="2088232" cy="1439490"/>
          </a:xfrm>
          <a:effectLst>
            <a:innerShdw blurRad="88900" dist="63500" dir="16200000">
              <a:schemeClr val="tx1">
                <a:alpha val="75000"/>
              </a:schemeClr>
            </a:inn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k-SK" dirty="0" err="1" smtClean="0"/>
              <a:t>Foto</a:t>
            </a:r>
            <a:r>
              <a:rPr lang="sk-SK" dirty="0" smtClean="0"/>
              <a:t> osoby</a:t>
            </a:r>
            <a:endParaRPr lang="sk-SK" dirty="0"/>
          </a:p>
        </p:txBody>
      </p:sp>
      <p:sp>
        <p:nvSpPr>
          <p:cNvPr id="11" name="Zástupný symbol textu 10"/>
          <p:cNvSpPr>
            <a:spLocks noGrp="1"/>
          </p:cNvSpPr>
          <p:nvPr>
            <p:ph type="body" sz="quarter" idx="15" hasCustomPrompt="1"/>
          </p:nvPr>
        </p:nvSpPr>
        <p:spPr>
          <a:xfrm>
            <a:off x="2987824" y="2204715"/>
            <a:ext cx="5544989" cy="576213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 smtClean="0"/>
              <a:t>Názov pracoviska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482778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o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987824" y="1989361"/>
            <a:ext cx="5544616" cy="432048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algn="r">
              <a:defRPr sz="3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 smtClean="0"/>
              <a:t>Meno osoby</a:t>
            </a:r>
            <a:endParaRPr lang="sk-SK" dirty="0"/>
          </a:p>
        </p:txBody>
      </p:sp>
      <p:sp>
        <p:nvSpPr>
          <p:cNvPr id="8" name="Zástupný symbol obrázka 7"/>
          <p:cNvSpPr>
            <a:spLocks noGrp="1"/>
          </p:cNvSpPr>
          <p:nvPr>
            <p:ph type="pic" sz="quarter" idx="14" hasCustomPrompt="1"/>
          </p:nvPr>
        </p:nvSpPr>
        <p:spPr>
          <a:xfrm>
            <a:off x="683568" y="1628800"/>
            <a:ext cx="1494000" cy="1494000"/>
          </a:xfrm>
          <a:effectLst>
            <a:innerShdw blurRad="88900" dist="63500" dir="16200000">
              <a:schemeClr val="tx1">
                <a:alpha val="75000"/>
              </a:schemeClr>
            </a:inn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k-SK" dirty="0" err="1" smtClean="0"/>
              <a:t>Foto</a:t>
            </a:r>
            <a:r>
              <a:rPr lang="sk-SK" dirty="0" smtClean="0"/>
              <a:t> osoby</a:t>
            </a:r>
            <a:endParaRPr lang="sk-SK" dirty="0"/>
          </a:p>
        </p:txBody>
      </p:sp>
      <p:sp>
        <p:nvSpPr>
          <p:cNvPr id="11" name="Zástupný symbol textu 10"/>
          <p:cNvSpPr>
            <a:spLocks noGrp="1"/>
          </p:cNvSpPr>
          <p:nvPr>
            <p:ph type="body" sz="quarter" idx="15" hasCustomPrompt="1"/>
          </p:nvPr>
        </p:nvSpPr>
        <p:spPr>
          <a:xfrm>
            <a:off x="2987824" y="2421409"/>
            <a:ext cx="5544989" cy="576213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 smtClean="0"/>
              <a:t>Názov pracoviska</a:t>
            </a:r>
            <a:endParaRPr lang="sk-SK" dirty="0"/>
          </a:p>
        </p:txBody>
      </p:sp>
      <p:sp>
        <p:nvSpPr>
          <p:cNvPr id="9" name="Zástupný symbol obrázka 7"/>
          <p:cNvSpPr>
            <a:spLocks noGrp="1"/>
          </p:cNvSpPr>
          <p:nvPr>
            <p:ph type="pic" sz="quarter" idx="16" hasCustomPrompt="1"/>
          </p:nvPr>
        </p:nvSpPr>
        <p:spPr>
          <a:xfrm>
            <a:off x="683568" y="3285803"/>
            <a:ext cx="1494000" cy="1494000"/>
          </a:xfrm>
          <a:effectLst>
            <a:innerShdw blurRad="88900" dist="63500" dir="16200000">
              <a:schemeClr val="tx1">
                <a:alpha val="75000"/>
              </a:schemeClr>
            </a:inn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k-SK" dirty="0" err="1" smtClean="0"/>
              <a:t>Foto</a:t>
            </a:r>
            <a:r>
              <a:rPr lang="sk-SK" dirty="0" smtClean="0"/>
              <a:t> osoby</a:t>
            </a:r>
            <a:endParaRPr lang="sk-SK" dirty="0"/>
          </a:p>
        </p:txBody>
      </p:sp>
      <p:sp>
        <p:nvSpPr>
          <p:cNvPr id="10" name="Zástupný symbol textu 10"/>
          <p:cNvSpPr>
            <a:spLocks noGrp="1"/>
          </p:cNvSpPr>
          <p:nvPr>
            <p:ph type="body" sz="quarter" idx="17" hasCustomPrompt="1"/>
          </p:nvPr>
        </p:nvSpPr>
        <p:spPr>
          <a:xfrm>
            <a:off x="2987824" y="3933577"/>
            <a:ext cx="5544989" cy="576213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 smtClean="0"/>
              <a:t>Názov pracoviska</a:t>
            </a:r>
            <a:endParaRPr lang="sk-SK" dirty="0"/>
          </a:p>
        </p:txBody>
      </p:sp>
      <p:sp>
        <p:nvSpPr>
          <p:cNvPr id="13" name="Zástupný symbol obrázka 7"/>
          <p:cNvSpPr>
            <a:spLocks noGrp="1"/>
          </p:cNvSpPr>
          <p:nvPr>
            <p:ph type="pic" sz="quarter" idx="18" hasCustomPrompt="1"/>
          </p:nvPr>
        </p:nvSpPr>
        <p:spPr>
          <a:xfrm>
            <a:off x="683568" y="4959336"/>
            <a:ext cx="1494000" cy="1494000"/>
          </a:xfrm>
          <a:effectLst>
            <a:innerShdw blurRad="88900" dist="63500" dir="16200000">
              <a:schemeClr val="tx1">
                <a:alpha val="75000"/>
              </a:schemeClr>
            </a:inn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k-SK" dirty="0" err="1" smtClean="0"/>
              <a:t>Foto</a:t>
            </a:r>
            <a:r>
              <a:rPr lang="sk-SK" dirty="0" smtClean="0"/>
              <a:t> osoby</a:t>
            </a:r>
            <a:endParaRPr lang="sk-SK" dirty="0"/>
          </a:p>
        </p:txBody>
      </p:sp>
      <p:sp>
        <p:nvSpPr>
          <p:cNvPr id="14" name="Zástupný symbol textu 10"/>
          <p:cNvSpPr>
            <a:spLocks noGrp="1"/>
          </p:cNvSpPr>
          <p:nvPr>
            <p:ph type="body" sz="quarter" idx="19" hasCustomPrompt="1"/>
          </p:nvPr>
        </p:nvSpPr>
        <p:spPr>
          <a:xfrm>
            <a:off x="2987824" y="5445745"/>
            <a:ext cx="5544989" cy="576213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 smtClean="0"/>
              <a:t>Názov pracoviska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quarter" idx="20" hasCustomPrompt="1"/>
          </p:nvPr>
        </p:nvSpPr>
        <p:spPr>
          <a:xfrm>
            <a:off x="2987675" y="3501529"/>
            <a:ext cx="5545138" cy="43180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 anchor="ctr"/>
          <a:lstStyle>
            <a:lvl1pPr marL="0" indent="0" algn="r">
              <a:buNone/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 smtClean="0"/>
              <a:t>Meno osoby</a:t>
            </a:r>
            <a:endParaRPr lang="sk-SK" dirty="0"/>
          </a:p>
        </p:txBody>
      </p:sp>
      <p:sp>
        <p:nvSpPr>
          <p:cNvPr id="16" name="Zástupný symbol textu 3"/>
          <p:cNvSpPr>
            <a:spLocks noGrp="1"/>
          </p:cNvSpPr>
          <p:nvPr>
            <p:ph type="body" sz="quarter" idx="21" hasCustomPrompt="1"/>
          </p:nvPr>
        </p:nvSpPr>
        <p:spPr>
          <a:xfrm>
            <a:off x="2987824" y="5013697"/>
            <a:ext cx="5545138" cy="43180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 anchor="ctr"/>
          <a:lstStyle>
            <a:lvl1pPr marL="0" indent="0" algn="r">
              <a:buNone/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 smtClean="0"/>
              <a:t>Meno osoby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153715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ďakov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39552" y="2780928"/>
            <a:ext cx="8064896" cy="114300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>
              <a:defRPr b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 smtClean="0"/>
              <a:t>Text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1778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ka_1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48100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 smtClean="0"/>
              <a:t>Nadpis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2565400"/>
            <a:ext cx="8064500" cy="374392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k-SK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4534486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soba_foto_tex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987824" y="1700808"/>
            <a:ext cx="5832648" cy="432048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algn="r">
              <a:defRPr sz="32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 smtClean="0"/>
              <a:t>Meno osoby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3" hasCustomPrompt="1"/>
          </p:nvPr>
        </p:nvSpPr>
        <p:spPr>
          <a:xfrm>
            <a:off x="323528" y="3140968"/>
            <a:ext cx="8496944" cy="3384376"/>
          </a:xfrm>
          <a:effectLst/>
        </p:spPr>
        <p:txBody>
          <a:bodyPr numCol="1" anchor="ctr">
            <a:noAutofit/>
          </a:bodyPr>
          <a:lstStyle>
            <a:lvl1pPr marL="342900" indent="-342900" algn="just">
              <a:buFont typeface="Arial" panose="020B0604020202020204" pitchFamily="34" charset="0"/>
              <a:buChar char="•"/>
              <a:defRPr sz="2000" b="0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sk-SK" dirty="0" err="1" smtClean="0"/>
              <a:t>Info</a:t>
            </a:r>
            <a:r>
              <a:rPr lang="sk-SK" dirty="0" smtClean="0"/>
              <a:t> o osobe</a:t>
            </a:r>
          </a:p>
        </p:txBody>
      </p:sp>
      <p:sp>
        <p:nvSpPr>
          <p:cNvPr id="8" name="Zástupný symbol obrázka 7"/>
          <p:cNvSpPr>
            <a:spLocks noGrp="1"/>
          </p:cNvSpPr>
          <p:nvPr>
            <p:ph type="pic" sz="quarter" idx="14" hasCustomPrompt="1"/>
          </p:nvPr>
        </p:nvSpPr>
        <p:spPr>
          <a:xfrm>
            <a:off x="845752" y="1484784"/>
            <a:ext cx="1494000" cy="1494000"/>
          </a:xfrm>
          <a:effectLst>
            <a:innerShdw blurRad="88900" dist="63500" dir="16200000">
              <a:schemeClr val="tx1">
                <a:alpha val="75000"/>
              </a:schemeClr>
            </a:inn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k-SK" dirty="0" err="1" smtClean="0"/>
              <a:t>Foto</a:t>
            </a:r>
            <a:r>
              <a:rPr lang="sk-SK" dirty="0" smtClean="0"/>
              <a:t> osoby</a:t>
            </a:r>
            <a:endParaRPr lang="sk-SK" dirty="0"/>
          </a:p>
        </p:txBody>
      </p:sp>
      <p:sp>
        <p:nvSpPr>
          <p:cNvPr id="11" name="Zástupný symbol textu 10"/>
          <p:cNvSpPr>
            <a:spLocks noGrp="1"/>
          </p:cNvSpPr>
          <p:nvPr>
            <p:ph type="body" sz="quarter" idx="15" hasCustomPrompt="1"/>
          </p:nvPr>
        </p:nvSpPr>
        <p:spPr>
          <a:xfrm>
            <a:off x="2987824" y="2420888"/>
            <a:ext cx="5832648" cy="576213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sk-SK" dirty="0" smtClean="0"/>
              <a:t>Názov pracoviska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03181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ďakov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0" y="908720"/>
            <a:ext cx="9144000" cy="5949280"/>
          </a:xfr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>
              <a:defRPr b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sk-SK" dirty="0" smtClean="0"/>
              <a:t>Text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32586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 userDrawn="1"/>
        </p:nvSpPr>
        <p:spPr>
          <a:xfrm>
            <a:off x="179512" y="1340768"/>
            <a:ext cx="8784976" cy="1296144"/>
          </a:xfrm>
          <a:prstGeom prst="rect">
            <a:avLst/>
          </a:prstGeom>
          <a:effectLst>
            <a:outerShdw blurRad="88900" dist="63500" dir="5400000" algn="t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sk-SK" sz="3600" cap="small" dirty="0" smtClean="0"/>
              <a:t>Zhromaždenie Akademickej obce PF UPJŠ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9064777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0648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9552" y="2564905"/>
            <a:ext cx="806489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001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5" r:id="rId3"/>
    <p:sldLayoutId id="2147483663" r:id="rId4"/>
    <p:sldLayoutId id="2147483666" r:id="rId5"/>
    <p:sldLayoutId id="2147483667" r:id="rId6"/>
    <p:sldLayoutId id="2147483668" r:id="rId7"/>
    <p:sldLayoutId id="2147483669" r:id="rId8"/>
    <p:sldLayoutId id="2147483672" r:id="rId9"/>
    <p:sldLayoutId id="2147483673" r:id="rId10"/>
    <p:sldLayoutId id="2147483674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852936"/>
            <a:ext cx="7344816" cy="2160240"/>
          </a:xfrm>
        </p:spPr>
        <p:txBody>
          <a:bodyPr>
            <a:normAutofit fontScale="90000"/>
          </a:bodyPr>
          <a:lstStyle/>
          <a:p>
            <a:r>
              <a:rPr lang="sk-SK" cap="small" dirty="0"/>
              <a:t>Zhromaždenie Akademickej </a:t>
            </a:r>
            <a:r>
              <a:rPr lang="sk-SK" cap="small" dirty="0" smtClean="0"/>
              <a:t>obce</a:t>
            </a:r>
            <a:br>
              <a:rPr lang="sk-SK" cap="small" dirty="0" smtClean="0"/>
            </a:br>
            <a:r>
              <a:rPr lang="sk-SK" cap="small" dirty="0" smtClean="0"/>
              <a:t>Prírodovedeckej fakulty</a:t>
            </a:r>
            <a:br>
              <a:rPr lang="sk-SK" cap="small" dirty="0" smtClean="0"/>
            </a:br>
            <a:r>
              <a:rPr lang="sk-SK" cap="small" dirty="0" smtClean="0"/>
              <a:t>Univerzity Pavla Jozefa Šafárika</a:t>
            </a:r>
            <a:br>
              <a:rPr lang="sk-SK" cap="small" dirty="0" smtClean="0"/>
            </a:br>
            <a:r>
              <a:rPr lang="sk-SK" cap="small" dirty="0" smtClean="0"/>
              <a:t>v Košiciach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991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prof. RNDr. Viliam Geffert, DrSc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sk-SK" dirty="0" smtClean="0"/>
              <a:t>je </a:t>
            </a:r>
            <a:r>
              <a:rPr lang="sk-SK" dirty="0"/>
              <a:t>vedúcou vedeckou osobnosťou Ústavu informatiky na PF UPJŠ; </a:t>
            </a:r>
          </a:p>
          <a:p>
            <a:pPr lvl="0"/>
            <a:r>
              <a:rPr lang="sk-SK" dirty="0" smtClean="0"/>
              <a:t>uskutočnil </a:t>
            </a:r>
            <a:r>
              <a:rPr lang="sk-SK" dirty="0"/>
              <a:t>významný vedecký objav, ktorý prezentoval na konferencii </a:t>
            </a:r>
            <a:r>
              <a:rPr lang="sk-SK" dirty="0" err="1"/>
              <a:t>Developments</a:t>
            </a:r>
            <a:r>
              <a:rPr lang="sk-SK" dirty="0"/>
              <a:t> in </a:t>
            </a:r>
            <a:r>
              <a:rPr lang="sk-SK" dirty="0" err="1"/>
              <a:t>Language</a:t>
            </a:r>
            <a:r>
              <a:rPr lang="sk-SK" dirty="0"/>
              <a:t> </a:t>
            </a:r>
            <a:r>
              <a:rPr lang="sk-SK" dirty="0" err="1"/>
              <a:t>Theory</a:t>
            </a:r>
            <a:r>
              <a:rPr lang="sk-SK" dirty="0"/>
              <a:t> v Kanade v roku 2016 a ktorý bol v plnej verzii publikovaný v roku 2017 v prestížnom časopise „</a:t>
            </a:r>
            <a:r>
              <a:rPr lang="sk-SK" dirty="0" err="1"/>
              <a:t>Information</a:t>
            </a:r>
            <a:r>
              <a:rPr lang="sk-SK" dirty="0"/>
              <a:t> and </a:t>
            </a:r>
            <a:r>
              <a:rPr lang="sk-SK" dirty="0" err="1"/>
              <a:t>Computation</a:t>
            </a:r>
            <a:r>
              <a:rPr lang="sk-SK" dirty="0"/>
              <a:t>“; </a:t>
            </a:r>
          </a:p>
          <a:p>
            <a:pPr lvl="0"/>
            <a:r>
              <a:rPr lang="sk-SK" dirty="0" smtClean="0"/>
              <a:t>jeho </a:t>
            </a:r>
            <a:r>
              <a:rPr lang="sk-SK" dirty="0"/>
              <a:t>vedecký objav vyriešil po desaťročia otvorený problém a poskytol viacero nových simulačných techník, ktoré pracujú korektne aj v extrémne malej počítačovej pamäti.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Ústav </a:t>
            </a:r>
            <a:r>
              <a:rPr lang="sk-SK" dirty="0" smtClean="0"/>
              <a:t>informatiky</a:t>
            </a:r>
          </a:p>
          <a:p>
            <a:r>
              <a:rPr lang="sk-SK" dirty="0"/>
              <a:t>Oddelenie teoretickej informatiky</a:t>
            </a:r>
          </a:p>
        </p:txBody>
      </p:sp>
      <p:pic>
        <p:nvPicPr>
          <p:cNvPr id="6" name="Zástupný symbol obrázka 5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865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Mgr. Jozef </a:t>
            </a:r>
            <a:r>
              <a:rPr lang="sk-SK" dirty="0" err="1"/>
              <a:t>Kiseľák</a:t>
            </a:r>
            <a:r>
              <a:rPr lang="sk-SK" dirty="0"/>
              <a:t>, PhD.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smtClean="0"/>
              <a:t>je </a:t>
            </a:r>
            <a:r>
              <a:rPr lang="sk-SK" dirty="0"/>
              <a:t>spoluriešiteľom APVV projektu, získal bilaterálny APVV grant vo výzve </a:t>
            </a:r>
            <a:r>
              <a:rPr lang="sk-SK" dirty="0" err="1"/>
              <a:t>Slovensko-Rakúsko</a:t>
            </a:r>
            <a:r>
              <a:rPr lang="sk-SK" dirty="0"/>
              <a:t> a v uplynulom roku získal </a:t>
            </a:r>
            <a:r>
              <a:rPr lang="sk-SK" dirty="0" err="1"/>
              <a:t>postdoktorandskú</a:t>
            </a:r>
            <a:r>
              <a:rPr lang="sk-SK" dirty="0"/>
              <a:t> pozíciu na Univerzite v </a:t>
            </a:r>
            <a:r>
              <a:rPr lang="sk-SK" dirty="0" smtClean="0"/>
              <a:t>Linzi</a:t>
            </a:r>
            <a:br>
              <a:rPr lang="sk-SK" dirty="0" smtClean="0"/>
            </a:br>
            <a:r>
              <a:rPr lang="sk-SK" dirty="0" smtClean="0"/>
              <a:t>v </a:t>
            </a:r>
            <a:r>
              <a:rPr lang="sk-SK" dirty="0"/>
              <a:t>Rakúsku;</a:t>
            </a:r>
          </a:p>
          <a:p>
            <a:pPr lvl="0"/>
            <a:r>
              <a:rPr lang="sk-SK" dirty="0" smtClean="0"/>
              <a:t>roku </a:t>
            </a:r>
            <a:r>
              <a:rPr lang="sk-SK" dirty="0"/>
              <a:t>2017 bol spoluautorom 7 prác evidovaných v </a:t>
            </a:r>
            <a:r>
              <a:rPr lang="sk-SK" dirty="0" err="1"/>
              <a:t>SCOPUS-e</a:t>
            </a:r>
            <a:r>
              <a:rPr lang="sk-SK" dirty="0"/>
              <a:t>, čo je v rámci matematiky </a:t>
            </a:r>
            <a:r>
              <a:rPr lang="sk-SK" dirty="0" smtClean="0"/>
              <a:t>nadštandardný </a:t>
            </a:r>
            <a:r>
              <a:rPr lang="sk-SK" dirty="0"/>
              <a:t>výkon;</a:t>
            </a:r>
          </a:p>
          <a:p>
            <a:pPr lvl="0"/>
            <a:r>
              <a:rPr lang="sk-SK" dirty="0" smtClean="0"/>
              <a:t>pravidelne </a:t>
            </a:r>
            <a:r>
              <a:rPr lang="sk-SK" dirty="0"/>
              <a:t>vedie záverečné práce na oboch stupňoch </a:t>
            </a:r>
            <a:r>
              <a:rPr lang="sk-SK" dirty="0" smtClean="0"/>
              <a:t>štúdia</a:t>
            </a:r>
            <a:r>
              <a:rPr lang="sk-SK" dirty="0"/>
              <a:t>.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Ústav </a:t>
            </a:r>
            <a:r>
              <a:rPr lang="sk-SK" dirty="0" smtClean="0"/>
              <a:t>matematických vied</a:t>
            </a:r>
          </a:p>
          <a:p>
            <a:r>
              <a:rPr lang="sk-SK" dirty="0"/>
              <a:t>Oddelenie matematickej analýzy</a:t>
            </a:r>
          </a:p>
        </p:txBody>
      </p:sp>
      <p:pic>
        <p:nvPicPr>
          <p:cNvPr id="6" name="Zástupný symbol obrázka 5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670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doc. RNDr. Marcel Uhrin, PhD.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smtClean="0"/>
              <a:t>založil </a:t>
            </a:r>
            <a:r>
              <a:rPr lang="sk-SK" dirty="0"/>
              <a:t>vedeckú školu zameranú na zoológiu a ekológiu stavovcov;</a:t>
            </a:r>
          </a:p>
          <a:p>
            <a:pPr lvl="0"/>
            <a:r>
              <a:rPr lang="sk-SK" dirty="0" smtClean="0"/>
              <a:t>vo </a:t>
            </a:r>
            <a:r>
              <a:rPr lang="sk-SK" dirty="0"/>
              <a:t>vedecko-výskumnej činnosti patrí k najaktívnejším pracovníkom ústavu;</a:t>
            </a:r>
          </a:p>
          <a:p>
            <a:pPr lvl="0"/>
            <a:r>
              <a:rPr lang="sk-SK" dirty="0" smtClean="0"/>
              <a:t>má </a:t>
            </a:r>
            <a:r>
              <a:rPr lang="sk-SK" dirty="0"/>
              <a:t>registrovaných spolu 295 publikačných záznamov, z toho 4 publikácie charakteru monografie vydané v zahraničných vydavateľstvách a 30 publikácií v </a:t>
            </a:r>
            <a:r>
              <a:rPr lang="sk-SK" dirty="0" err="1"/>
              <a:t>impaktovaných</a:t>
            </a:r>
            <a:r>
              <a:rPr lang="sk-SK" dirty="0"/>
              <a:t> časopisoch registrovaných v databázach </a:t>
            </a:r>
            <a:r>
              <a:rPr lang="sk-SK" dirty="0" err="1"/>
              <a:t>Current</a:t>
            </a:r>
            <a:r>
              <a:rPr lang="sk-SK" dirty="0"/>
              <a:t> </a:t>
            </a:r>
            <a:r>
              <a:rPr lang="sk-SK" dirty="0" err="1"/>
              <a:t>Contents</a:t>
            </a:r>
            <a:r>
              <a:rPr lang="sk-SK" dirty="0"/>
              <a:t>, Web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Science</a:t>
            </a:r>
            <a:r>
              <a:rPr lang="sk-SK" dirty="0"/>
              <a:t> a </a:t>
            </a:r>
            <a:r>
              <a:rPr lang="sk-SK" dirty="0" err="1"/>
              <a:t>Scopus</a:t>
            </a:r>
            <a:r>
              <a:rPr lang="sk-SK" dirty="0"/>
              <a:t>;</a:t>
            </a:r>
          </a:p>
          <a:p>
            <a:pPr lvl="0"/>
            <a:r>
              <a:rPr lang="sk-SK" dirty="0" smtClean="0"/>
              <a:t>bol </a:t>
            </a:r>
            <a:r>
              <a:rPr lang="sk-SK" dirty="0"/>
              <a:t>konzultantom dvoch a školiteľom jedného doktoranda študijného programu „Všeobecná ekológia a ekológia jedincov a populácií</a:t>
            </a:r>
            <a:r>
              <a:rPr lang="sk-SK" dirty="0" smtClean="0"/>
              <a:t>“.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Ústav biologických a ekologických </a:t>
            </a:r>
            <a:r>
              <a:rPr lang="sv-SE" dirty="0" smtClean="0"/>
              <a:t>vied</a:t>
            </a:r>
            <a:r>
              <a:rPr lang="sk-SK" dirty="0" smtClean="0"/>
              <a:t> </a:t>
            </a:r>
          </a:p>
          <a:p>
            <a:r>
              <a:rPr lang="sk-SK" dirty="0"/>
              <a:t>Katedra </a:t>
            </a:r>
            <a:r>
              <a:rPr lang="sk-SK" dirty="0" smtClean="0"/>
              <a:t>zoológie</a:t>
            </a:r>
            <a:endParaRPr lang="sk-SK" dirty="0"/>
          </a:p>
        </p:txBody>
      </p:sp>
      <p:pic>
        <p:nvPicPr>
          <p:cNvPr id="6" name="Zástupný symbol obrázka 5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8649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dirty="0"/>
              <a:t>prof. RNDr. Viliam Geffert, DrSc</a:t>
            </a:r>
            <a:r>
              <a:rPr lang="sk-SK" sz="2800" dirty="0" smtClean="0"/>
              <a:t>.</a:t>
            </a:r>
            <a:endParaRPr lang="sk-SK" sz="2700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Ústav informatiky</a:t>
            </a:r>
          </a:p>
          <a:p>
            <a:r>
              <a:rPr lang="sk-SK" dirty="0"/>
              <a:t>Oddelenie teoretickej informatiky</a:t>
            </a:r>
          </a:p>
          <a:p>
            <a:endParaRPr lang="sk-SK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Ústav matematických vied</a:t>
            </a:r>
          </a:p>
          <a:p>
            <a:r>
              <a:rPr lang="sk-SK" dirty="0"/>
              <a:t>Oddelenie matematickej analýzy</a:t>
            </a:r>
          </a:p>
          <a:p>
            <a:endParaRPr lang="sk-SK" dirty="0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Ústav biologických a ekologických vied</a:t>
            </a:r>
            <a:r>
              <a:rPr lang="sk-SK" dirty="0"/>
              <a:t> </a:t>
            </a:r>
          </a:p>
          <a:p>
            <a:r>
              <a:rPr lang="sk-SK" dirty="0"/>
              <a:t>Katedra zoológie</a:t>
            </a:r>
          </a:p>
          <a:p>
            <a:endParaRPr lang="sk-SK" dirty="0"/>
          </a:p>
        </p:txBody>
      </p:sp>
      <p:sp>
        <p:nvSpPr>
          <p:cNvPr id="13" name="Zástupný symbol textu 12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Mgr. Jozef </a:t>
            </a:r>
            <a:r>
              <a:rPr lang="sk-SK" dirty="0" err="1"/>
              <a:t>Kiseľák</a:t>
            </a:r>
            <a:r>
              <a:rPr lang="sk-SK" dirty="0"/>
              <a:t>, PhD.</a:t>
            </a:r>
            <a:r>
              <a:rPr lang="en-US" dirty="0" smtClean="0"/>
              <a:t> </a:t>
            </a:r>
            <a:endParaRPr lang="sk-SK" dirty="0"/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doc. RNDr. Marcel Uhrin, PhD.</a:t>
            </a:r>
          </a:p>
        </p:txBody>
      </p:sp>
      <p:pic>
        <p:nvPicPr>
          <p:cNvPr id="5" name="Zástupný symbol obrázka 4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7" name="Zástupný symbol obrázka 6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9" name="Zástupný symbol obrázka 8"/>
          <p:cNvPicPr>
            <a:picLocks noGrp="1" noChangeAspect="1"/>
          </p:cNvPicPr>
          <p:nvPr>
            <p:ph type="pic" sz="quarter" idx="18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303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Cena </a:t>
            </a:r>
            <a:r>
              <a:rPr lang="sk-SK" dirty="0" smtClean="0"/>
              <a:t>dekana</a:t>
            </a:r>
            <a:br>
              <a:rPr lang="sk-SK" dirty="0" smtClean="0"/>
            </a:br>
            <a:r>
              <a:rPr lang="sk-SK" dirty="0" smtClean="0"/>
              <a:t>za </a:t>
            </a:r>
            <a:r>
              <a:rPr lang="sk-SK" dirty="0"/>
              <a:t>vedeckovýskumnú činnosť doktorandov</a:t>
            </a:r>
          </a:p>
        </p:txBody>
      </p:sp>
    </p:spTree>
    <p:extLst>
      <p:ext uri="{BB962C8B-B14F-4D97-AF65-F5344CB8AC3E}">
        <p14:creationId xmlns:p14="http://schemas.microsoft.com/office/powerpoint/2010/main" val="147025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RNDr. Samuel </a:t>
            </a:r>
            <a:r>
              <a:rPr lang="sk-SK" dirty="0" err="1"/>
              <a:t>Dobák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smtClean="0"/>
              <a:t>v </a:t>
            </a:r>
            <a:r>
              <a:rPr lang="sk-SK" dirty="0"/>
              <a:t>spoluautorstve publikoval 13 vedeckých prác v zahraničných, v prevažnej miere renomovaných, vedeckých časopisoch;</a:t>
            </a:r>
          </a:p>
          <a:p>
            <a:pPr lvl="0"/>
            <a:r>
              <a:rPr lang="sk-SK" dirty="0" smtClean="0"/>
              <a:t>má </a:t>
            </a:r>
            <a:r>
              <a:rPr lang="sk-SK" dirty="0"/>
              <a:t>publikovanú prácu v časopise s </a:t>
            </a:r>
            <a:r>
              <a:rPr lang="sk-SK" dirty="0" err="1"/>
              <a:t>impakt</a:t>
            </a:r>
            <a:r>
              <a:rPr lang="sk-SK" dirty="0"/>
              <a:t> faktorom 4.364; Na všetky práce doposiaľ  zaevidoval 20 ohlasov v citačných indexoch </a:t>
            </a:r>
            <a:r>
              <a:rPr lang="sk-SK" dirty="0" err="1"/>
              <a:t>WoS</a:t>
            </a:r>
            <a:r>
              <a:rPr lang="sk-SK" dirty="0"/>
              <a:t> a databáze SCOPUS.</a:t>
            </a:r>
          </a:p>
          <a:p>
            <a:pPr lvl="0"/>
            <a:r>
              <a:rPr lang="sk-SK" dirty="0" smtClean="0"/>
              <a:t>pôsobí </a:t>
            </a:r>
            <a:r>
              <a:rPr lang="sk-SK" dirty="0"/>
              <a:t>ako zodpovedný riešiteľ projektu VVGS a spoluriešiteľ 2 projektov </a:t>
            </a:r>
            <a:r>
              <a:rPr lang="sk-SK" dirty="0" smtClean="0"/>
              <a:t>APVV</a:t>
            </a:r>
            <a:br>
              <a:rPr lang="sk-SK" dirty="0" smtClean="0"/>
            </a:br>
            <a:r>
              <a:rPr lang="sk-SK" dirty="0" smtClean="0"/>
              <a:t>a </a:t>
            </a:r>
            <a:r>
              <a:rPr lang="sk-SK" dirty="0"/>
              <a:t>2 projektov VEGA;</a:t>
            </a:r>
          </a:p>
          <a:p>
            <a:pPr lvl="0"/>
            <a:r>
              <a:rPr lang="sk-SK" dirty="0" smtClean="0"/>
              <a:t>získal </a:t>
            </a:r>
            <a:r>
              <a:rPr lang="sk-SK" dirty="0"/>
              <a:t>grant Národného štipendijného programu SR - výskumná stáž – na inštitúte INRIM v Turíne v Taliansku na 8 </a:t>
            </a:r>
            <a:r>
              <a:rPr lang="sk-SK" dirty="0" smtClean="0"/>
              <a:t>mesiacov.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Ústav </a:t>
            </a:r>
            <a:r>
              <a:rPr lang="sk-SK" dirty="0" smtClean="0"/>
              <a:t>fyzikálnych vied </a:t>
            </a:r>
          </a:p>
          <a:p>
            <a:r>
              <a:rPr lang="sk-SK" dirty="0"/>
              <a:t>Katedra fyziky kondenzovaných látok</a:t>
            </a:r>
          </a:p>
        </p:txBody>
      </p:sp>
      <p:pic>
        <p:nvPicPr>
          <p:cNvPr id="6" name="Zástupný symbol obrázka 5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" b="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8984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RNDr. Pavol </a:t>
            </a:r>
            <a:r>
              <a:rPr lang="sk-SK" dirty="0" err="1" smtClean="0"/>
              <a:t>Široczki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smtClean="0"/>
              <a:t>jeho </a:t>
            </a:r>
            <a:r>
              <a:rPr lang="sk-SK" dirty="0"/>
              <a:t>výskumná činnosť pokrýva širokú škálu oblastí od štruktúry rovinných grafov cez geometrické reprezentácie grafov vo viacrozmerných priestoroch až po aplikácie matematiky pri kontrole kvality ovzdušia;</a:t>
            </a:r>
          </a:p>
          <a:p>
            <a:pPr lvl="0"/>
            <a:r>
              <a:rPr lang="sk-SK" dirty="0" smtClean="0"/>
              <a:t>je </a:t>
            </a:r>
            <a:r>
              <a:rPr lang="sk-SK" dirty="0"/>
              <a:t>spoluautorom 6 prác, z ktorých 5 je evidovaných v databáze SCOPUS, z toho 4 aj vo Web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Science</a:t>
            </a:r>
            <a:r>
              <a:rPr lang="sk-SK" dirty="0"/>
              <a:t>;</a:t>
            </a:r>
          </a:p>
          <a:p>
            <a:pPr lvl="0"/>
            <a:r>
              <a:rPr lang="sk-SK" dirty="0" smtClean="0"/>
              <a:t>bol </a:t>
            </a:r>
            <a:r>
              <a:rPr lang="sk-SK" dirty="0"/>
              <a:t>zodpovedným riešiteľom projektu VVGS-2013-109, ktorý bol v roku 2015 ocenený rektorom UPJŠ ako jeden z troch vynikajúcich univerzitných projektov </a:t>
            </a:r>
            <a:r>
              <a:rPr lang="sk-SK" dirty="0" smtClean="0"/>
              <a:t>VVGS.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Ústav </a:t>
            </a:r>
            <a:r>
              <a:rPr lang="sk-SK" dirty="0" smtClean="0"/>
              <a:t>matematických vied  </a:t>
            </a:r>
          </a:p>
          <a:p>
            <a:r>
              <a:rPr lang="sk-SK" dirty="0"/>
              <a:t>Oddelenie diskrétnej matematiky</a:t>
            </a:r>
          </a:p>
        </p:txBody>
      </p:sp>
      <p:pic>
        <p:nvPicPr>
          <p:cNvPr id="6" name="Zástupný symbol obrázka 5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" b="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077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RNDr. Jana Vargová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smtClean="0"/>
              <a:t>publikovala </a:t>
            </a:r>
            <a:r>
              <a:rPr lang="sk-SK" dirty="0"/>
              <a:t>ako prvá autorka alebo spoluautorka 4 publikácie v indexovaných časopisoch a 18 ďalších publikačných výstupov, na ktoré eviduje 9 citácií;</a:t>
            </a:r>
          </a:p>
          <a:p>
            <a:pPr lvl="0"/>
            <a:r>
              <a:rPr lang="sk-SK" dirty="0" smtClean="0"/>
              <a:t>svoje </a:t>
            </a:r>
            <a:r>
              <a:rPr lang="sk-SK" dirty="0"/>
              <a:t>výsledky prezentovala na 7 medzinárodných a domácich konferenciách;</a:t>
            </a:r>
          </a:p>
          <a:p>
            <a:pPr lvl="0"/>
            <a:r>
              <a:rPr lang="sk-SK" dirty="0" smtClean="0"/>
              <a:t>na </a:t>
            </a:r>
            <a:r>
              <a:rPr lang="sk-SK" dirty="0" err="1"/>
              <a:t>Drobnicovom</a:t>
            </a:r>
            <a:r>
              <a:rPr lang="sk-SK" dirty="0"/>
              <a:t> memoriáli (Celoslovenská súťaž mladých vedeckých </a:t>
            </a:r>
            <a:r>
              <a:rPr lang="sk-SK" dirty="0" smtClean="0"/>
              <a:t>pracovníkov</a:t>
            </a:r>
            <a:br>
              <a:rPr lang="sk-SK" dirty="0" smtClean="0"/>
            </a:br>
            <a:r>
              <a:rPr lang="sk-SK" dirty="0" smtClean="0"/>
              <a:t>v </a:t>
            </a:r>
            <a:r>
              <a:rPr lang="sk-SK" dirty="0"/>
              <a:t>odboroch biochémia a molekulárna biológia) v roku 2017 obsadila 1. </a:t>
            </a:r>
            <a:r>
              <a:rPr lang="sk-SK" dirty="0" smtClean="0"/>
              <a:t>miesto.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Ústav biologických a ekologických vied</a:t>
            </a:r>
            <a:endParaRPr lang="sk-SK" dirty="0" smtClean="0"/>
          </a:p>
          <a:p>
            <a:r>
              <a:rPr lang="sk-SK" dirty="0"/>
              <a:t>Katedra bunkovej biológie </a:t>
            </a:r>
          </a:p>
        </p:txBody>
      </p:sp>
      <p:pic>
        <p:nvPicPr>
          <p:cNvPr id="6" name="Zástupný symbol obrázka 5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7380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dirty="0"/>
              <a:t>RNDr. Samuel </a:t>
            </a:r>
            <a:r>
              <a:rPr lang="sk-SK" sz="2800" dirty="0" err="1"/>
              <a:t>Dobák</a:t>
            </a:r>
            <a:endParaRPr lang="sk-SK" sz="2700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Ústav fyzikálnych vied </a:t>
            </a:r>
          </a:p>
          <a:p>
            <a:r>
              <a:rPr lang="sk-SK" dirty="0"/>
              <a:t>Katedra fyziky kondenzovaných látok</a:t>
            </a:r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7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408"/>
              </a:spcBef>
            </a:pPr>
            <a:r>
              <a:rPr lang="sk-SK" sz="1700" dirty="0"/>
              <a:t>Ústav matematických vied  </a:t>
            </a:r>
          </a:p>
          <a:p>
            <a:pPr>
              <a:lnSpc>
                <a:spcPct val="80000"/>
              </a:lnSpc>
              <a:spcBef>
                <a:spcPts val="408"/>
              </a:spcBef>
              <a:spcAft>
                <a:spcPts val="1200"/>
              </a:spcAft>
            </a:pPr>
            <a:r>
              <a:rPr lang="sk-SK" sz="1700" dirty="0"/>
              <a:t>Oddelenie diskrétnej matematiky</a:t>
            </a:r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Ústav biologických a ekologických vied</a:t>
            </a:r>
            <a:endParaRPr lang="sk-SK" dirty="0"/>
          </a:p>
          <a:p>
            <a:r>
              <a:rPr lang="sk-SK" dirty="0"/>
              <a:t>Katedra bunkovej biológie</a:t>
            </a:r>
          </a:p>
          <a:p>
            <a:endParaRPr lang="sk-SK" dirty="0"/>
          </a:p>
        </p:txBody>
      </p:sp>
      <p:sp>
        <p:nvSpPr>
          <p:cNvPr id="13" name="Zástupný symbol textu 12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RNDr. Pavol </a:t>
            </a:r>
            <a:r>
              <a:rPr lang="sk-SK" dirty="0" err="1"/>
              <a:t>Široczki</a:t>
            </a:r>
            <a:r>
              <a:rPr lang="sk-SK" dirty="0"/>
              <a:t> 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RNDr. Jana Vargová</a:t>
            </a:r>
          </a:p>
        </p:txBody>
      </p:sp>
      <p:pic>
        <p:nvPicPr>
          <p:cNvPr id="2" name="Zástupný symbol obrázka 1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" b="49"/>
          <a:stretch>
            <a:fillRect/>
          </a:stretch>
        </p:blipFill>
        <p:spPr/>
      </p:pic>
      <p:pic>
        <p:nvPicPr>
          <p:cNvPr id="7" name="Zástupný symbol obrázka 6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" b="49"/>
          <a:stretch>
            <a:fillRect/>
          </a:stretch>
        </p:blipFill>
        <p:spPr/>
      </p:pic>
      <p:pic>
        <p:nvPicPr>
          <p:cNvPr id="9" name="Zástupný symbol obrázka 8"/>
          <p:cNvPicPr>
            <a:picLocks noGrp="1" noChangeAspect="1"/>
          </p:cNvPicPr>
          <p:nvPr>
            <p:ph type="pic" sz="quarter" idx="18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7117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Cena </a:t>
            </a:r>
            <a:r>
              <a:rPr lang="sk-SK" dirty="0" smtClean="0"/>
              <a:t>dekana</a:t>
            </a:r>
            <a:br>
              <a:rPr lang="sk-SK" dirty="0" smtClean="0"/>
            </a:br>
            <a:r>
              <a:rPr lang="sk-SK" dirty="0" smtClean="0"/>
              <a:t>za </a:t>
            </a:r>
            <a:r>
              <a:rPr lang="sk-SK" dirty="0"/>
              <a:t>rozvoj fakulty</a:t>
            </a:r>
          </a:p>
        </p:txBody>
      </p:sp>
    </p:spTree>
    <p:extLst>
      <p:ext uri="{BB962C8B-B14F-4D97-AF65-F5344CB8AC3E}">
        <p14:creationId xmlns:p14="http://schemas.microsoft.com/office/powerpoint/2010/main" val="395216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textu 3"/>
          <p:cNvSpPr txBox="1">
            <a:spLocks/>
          </p:cNvSpPr>
          <p:nvPr/>
        </p:nvSpPr>
        <p:spPr>
          <a:xfrm>
            <a:off x="467544" y="2852936"/>
            <a:ext cx="8424936" cy="37444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sk-SK" sz="35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Program</a:t>
            </a:r>
          </a:p>
          <a:p>
            <a:pPr marL="571500" indent="-571500">
              <a:spcBef>
                <a:spcPts val="0"/>
              </a:spcBef>
            </a:pPr>
            <a:r>
              <a:rPr lang="sk-SK" sz="35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Udelenie Ceny dekana 2017</a:t>
            </a:r>
          </a:p>
          <a:p>
            <a:pPr marL="571500" indent="-571500">
              <a:spcBef>
                <a:spcPts val="0"/>
              </a:spcBef>
            </a:pPr>
            <a:r>
              <a:rPr lang="sk-SK" sz="35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Správa o činnosti AS PF UPJŠ za rok 2017</a:t>
            </a:r>
          </a:p>
          <a:p>
            <a:pPr marL="571500" indent="-571500">
              <a:spcBef>
                <a:spcPts val="0"/>
              </a:spcBef>
            </a:pPr>
            <a:r>
              <a:rPr lang="sk-SK" sz="35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Výročná správa o stave fakulty za rok 2017</a:t>
            </a:r>
          </a:p>
          <a:p>
            <a:pPr marL="571500" indent="-571500">
              <a:spcBef>
                <a:spcPts val="0"/>
              </a:spcBef>
            </a:pPr>
            <a:r>
              <a:rPr lang="sk-SK" sz="35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Diskusia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0686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RNDr. Alexander </a:t>
            </a:r>
            <a:r>
              <a:rPr lang="sk-SK" dirty="0" err="1"/>
              <a:t>Dirner</a:t>
            </a:r>
            <a:r>
              <a:rPr lang="sk-SK" dirty="0"/>
              <a:t>, CSc.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smtClean="0"/>
              <a:t>dlhoročne </a:t>
            </a:r>
            <a:r>
              <a:rPr lang="sk-SK" dirty="0"/>
              <a:t>sa aktívne podieľal na príprave a realizácií podujatí </a:t>
            </a:r>
            <a:r>
              <a:rPr lang="sk-SK" dirty="0" err="1"/>
              <a:t>International</a:t>
            </a:r>
            <a:r>
              <a:rPr lang="sk-SK" dirty="0"/>
              <a:t> MASTERCLASSES - </a:t>
            </a:r>
            <a:r>
              <a:rPr lang="sk-SK" dirty="0" err="1"/>
              <a:t>Hands</a:t>
            </a:r>
            <a:r>
              <a:rPr lang="sk-SK" dirty="0"/>
              <a:t> on </a:t>
            </a:r>
            <a:r>
              <a:rPr lang="sk-SK" dirty="0" err="1"/>
              <a:t>Particle</a:t>
            </a:r>
            <a:r>
              <a:rPr lang="sk-SK" dirty="0"/>
              <a:t> </a:t>
            </a:r>
            <a:r>
              <a:rPr lang="sk-SK" dirty="0" err="1"/>
              <a:t>Physics</a:t>
            </a:r>
            <a:r>
              <a:rPr lang="sk-SK" dirty="0"/>
              <a:t>;</a:t>
            </a:r>
          </a:p>
          <a:p>
            <a:pPr lvl="0"/>
            <a:r>
              <a:rPr lang="sk-SK" dirty="0" smtClean="0"/>
              <a:t>výrazne </a:t>
            </a:r>
            <a:r>
              <a:rPr lang="sk-SK" dirty="0"/>
              <a:t>zviditeľnil UPJŠ ako aj Prírodovedeckú fakultu exteriérovou výstavou 48 veľkorozmerných fotografií vesmírnych objektov Vesmír – dobrodružstvo </a:t>
            </a:r>
            <a:r>
              <a:rPr lang="sk-SK" dirty="0" smtClean="0"/>
              <a:t>objavov</a:t>
            </a:r>
            <a:br>
              <a:rPr lang="sk-SK" dirty="0" smtClean="0"/>
            </a:br>
            <a:r>
              <a:rPr lang="sk-SK" dirty="0" smtClean="0"/>
              <a:t>v </a:t>
            </a:r>
            <a:r>
              <a:rPr lang="sk-SK" dirty="0"/>
              <a:t>centre Košíc a putovnou výstavou Kozmické počasie a Európa;</a:t>
            </a:r>
          </a:p>
          <a:p>
            <a:pPr lvl="0"/>
            <a:r>
              <a:rPr lang="sk-SK" dirty="0" smtClean="0"/>
              <a:t>systematicky </a:t>
            </a:r>
            <a:r>
              <a:rPr lang="sk-SK" dirty="0"/>
              <a:t>a cielene sa angažoval v propagácii spolupráce a výsledkov </a:t>
            </a:r>
            <a:r>
              <a:rPr lang="sk-SK" dirty="0" smtClean="0"/>
              <a:t>výskumu</a:t>
            </a:r>
            <a:br>
              <a:rPr lang="sk-SK" dirty="0" smtClean="0"/>
            </a:br>
            <a:r>
              <a:rPr lang="sk-SK" dirty="0" smtClean="0"/>
              <a:t>v </a:t>
            </a:r>
            <a:r>
              <a:rPr lang="sk-SK" dirty="0"/>
              <a:t>CERN a Spojenom ústave jadrových výskumov v Dubne;</a:t>
            </a:r>
          </a:p>
          <a:p>
            <a:pPr lvl="0"/>
            <a:r>
              <a:rPr lang="sk-SK" dirty="0" smtClean="0"/>
              <a:t>participoval </a:t>
            </a:r>
            <a:r>
              <a:rPr lang="sk-SK" dirty="0"/>
              <a:t>na úprave učebných a popularizačných multimediálnych </a:t>
            </a:r>
            <a:r>
              <a:rPr lang="sk-SK" dirty="0" smtClean="0"/>
              <a:t>materiálov.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Ústav </a:t>
            </a:r>
            <a:r>
              <a:rPr lang="sk-SK" dirty="0" smtClean="0"/>
              <a:t>fyzikálnych vied</a:t>
            </a:r>
          </a:p>
          <a:p>
            <a:r>
              <a:rPr lang="sk-SK" dirty="0" smtClean="0"/>
              <a:t>Katedra jadrovej a </a:t>
            </a:r>
            <a:r>
              <a:rPr lang="sk-SK" dirty="0" err="1" smtClean="0"/>
              <a:t>subjadrovej</a:t>
            </a:r>
            <a:r>
              <a:rPr lang="sk-SK" dirty="0" smtClean="0"/>
              <a:t> fyziky</a:t>
            </a:r>
            <a:endParaRPr lang="sk-SK" dirty="0"/>
          </a:p>
        </p:txBody>
      </p:sp>
      <p:pic>
        <p:nvPicPr>
          <p:cNvPr id="6" name="Zástupný symbol obrázka 5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9781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prof. RNDr. Stanislav </a:t>
            </a:r>
            <a:r>
              <a:rPr lang="sk-SK" dirty="0" err="1"/>
              <a:t>Jendroľ</a:t>
            </a:r>
            <a:r>
              <a:rPr lang="sk-SK" dirty="0"/>
              <a:t>, DrSc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sk-SK" dirty="0" smtClean="0"/>
              <a:t>je </a:t>
            </a:r>
            <a:r>
              <a:rPr lang="sk-SK" dirty="0"/>
              <a:t>významnou vedeckou osobnosťou v oblasti teórie grafov;</a:t>
            </a:r>
          </a:p>
          <a:p>
            <a:pPr lvl="0"/>
            <a:r>
              <a:rPr lang="sk-SK" dirty="0" smtClean="0"/>
              <a:t>dlhoročne </a:t>
            </a:r>
            <a:r>
              <a:rPr lang="sk-SK" dirty="0"/>
              <a:t>sa výrazne podieľa na organizácii a koordinácii aktivít v oblasti matematiky;</a:t>
            </a:r>
          </a:p>
          <a:p>
            <a:pPr lvl="0"/>
            <a:r>
              <a:rPr lang="sk-SK" dirty="0" smtClean="0"/>
              <a:t>stál </a:t>
            </a:r>
            <a:r>
              <a:rPr lang="sk-SK" dirty="0"/>
              <a:t>pri zrode Ústavu matematických vied, bol zodpovedným vedúcim mnohých vedecko-výskumných projektov;</a:t>
            </a:r>
          </a:p>
          <a:p>
            <a:pPr lvl="0"/>
            <a:r>
              <a:rPr lang="sk-SK" dirty="0" smtClean="0"/>
              <a:t>v </a:t>
            </a:r>
            <a:r>
              <a:rPr lang="sk-SK" dirty="0"/>
              <a:t>roku 2017 sa stal vedúcim špičkového tímu KOSDIM - Košická skupina diskrétnej matematiky;</a:t>
            </a:r>
          </a:p>
          <a:p>
            <a:pPr lvl="0"/>
            <a:r>
              <a:rPr lang="sk-SK" dirty="0" smtClean="0"/>
              <a:t>bol </a:t>
            </a:r>
            <a:r>
              <a:rPr lang="sk-SK" dirty="0"/>
              <a:t>prvým a dlhoročným predsedom organizačného výboru </a:t>
            </a:r>
            <a:r>
              <a:rPr lang="sk-SK" dirty="0" err="1"/>
              <a:t>workshopu</a:t>
            </a:r>
            <a:r>
              <a:rPr lang="sk-SK" dirty="0"/>
              <a:t> </a:t>
            </a:r>
            <a:r>
              <a:rPr lang="sk-SK" dirty="0" err="1"/>
              <a:t>Cycles</a:t>
            </a:r>
            <a:r>
              <a:rPr lang="sk-SK" dirty="0"/>
              <a:t> and </a:t>
            </a:r>
            <a:r>
              <a:rPr lang="sk-SK" dirty="0" err="1"/>
              <a:t>Colourings</a:t>
            </a:r>
            <a:r>
              <a:rPr lang="sk-SK" dirty="0"/>
              <a:t>;</a:t>
            </a:r>
          </a:p>
          <a:p>
            <a:pPr lvl="0"/>
            <a:r>
              <a:rPr lang="sk-SK" dirty="0" smtClean="0"/>
              <a:t>od </a:t>
            </a:r>
            <a:r>
              <a:rPr lang="sk-SK" dirty="0"/>
              <a:t>roku 1971 organizoval a od roku 1995 mnoho rokov viedol Košický </a:t>
            </a:r>
            <a:r>
              <a:rPr lang="sk-SK" dirty="0" err="1"/>
              <a:t>kombinatorický</a:t>
            </a:r>
            <a:r>
              <a:rPr lang="sk-SK" dirty="0"/>
              <a:t> seminár KOKOS, ktorý patrí k najdlhšie kontinuálne fungujúcim seminárom na </a:t>
            </a:r>
            <a:r>
              <a:rPr lang="sk-SK" dirty="0" smtClean="0"/>
              <a:t>Slovensku.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sk-SK" sz="1700" dirty="0"/>
              <a:t>Ústav matematických vied</a:t>
            </a:r>
          </a:p>
          <a:p>
            <a:pPr>
              <a:lnSpc>
                <a:spcPct val="80000"/>
              </a:lnSpc>
            </a:pPr>
            <a:r>
              <a:rPr lang="sk-SK" sz="1700" dirty="0"/>
              <a:t>Oddelenie diskrétnej matematiky</a:t>
            </a:r>
          </a:p>
        </p:txBody>
      </p:sp>
      <p:pic>
        <p:nvPicPr>
          <p:cNvPr id="6" name="Zástupný symbol obrázka 5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" r="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0113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doc. RNDr. Ľubomír Šnajder, PhD.</a:t>
            </a:r>
            <a:r>
              <a:rPr lang="en-US" dirty="0" smtClean="0"/>
              <a:t> 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smtClean="0"/>
              <a:t>patril </a:t>
            </a:r>
            <a:r>
              <a:rPr lang="sk-SK" dirty="0"/>
              <a:t>medzi priekopníkov </a:t>
            </a:r>
            <a:r>
              <a:rPr lang="sk-SK" dirty="0" err="1"/>
              <a:t>e-learningu</a:t>
            </a:r>
            <a:r>
              <a:rPr lang="sk-SK" dirty="0"/>
              <a:t> na Slovensku a využívania </a:t>
            </a:r>
            <a:r>
              <a:rPr lang="sk-SK" dirty="0" smtClean="0"/>
              <a:t>Internetu</a:t>
            </a:r>
            <a:br>
              <a:rPr lang="sk-SK" dirty="0" smtClean="0"/>
            </a:br>
            <a:r>
              <a:rPr lang="sk-SK" dirty="0" smtClean="0"/>
              <a:t>a </a:t>
            </a:r>
            <a:r>
              <a:rPr lang="sk-SK" dirty="0"/>
              <a:t>multimédií vo vzdelávaní;</a:t>
            </a:r>
          </a:p>
          <a:p>
            <a:pPr lvl="0"/>
            <a:r>
              <a:rPr lang="sk-SK" dirty="0" smtClean="0"/>
              <a:t>výrazne </a:t>
            </a:r>
            <a:r>
              <a:rPr lang="sk-SK" dirty="0"/>
              <a:t>sa podieľal na riešení národných projektov </a:t>
            </a:r>
            <a:r>
              <a:rPr lang="sk-SK" dirty="0" err="1"/>
              <a:t>Infovek</a:t>
            </a:r>
            <a:r>
              <a:rPr lang="sk-SK" dirty="0"/>
              <a:t>, PIRŠ,  DVUI;</a:t>
            </a:r>
          </a:p>
          <a:p>
            <a:pPr lvl="0"/>
            <a:r>
              <a:rPr lang="sk-SK" dirty="0" smtClean="0"/>
              <a:t>patrí </a:t>
            </a:r>
            <a:r>
              <a:rPr lang="sk-SK" dirty="0"/>
              <a:t>medzi lídrov národného projektu IT Akadémia – vzdelávanie pre 21. storočie, kde garantuje tvorbu nových predmetov a inováciu výučby informatiky na SŠ a ZŠ; </a:t>
            </a:r>
          </a:p>
          <a:p>
            <a:pPr lvl="0"/>
            <a:r>
              <a:rPr lang="sk-SK" dirty="0" smtClean="0"/>
              <a:t>pod </a:t>
            </a:r>
            <a:r>
              <a:rPr lang="sk-SK" dirty="0"/>
              <a:t>jeho vedením vznikol na fakulte Klub učiteľov informatiky, je </a:t>
            </a:r>
            <a:r>
              <a:rPr lang="sk-SK" dirty="0" smtClean="0"/>
              <a:t>zakladateľom</a:t>
            </a:r>
            <a:br>
              <a:rPr lang="sk-SK" dirty="0" smtClean="0"/>
            </a:br>
            <a:r>
              <a:rPr lang="sk-SK" dirty="0" smtClean="0"/>
              <a:t>a </a:t>
            </a:r>
            <a:r>
              <a:rPr lang="sk-SK" dirty="0"/>
              <a:t>lídrom informatickej súťaže Palma junior; </a:t>
            </a:r>
          </a:p>
          <a:p>
            <a:pPr lvl="0"/>
            <a:r>
              <a:rPr lang="sk-SK" dirty="0" smtClean="0"/>
              <a:t>etabloval </a:t>
            </a:r>
            <a:r>
              <a:rPr lang="sk-SK" dirty="0"/>
              <a:t>sa aj ako autor učebníc Informatiky pre stredné školy a mnohých učebných textov pre učiteľov </a:t>
            </a:r>
            <a:r>
              <a:rPr lang="sk-SK" dirty="0" smtClean="0"/>
              <a:t>informatiky.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Ústav informatiky</a:t>
            </a:r>
          </a:p>
          <a:p>
            <a:r>
              <a:rPr lang="sk-SK" dirty="0" smtClean="0"/>
              <a:t>Oddelenie </a:t>
            </a:r>
            <a:r>
              <a:rPr lang="sk-SK" dirty="0"/>
              <a:t>didaktiky informatiky a podporných technológií</a:t>
            </a:r>
          </a:p>
        </p:txBody>
      </p:sp>
      <p:pic>
        <p:nvPicPr>
          <p:cNvPr id="6" name="Zástupný symbol obrázka 5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" r="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239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dirty="0"/>
              <a:t>RNDr. Alexander </a:t>
            </a:r>
            <a:r>
              <a:rPr lang="sk-SK" sz="2800" dirty="0" err="1"/>
              <a:t>Dirner</a:t>
            </a:r>
            <a:r>
              <a:rPr lang="sk-SK" sz="2800" dirty="0"/>
              <a:t>, CSc.</a:t>
            </a:r>
            <a:endParaRPr lang="sk-SK" sz="2700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Ústav fyzikálnych vied</a:t>
            </a:r>
          </a:p>
          <a:p>
            <a:r>
              <a:rPr lang="sk-SK" dirty="0"/>
              <a:t>Katedra jadrovej a </a:t>
            </a:r>
            <a:r>
              <a:rPr lang="sk-SK" dirty="0" err="1"/>
              <a:t>subjadrovej</a:t>
            </a:r>
            <a:r>
              <a:rPr lang="sk-SK" dirty="0"/>
              <a:t> fyziky</a:t>
            </a:r>
          </a:p>
          <a:p>
            <a:endParaRPr lang="sk-SK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sz="quarter" idx="17"/>
          </p:nvPr>
        </p:nvSpPr>
        <p:spPr>
          <a:xfrm>
            <a:off x="2987824" y="3933056"/>
            <a:ext cx="5544989" cy="576213"/>
          </a:xfrm>
        </p:spPr>
        <p:txBody>
          <a:bodyPr>
            <a:noAutofit/>
          </a:bodyPr>
          <a:lstStyle/>
          <a:p>
            <a:r>
              <a:rPr lang="sk-SK" sz="1700" dirty="0" smtClean="0"/>
              <a:t>Ústav matematických vied</a:t>
            </a:r>
            <a:endParaRPr lang="sk-SK" sz="1700" dirty="0"/>
          </a:p>
          <a:p>
            <a:pPr>
              <a:lnSpc>
                <a:spcPct val="80000"/>
              </a:lnSpc>
            </a:pPr>
            <a:r>
              <a:rPr lang="sk-SK" sz="1700" dirty="0"/>
              <a:t>Oddelenie diskrétnej matematiky</a:t>
            </a:r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Ústav informatiky</a:t>
            </a:r>
          </a:p>
          <a:p>
            <a:r>
              <a:rPr lang="sk-SK" dirty="0"/>
              <a:t>Oddelenie didaktiky informatiky a podporných technológií</a:t>
            </a:r>
          </a:p>
        </p:txBody>
      </p:sp>
      <p:sp>
        <p:nvSpPr>
          <p:cNvPr id="13" name="Zástupný symbol textu 12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prof. RNDr. Stanislav </a:t>
            </a:r>
            <a:r>
              <a:rPr lang="sk-SK" dirty="0" err="1"/>
              <a:t>Jendroľ</a:t>
            </a:r>
            <a:r>
              <a:rPr lang="sk-SK" dirty="0"/>
              <a:t>, DrSc.</a:t>
            </a:r>
            <a:r>
              <a:rPr lang="en-US" dirty="0" smtClean="0"/>
              <a:t> </a:t>
            </a:r>
            <a:endParaRPr lang="sk-SK" dirty="0"/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doc. RNDr. Ľubomír Šnajder, PhD.</a:t>
            </a:r>
            <a:r>
              <a:rPr lang="en-US" dirty="0" smtClean="0"/>
              <a:t> </a:t>
            </a:r>
            <a:endParaRPr lang="sk-SK" dirty="0"/>
          </a:p>
        </p:txBody>
      </p:sp>
      <p:pic>
        <p:nvPicPr>
          <p:cNvPr id="9" name="Zástupný symbol obrázka 8"/>
          <p:cNvPicPr>
            <a:picLocks noGrp="1" noChangeAspect="1"/>
          </p:cNvPicPr>
          <p:nvPr>
            <p:ph type="pic" sz="quarter" idx="18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" r="49"/>
          <a:stretch>
            <a:fillRect/>
          </a:stretch>
        </p:blipFill>
        <p:spPr/>
      </p:pic>
      <p:pic>
        <p:nvPicPr>
          <p:cNvPr id="4" name="Zástupný symbol obrázka 3"/>
          <p:cNvPicPr>
            <a:picLocks noGrp="1" noChangeAspect="1"/>
          </p:cNvPicPr>
          <p:nvPr>
            <p:ph type="pic"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Zástupný symbol obrázka 4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" r="4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7383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Blahoželáme všetkým oceneným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105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textu 3"/>
          <p:cNvSpPr txBox="1">
            <a:spLocks/>
          </p:cNvSpPr>
          <p:nvPr/>
        </p:nvSpPr>
        <p:spPr>
          <a:xfrm>
            <a:off x="467544" y="2852936"/>
            <a:ext cx="8424936" cy="37444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sk-SK" sz="35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Program</a:t>
            </a:r>
          </a:p>
          <a:p>
            <a:pPr marL="571500" indent="-571500">
              <a:spcBef>
                <a:spcPts val="0"/>
              </a:spcBef>
            </a:pPr>
            <a:r>
              <a:rPr lang="sk-SK" sz="35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Udelenie Ceny dekana 2017</a:t>
            </a:r>
          </a:p>
          <a:p>
            <a:pPr marL="571500" indent="-571500">
              <a:spcBef>
                <a:spcPts val="0"/>
              </a:spcBef>
            </a:pPr>
            <a:r>
              <a:rPr lang="sk-SK" sz="35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Správa o činnosti AS PF UPJŠ za rok 2017</a:t>
            </a:r>
          </a:p>
          <a:p>
            <a:pPr marL="571500" indent="-571500">
              <a:spcBef>
                <a:spcPts val="0"/>
              </a:spcBef>
            </a:pPr>
            <a:r>
              <a:rPr lang="sk-SK" sz="35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Výročná správa o stave fakulty za rok 2017</a:t>
            </a:r>
          </a:p>
          <a:p>
            <a:pPr marL="571500" indent="-571500">
              <a:spcBef>
                <a:spcPts val="0"/>
              </a:spcBef>
            </a:pPr>
            <a:r>
              <a:rPr lang="sk-SK" sz="35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Diskusia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2385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715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effectLst/>
              </a:rPr>
              <a:t>Cena dekana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sk-SK" dirty="0" smtClean="0">
                <a:effectLst/>
              </a:rPr>
              <a:t>za pedagogickú činnosť</a:t>
            </a: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475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RNDr. Katarína Bruňáková, PhD.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cs typeface="Times New Roman" panose="02020603050405020304" pitchFamily="18" charset="0"/>
              </a:rPr>
              <a:t>svojou </a:t>
            </a:r>
            <a:r>
              <a:rPr lang="sk-SK" dirty="0">
                <a:cs typeface="Times New Roman" panose="02020603050405020304" pitchFamily="18" charset="0"/>
              </a:rPr>
              <a:t>pedagogickou činnosťou prispela výrazne k  rozvoju genetického vzdelávania na Prírodovedeckej fakulte UPJŠ;</a:t>
            </a:r>
          </a:p>
          <a:p>
            <a:r>
              <a:rPr lang="sk-SK" dirty="0" smtClean="0">
                <a:cs typeface="Times New Roman" panose="02020603050405020304" pitchFamily="18" charset="0"/>
              </a:rPr>
              <a:t>vypracovala </a:t>
            </a:r>
            <a:r>
              <a:rPr lang="sk-SK" dirty="0">
                <a:cs typeface="Times New Roman" panose="02020603050405020304" pitchFamily="18" charset="0"/>
              </a:rPr>
              <a:t>ucelený súbor genetických problémov, ktorý je podkladom pre genetické vzdelávania aj mimo PF UPJŠ;</a:t>
            </a:r>
          </a:p>
          <a:p>
            <a:r>
              <a:rPr lang="sk-SK" dirty="0" smtClean="0">
                <a:cs typeface="Times New Roman" panose="02020603050405020304" pitchFamily="18" charset="0"/>
              </a:rPr>
              <a:t>pripravila </a:t>
            </a:r>
            <a:r>
              <a:rPr lang="sk-SK" dirty="0">
                <a:cs typeface="Times New Roman" panose="02020603050405020304" pitchFamily="18" charset="0"/>
              </a:rPr>
              <a:t>a dlhodobo realizuje predmet Genetika človeka a vybrané </a:t>
            </a:r>
            <a:r>
              <a:rPr lang="sk-SK" dirty="0" smtClean="0">
                <a:cs typeface="Times New Roman" panose="02020603050405020304" pitchFamily="18" charset="0"/>
              </a:rPr>
              <a:t>prednášky</a:t>
            </a:r>
            <a:br>
              <a:rPr lang="sk-SK" dirty="0" smtClean="0">
                <a:cs typeface="Times New Roman" panose="02020603050405020304" pitchFamily="18" charset="0"/>
              </a:rPr>
            </a:br>
            <a:r>
              <a:rPr lang="sk-SK" dirty="0" smtClean="0">
                <a:cs typeface="Times New Roman" panose="02020603050405020304" pitchFamily="18" charset="0"/>
              </a:rPr>
              <a:t>z </a:t>
            </a:r>
            <a:r>
              <a:rPr lang="sk-SK" dirty="0">
                <a:cs typeface="Times New Roman" panose="02020603050405020304" pitchFamily="18" charset="0"/>
              </a:rPr>
              <a:t>predmetov Genetika populácií a Funkčná </a:t>
            </a:r>
            <a:r>
              <a:rPr lang="sk-SK" dirty="0" err="1">
                <a:cs typeface="Times New Roman" panose="02020603050405020304" pitchFamily="18" charset="0"/>
              </a:rPr>
              <a:t>genomika</a:t>
            </a:r>
            <a:r>
              <a:rPr lang="sk-SK" dirty="0">
                <a:cs typeface="Times New Roman" panose="02020603050405020304" pitchFamily="18" charset="0"/>
              </a:rPr>
              <a:t>;</a:t>
            </a:r>
          </a:p>
          <a:p>
            <a:r>
              <a:rPr lang="sk-SK" dirty="0" smtClean="0">
                <a:cs typeface="Times New Roman" panose="02020603050405020304" pitchFamily="18" charset="0"/>
              </a:rPr>
              <a:t>aktívne </a:t>
            </a:r>
            <a:r>
              <a:rPr lang="sk-SK" dirty="0">
                <a:cs typeface="Times New Roman" panose="02020603050405020304" pitchFamily="18" charset="0"/>
              </a:rPr>
              <a:t>inovuje obsah a formy výučby a využíva dostupné nové prostriedky </a:t>
            </a:r>
            <a:r>
              <a:rPr lang="sk-SK" dirty="0" smtClean="0">
                <a:cs typeface="Times New Roman" panose="02020603050405020304" pitchFamily="18" charset="0"/>
              </a:rPr>
              <a:t>výučby.</a:t>
            </a:r>
            <a:endParaRPr lang="sk-SK" dirty="0">
              <a:cs typeface="Times New Roman" panose="02020603050405020304" pitchFamily="18" charset="0"/>
            </a:endParaRPr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Ústav </a:t>
            </a:r>
            <a:r>
              <a:rPr lang="sv-SE" dirty="0" smtClean="0"/>
              <a:t>biologických a ekologických vied</a:t>
            </a:r>
            <a:endParaRPr lang="sk-SK" dirty="0" smtClean="0"/>
          </a:p>
          <a:p>
            <a:r>
              <a:rPr lang="sk-SK" dirty="0"/>
              <a:t>Katedra </a:t>
            </a:r>
            <a:r>
              <a:rPr lang="sk-SK" dirty="0" smtClean="0"/>
              <a:t>genetiky</a:t>
            </a:r>
            <a:endParaRPr lang="sk-SK" dirty="0"/>
          </a:p>
        </p:txBody>
      </p:sp>
      <p:pic>
        <p:nvPicPr>
          <p:cNvPr id="5" name="Zástupný symbol obrázka 4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3" b="80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7155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RNDr. Martina Hančová, PhD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smtClean="0"/>
              <a:t>dlhoročne </a:t>
            </a:r>
            <a:r>
              <a:rPr lang="sk-SK" dirty="0"/>
              <a:t>vykazuje kvalitnú pedagogickú činnosť, vedie záverečné práce;</a:t>
            </a:r>
          </a:p>
          <a:p>
            <a:pPr lvl="0"/>
            <a:r>
              <a:rPr lang="sk-SK" dirty="0" smtClean="0"/>
              <a:t>podieľa </a:t>
            </a:r>
            <a:r>
              <a:rPr lang="sk-SK" dirty="0"/>
              <a:t>sa na realizácii študijného programu Ekonomická a finančná matematika;</a:t>
            </a:r>
          </a:p>
          <a:p>
            <a:pPr lvl="0"/>
            <a:r>
              <a:rPr lang="sk-SK" dirty="0" smtClean="0"/>
              <a:t>aktívne </a:t>
            </a:r>
            <a:r>
              <a:rPr lang="sk-SK" dirty="0"/>
              <a:t>participuje na popularizácii matematických študijných programov a </a:t>
            </a:r>
            <a:r>
              <a:rPr lang="sk-SK" dirty="0" smtClean="0"/>
              <a:t>štúdia</a:t>
            </a:r>
            <a:br>
              <a:rPr lang="sk-SK" dirty="0" smtClean="0"/>
            </a:br>
            <a:r>
              <a:rPr lang="sk-SK" dirty="0" smtClean="0"/>
              <a:t>na </a:t>
            </a:r>
            <a:r>
              <a:rPr lang="sk-SK" dirty="0"/>
              <a:t>fakulte;</a:t>
            </a:r>
          </a:p>
          <a:p>
            <a:pPr lvl="0"/>
            <a:r>
              <a:rPr lang="sk-SK" dirty="0" smtClean="0"/>
              <a:t>zaviedla </a:t>
            </a:r>
            <a:r>
              <a:rPr lang="sk-SK" dirty="0"/>
              <a:t>nové predmety – Úvod do analýzy dát a Štatistické metódy spracovania </a:t>
            </a:r>
            <a:r>
              <a:rPr lang="sk-SK" dirty="0" smtClean="0"/>
              <a:t>dát.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Ústav matematických </a:t>
            </a:r>
            <a:r>
              <a:rPr lang="sk-SK" dirty="0" smtClean="0"/>
              <a:t>vied </a:t>
            </a:r>
          </a:p>
          <a:p>
            <a:r>
              <a:rPr lang="pl-PL" dirty="0"/>
              <a:t>Oddelenie ekonomickej a finančnej matematiky</a:t>
            </a:r>
            <a:endParaRPr lang="sk-SK" dirty="0"/>
          </a:p>
        </p:txBody>
      </p:sp>
      <p:pic>
        <p:nvPicPr>
          <p:cNvPr id="4" name="Zástupný symbol obrázka 3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4508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800" dirty="0"/>
              <a:t>prof. RNDr. Andrej </a:t>
            </a:r>
            <a:r>
              <a:rPr lang="sk-SK" sz="2800" dirty="0" err="1"/>
              <a:t>Oriňák</a:t>
            </a:r>
            <a:r>
              <a:rPr lang="sk-SK" sz="2800" dirty="0"/>
              <a:t>, PhD</a:t>
            </a:r>
            <a:r>
              <a:rPr lang="sk-SK" sz="2800" dirty="0" smtClean="0"/>
              <a:t>.</a:t>
            </a:r>
            <a:endParaRPr lang="sk-SK" sz="2800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 smtClean="0"/>
              <a:t>výrazne </a:t>
            </a:r>
            <a:r>
              <a:rPr lang="sk-SK" dirty="0"/>
              <a:t>sa podieľal pri príprave a realizácií magisterského a doktorandského študijného programu v odbore fyzikálna chémia;</a:t>
            </a:r>
          </a:p>
          <a:p>
            <a:pPr lvl="0"/>
            <a:r>
              <a:rPr lang="sk-SK" dirty="0" smtClean="0"/>
              <a:t>dosahuje </a:t>
            </a:r>
            <a:r>
              <a:rPr lang="sk-SK" dirty="0"/>
              <a:t>vynikajúce výsledky v práci so študentmi, ktorým sa starostlivo venuje pri výučbe aj vedení záverečných prác;</a:t>
            </a:r>
          </a:p>
          <a:p>
            <a:pPr lvl="0"/>
            <a:r>
              <a:rPr lang="sk-SK" dirty="0" smtClean="0"/>
              <a:t>zaviedol </a:t>
            </a:r>
            <a:r>
              <a:rPr lang="sk-SK" dirty="0"/>
              <a:t>do výučby nové predmety a významným prínosom sa zaslúžil o popularizáciu štúdia chémie na fakulte;</a:t>
            </a:r>
          </a:p>
          <a:p>
            <a:pPr lvl="0"/>
            <a:r>
              <a:rPr lang="sk-SK" dirty="0" smtClean="0"/>
              <a:t>je </a:t>
            </a:r>
            <a:r>
              <a:rPr lang="sk-SK" dirty="0"/>
              <a:t>autorom 2 vysokoškolských učebníc a 2 učebných textov, ktoré sú hojne využívané </a:t>
            </a:r>
            <a:r>
              <a:rPr lang="sk-SK" dirty="0" smtClean="0"/>
              <a:t>študentmi.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Ústav </a:t>
            </a:r>
            <a:r>
              <a:rPr lang="sk-SK" dirty="0" smtClean="0"/>
              <a:t>chemických vied</a:t>
            </a:r>
            <a:endParaRPr lang="en-US" dirty="0" smtClean="0"/>
          </a:p>
          <a:p>
            <a:r>
              <a:rPr lang="sk-SK" dirty="0"/>
              <a:t>Katedra </a:t>
            </a:r>
            <a:r>
              <a:rPr lang="sk-SK" dirty="0" smtClean="0"/>
              <a:t>fyzikálnej chémie</a:t>
            </a:r>
          </a:p>
          <a:p>
            <a:endParaRPr lang="sk-SK" dirty="0"/>
          </a:p>
        </p:txBody>
      </p:sp>
      <p:pic>
        <p:nvPicPr>
          <p:cNvPr id="6" name="Zástupný symbol obrázka 5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728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RNDr. Katarína Bruňáková, PhD.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Ústav biologických a ekologických vied</a:t>
            </a:r>
            <a:endParaRPr lang="sk-SK" dirty="0"/>
          </a:p>
          <a:p>
            <a:r>
              <a:rPr lang="sk-SK" dirty="0"/>
              <a:t>Katedra genetiky</a:t>
            </a:r>
          </a:p>
          <a:p>
            <a:endParaRPr lang="sk-SK" dirty="0"/>
          </a:p>
        </p:txBody>
      </p:sp>
      <p:sp>
        <p:nvSpPr>
          <p:cNvPr id="17" name="Zástupný symbol textu 16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Ústav matematických vied </a:t>
            </a:r>
          </a:p>
          <a:p>
            <a:r>
              <a:rPr lang="pl-PL" dirty="0"/>
              <a:t>Oddelenie ekonomickej a finančnej matematiky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18" name="Zástupný symbol textu 17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Ústav chemických vied</a:t>
            </a:r>
            <a:endParaRPr lang="en-US" dirty="0"/>
          </a:p>
          <a:p>
            <a:r>
              <a:rPr lang="sk-SK" dirty="0"/>
              <a:t>Katedra fyzikálnej chémie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19" name="Zástupný symbol textu 18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RNDr. Martina Hančová, PhD.</a:t>
            </a:r>
          </a:p>
        </p:txBody>
      </p:sp>
      <p:sp>
        <p:nvSpPr>
          <p:cNvPr id="20" name="Zástupný symbol textu 19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prof. RNDr. Andrej </a:t>
            </a:r>
            <a:r>
              <a:rPr lang="sk-SK" dirty="0" err="1"/>
              <a:t>Oriňák</a:t>
            </a:r>
            <a:r>
              <a:rPr lang="sk-SK" dirty="0"/>
              <a:t>, PhD.</a:t>
            </a:r>
          </a:p>
        </p:txBody>
      </p:sp>
      <p:pic>
        <p:nvPicPr>
          <p:cNvPr id="8" name="Zástupný symbol obrázka 7"/>
          <p:cNvPicPr>
            <a:picLocks noGrp="1" noChangeAspect="1"/>
          </p:cNvPicPr>
          <p:nvPr>
            <p:ph type="pic" sz="quarter" idx="18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7" name="Zástupný symbol obrázka 6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3" name="Zástupný symbol obrázka 2"/>
          <p:cNvPicPr>
            <a:picLocks noGrp="1" noChangeAspect="1"/>
          </p:cNvPicPr>
          <p:nvPr>
            <p:ph type="pic" sz="quarter" idx="1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3" b="80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6924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Cena </a:t>
            </a:r>
            <a:r>
              <a:rPr lang="sk-SK" dirty="0" smtClean="0"/>
              <a:t>dekana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k-SK" dirty="0" smtClean="0"/>
              <a:t>za </a:t>
            </a:r>
            <a:r>
              <a:rPr lang="sk-SK" dirty="0"/>
              <a:t>vedeckovýskumnú činnosť</a:t>
            </a:r>
          </a:p>
        </p:txBody>
      </p:sp>
    </p:spTree>
    <p:extLst>
      <p:ext uri="{BB962C8B-B14F-4D97-AF65-F5344CB8AC3E}">
        <p14:creationId xmlns:p14="http://schemas.microsoft.com/office/powerpoint/2010/main" val="392720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4645</TotalTime>
  <Words>1023</Words>
  <Application>Microsoft Office PowerPoint</Application>
  <PresentationFormat>Prezentácia na obrazovke (4:3)</PresentationFormat>
  <Paragraphs>160</Paragraphs>
  <Slides>25</Slides>
  <Notes>25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30" baseType="lpstr">
      <vt:lpstr>Arial</vt:lpstr>
      <vt:lpstr>Arial Narrow</vt:lpstr>
      <vt:lpstr>Calibri</vt:lpstr>
      <vt:lpstr>Times New Roman</vt:lpstr>
      <vt:lpstr>Motív Office</vt:lpstr>
      <vt:lpstr>Zhromaždenie Akademickej obce Prírodovedeckej fakulty Univerzity Pavla Jozefa Šafárika v Košiciach</vt:lpstr>
      <vt:lpstr>Prezentácia programu PowerPoint</vt:lpstr>
      <vt:lpstr>Prezentácia programu PowerPoint</vt:lpstr>
      <vt:lpstr>Cena dekana za pedagogickú činnosť</vt:lpstr>
      <vt:lpstr>RNDr. Katarína Bruňáková, PhD.</vt:lpstr>
      <vt:lpstr>RNDr. Martina Hančová, PhD.</vt:lpstr>
      <vt:lpstr>prof. RNDr. Andrej Oriňák, PhD.</vt:lpstr>
      <vt:lpstr>RNDr. Katarína Bruňáková, PhD. </vt:lpstr>
      <vt:lpstr>Cena dekana za vedeckovýskumnú činnosť</vt:lpstr>
      <vt:lpstr>prof. RNDr. Viliam Geffert, DrSc.</vt:lpstr>
      <vt:lpstr>Mgr. Jozef Kiseľák, PhD.</vt:lpstr>
      <vt:lpstr>doc. RNDr. Marcel Uhrin, PhD.</vt:lpstr>
      <vt:lpstr>prof. RNDr. Viliam Geffert, DrSc.</vt:lpstr>
      <vt:lpstr>Cena dekana za vedeckovýskumnú činnosť doktorandov</vt:lpstr>
      <vt:lpstr>RNDr. Samuel Dobák</vt:lpstr>
      <vt:lpstr>RNDr. Pavol Široczki</vt:lpstr>
      <vt:lpstr>RNDr. Jana Vargová</vt:lpstr>
      <vt:lpstr>RNDr. Samuel Dobák</vt:lpstr>
      <vt:lpstr>Cena dekana za rozvoj fakulty</vt:lpstr>
      <vt:lpstr>RNDr. Alexander Dirner, CSc.</vt:lpstr>
      <vt:lpstr>prof. RNDr. Stanislav Jendroľ, DrSc.</vt:lpstr>
      <vt:lpstr>doc. RNDr. Ľubomír Šnajder, PhD. </vt:lpstr>
      <vt:lpstr>RNDr. Alexander Dirner, CSc.</vt:lpstr>
      <vt:lpstr>Blahoželáme všetkým oceneným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janko</dc:creator>
  <cp:lastModifiedBy>zamestnanec</cp:lastModifiedBy>
  <cp:revision>84</cp:revision>
  <dcterms:created xsi:type="dcterms:W3CDTF">2016-03-23T18:32:09Z</dcterms:created>
  <dcterms:modified xsi:type="dcterms:W3CDTF">2018-03-23T16:25:03Z</dcterms:modified>
</cp:coreProperties>
</file>