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63" r:id="rId3"/>
    <p:sldId id="368" r:id="rId4"/>
    <p:sldId id="366" r:id="rId5"/>
    <p:sldId id="367" r:id="rId6"/>
    <p:sldId id="364" r:id="rId7"/>
    <p:sldId id="365" r:id="rId8"/>
    <p:sldId id="369" r:id="rId9"/>
    <p:sldId id="370" r:id="rId10"/>
    <p:sldId id="372" r:id="rId11"/>
    <p:sldId id="371" r:id="rId12"/>
    <p:sldId id="373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595959"/>
    <a:srgbClr val="98F4FE"/>
    <a:srgbClr val="CCFFFF"/>
    <a:srgbClr val="FFE471"/>
    <a:srgbClr val="E5F6FF"/>
    <a:srgbClr val="CDEEFF"/>
    <a:srgbClr val="D5F1FF"/>
    <a:srgbClr val="BD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vetlý štýl 2 - zvýrazneni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vetlý štýl 1 - zvýrazneni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etlý štýl 3 - zvýrazneni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pPr/>
              <a:t>13.02.2019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6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Čo k tomu potrebujeme?</a:t>
            </a:r>
            <a:endParaRPr lang="sk-SK" baseline="0" dirty="0" smtClean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6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Čo k tomu potrebujeme?</a:t>
            </a:r>
            <a:endParaRPr lang="sk-SK" baseline="0" dirty="0" smtClean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683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Čo k tomu potrebujeme?</a:t>
            </a:r>
            <a:endParaRPr lang="sk-SK" baseline="0" dirty="0" smtClean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235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Čo k tomu potrebujeme?</a:t>
            </a:r>
            <a:endParaRPr lang="sk-SK" baseline="0" dirty="0" smtClean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835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Čo k tomu potrebujeme?</a:t>
            </a:r>
            <a:endParaRPr lang="sk-SK" baseline="0" dirty="0" smtClean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771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Čo k tomu potrebujeme?</a:t>
            </a:r>
            <a:endParaRPr lang="sk-SK" baseline="0" dirty="0" smtClean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153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Čo k tomu potrebujeme?</a:t>
            </a:r>
            <a:endParaRPr lang="sk-SK" baseline="0" dirty="0" smtClean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306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Čo k tomu potrebujeme?</a:t>
            </a:r>
            <a:endParaRPr lang="sk-SK" baseline="0" dirty="0" smtClean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597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13.02.2019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13.02.2019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13.02.2019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13.02.2019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13.02.2019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13.02.2019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13.02.2019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37704" y="3205331"/>
            <a:ext cx="86685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Ukážky z inovácie výučby v predmete</a:t>
            </a:r>
          </a:p>
          <a:p>
            <a:pPr algn="ctr"/>
            <a:r>
              <a:rPr lang="sk-SK" sz="6000" b="1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FYZIKA</a:t>
            </a:r>
            <a:endParaRPr lang="sk-SK" sz="6000" b="1" dirty="0" smtClean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sk-SK" sz="900" b="1" dirty="0" smtClean="0">
              <a:ea typeface="+mj-ea"/>
              <a:cs typeface="+mj-cs"/>
            </a:endParaRPr>
          </a:p>
          <a:p>
            <a:pPr algn="ctr"/>
            <a:r>
              <a:rPr lang="sk-SK" sz="2400" b="1" dirty="0" smtClean="0">
                <a:ea typeface="+mj-ea"/>
                <a:cs typeface="+mj-cs"/>
              </a:rPr>
              <a:t>Marián Kireš</a:t>
            </a:r>
            <a:endParaRPr lang="en-US" sz="2400" b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98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5877" y="324158"/>
            <a:ext cx="6808123" cy="775300"/>
          </a:xfrm>
        </p:spPr>
        <p:txBody>
          <a:bodyPr/>
          <a:lstStyle/>
          <a:p>
            <a:pPr algn="r"/>
            <a:r>
              <a:rPr lang="sk-SK" sz="3600" b="1" dirty="0" smtClean="0">
                <a:solidFill>
                  <a:srgbClr val="FF6600"/>
                </a:solidFill>
                <a:latin typeface="+mn-lt"/>
              </a:rPr>
              <a:t>Tiene okolo nás</a:t>
            </a:r>
            <a:endParaRPr lang="en-US" sz="36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85057" y="1197430"/>
            <a:ext cx="89589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A1: Ako sa šíri svetlo?</a:t>
            </a:r>
          </a:p>
          <a:p>
            <a:endParaRPr lang="sk-SK" sz="2400" b="1" dirty="0"/>
          </a:p>
          <a:p>
            <a:r>
              <a:rPr lang="sk-SK" sz="2400" b="1" dirty="0" smtClean="0"/>
              <a:t>A2: </a:t>
            </a:r>
            <a:r>
              <a:rPr lang="it-IT" sz="2400" b="1" dirty="0" smtClean="0"/>
              <a:t>Vytvorte </a:t>
            </a:r>
            <a:r>
              <a:rPr lang="it-IT" sz="2400" b="1" dirty="0"/>
              <a:t>si a pozorujte tieň</a:t>
            </a:r>
            <a:endParaRPr lang="sk-SK" sz="2400" b="1" dirty="0" smtClean="0"/>
          </a:p>
          <a:p>
            <a:endParaRPr lang="sk-SK" sz="2400" b="1" dirty="0" smtClean="0"/>
          </a:p>
          <a:p>
            <a:r>
              <a:rPr lang="sk-SK" sz="2400" b="1" dirty="0" smtClean="0"/>
              <a:t>A3: Pozorujte </a:t>
            </a:r>
            <a:r>
              <a:rPr lang="sk-SK" sz="2400" b="1" dirty="0"/>
              <a:t>a zistite, ako vzniká DVOJITÝ </a:t>
            </a:r>
            <a:r>
              <a:rPr lang="sk-SK" sz="2400" b="1" dirty="0" smtClean="0"/>
              <a:t>TIEŇ</a:t>
            </a:r>
          </a:p>
          <a:p>
            <a:endParaRPr lang="sk-SK" sz="2400" b="1" dirty="0"/>
          </a:p>
          <a:p>
            <a:endParaRPr lang="sk-SK" sz="2400" b="1" dirty="0" smtClean="0"/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5581291" y="1004569"/>
            <a:ext cx="3365565" cy="1599900"/>
            <a:chOff x="0" y="0"/>
            <a:chExt cx="2883159" cy="1371600"/>
          </a:xfrm>
        </p:grpSpPr>
        <p:pic>
          <p:nvPicPr>
            <p:cNvPr id="6" name="image64.png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2883159" cy="1371600"/>
            </a:xfrm>
            <a:prstGeom prst="rect">
              <a:avLst/>
            </a:prstGeom>
          </p:spPr>
        </p:pic>
        <p:pic>
          <p:nvPicPr>
            <p:cNvPr id="7" name="image75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 flipH="1">
              <a:off x="0" y="111967"/>
              <a:ext cx="382555" cy="382555"/>
            </a:xfrm>
            <a:prstGeom prst="rect">
              <a:avLst/>
            </a:prstGeom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686" y="564502"/>
              <a:ext cx="256592" cy="307910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9490">
              <a:off x="1096347" y="760444"/>
              <a:ext cx="46653" cy="18662"/>
            </a:xfrm>
            <a:prstGeom prst="rect">
              <a:avLst/>
            </a:prstGeom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630476">
              <a:off x="1278294" y="755779"/>
              <a:ext cx="46653" cy="18661"/>
            </a:xfrm>
            <a:prstGeom prst="rect">
              <a:avLst/>
            </a:prstGeom>
          </p:spPr>
        </p:pic>
      </p:grp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2048676" y="3284880"/>
            <a:ext cx="3994015" cy="2130843"/>
            <a:chOff x="0" y="0"/>
            <a:chExt cx="3890010" cy="2078355"/>
          </a:xfrm>
        </p:grpSpPr>
        <p:grpSp>
          <p:nvGrpSpPr>
            <p:cNvPr id="12" name="Skupina 11"/>
            <p:cNvGrpSpPr/>
            <p:nvPr/>
          </p:nvGrpSpPr>
          <p:grpSpPr>
            <a:xfrm>
              <a:off x="0" y="0"/>
              <a:ext cx="3890010" cy="2078355"/>
              <a:chOff x="0" y="0"/>
              <a:chExt cx="3890514" cy="2078966"/>
            </a:xfrm>
          </p:grpSpPr>
          <p:pic>
            <p:nvPicPr>
              <p:cNvPr id="20" name="Obrázok 1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890514" cy="207896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Zaoblený obdĺžnik 20"/>
              <p:cNvSpPr/>
              <p:nvPr/>
            </p:nvSpPr>
            <p:spPr>
              <a:xfrm>
                <a:off x="112144" y="336430"/>
                <a:ext cx="737870" cy="8921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178676" y="325821"/>
              <a:ext cx="577780" cy="588056"/>
              <a:chOff x="0" y="0"/>
              <a:chExt cx="577780" cy="588056"/>
            </a:xfrm>
          </p:grpSpPr>
          <p:grpSp>
            <p:nvGrpSpPr>
              <p:cNvPr id="14" name="Skupina 13"/>
              <p:cNvGrpSpPr/>
              <p:nvPr/>
            </p:nvGrpSpPr>
            <p:grpSpPr>
              <a:xfrm>
                <a:off x="0" y="0"/>
                <a:ext cx="577780" cy="522291"/>
                <a:chOff x="0" y="0"/>
                <a:chExt cx="577780" cy="522291"/>
              </a:xfrm>
            </p:grpSpPr>
            <p:pic>
              <p:nvPicPr>
                <p:cNvPr id="16" name="Obrázok 1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332819">
                  <a:off x="50241" y="-30234"/>
                  <a:ext cx="477297" cy="577780"/>
                </a:xfrm>
                <a:prstGeom prst="rect">
                  <a:avLst/>
                </a:prstGeom>
              </p:spPr>
            </p:pic>
            <p:sp>
              <p:nvSpPr>
                <p:cNvPr id="17" name="Ovál 16"/>
                <p:cNvSpPr/>
                <p:nvPr/>
              </p:nvSpPr>
              <p:spPr>
                <a:xfrm rot="18672709">
                  <a:off x="100483" y="401845"/>
                  <a:ext cx="150683" cy="9021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sk-SK"/>
                </a:p>
              </p:txBody>
            </p:sp>
            <p:sp>
              <p:nvSpPr>
                <p:cNvPr id="18" name="Ovál 17"/>
                <p:cNvSpPr/>
                <p:nvPr/>
              </p:nvSpPr>
              <p:spPr>
                <a:xfrm rot="6324171">
                  <a:off x="314010" y="42617"/>
                  <a:ext cx="150683" cy="654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sk-SK"/>
                </a:p>
              </p:txBody>
            </p:sp>
            <p:sp>
              <p:nvSpPr>
                <p:cNvPr id="19" name="Ovál 18"/>
                <p:cNvSpPr/>
                <p:nvPr/>
              </p:nvSpPr>
              <p:spPr>
                <a:xfrm rot="8848837">
                  <a:off x="427055" y="105418"/>
                  <a:ext cx="150683" cy="654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sk-SK"/>
                </a:p>
              </p:txBody>
            </p:sp>
          </p:grpSp>
          <p:sp>
            <p:nvSpPr>
              <p:cNvPr id="15" name="Ovál 14"/>
              <p:cNvSpPr/>
              <p:nvPr/>
            </p:nvSpPr>
            <p:spPr>
              <a:xfrm rot="17257313">
                <a:off x="204952" y="467710"/>
                <a:ext cx="150536" cy="901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k-S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72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5877" y="324158"/>
            <a:ext cx="6808123" cy="775300"/>
          </a:xfrm>
        </p:spPr>
        <p:txBody>
          <a:bodyPr/>
          <a:lstStyle/>
          <a:p>
            <a:pPr algn="r"/>
            <a:r>
              <a:rPr lang="sk-SK" sz="3600" b="1" dirty="0" smtClean="0">
                <a:solidFill>
                  <a:srgbClr val="FF6600"/>
                </a:solidFill>
                <a:latin typeface="+mn-lt"/>
              </a:rPr>
              <a:t>Tiene okolo nás</a:t>
            </a:r>
            <a:endParaRPr lang="en-US" sz="36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85057" y="1197430"/>
            <a:ext cx="8958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A3: Zistite</a:t>
            </a:r>
            <a:r>
              <a:rPr lang="sk-SK" sz="2400" b="1" dirty="0"/>
              <a:t>, ako vzniká DVOJITÝ </a:t>
            </a:r>
            <a:r>
              <a:rPr lang="sk-SK" sz="2400" b="1" dirty="0" smtClean="0"/>
              <a:t>TIEŇ</a:t>
            </a:r>
          </a:p>
          <a:p>
            <a:endParaRPr lang="sk-SK" sz="2400" b="1" dirty="0"/>
          </a:p>
          <a:p>
            <a:endParaRPr lang="sk-SK" sz="2400" b="1" dirty="0" smtClean="0"/>
          </a:p>
        </p:txBody>
      </p:sp>
      <p:grpSp>
        <p:nvGrpSpPr>
          <p:cNvPr id="22" name="Skupina 21"/>
          <p:cNvGrpSpPr>
            <a:grpSpLocks noChangeAspect="1"/>
          </p:cNvGrpSpPr>
          <p:nvPr/>
        </p:nvGrpSpPr>
        <p:grpSpPr>
          <a:xfrm>
            <a:off x="987314" y="1708140"/>
            <a:ext cx="2916912" cy="1799590"/>
            <a:chOff x="0" y="0"/>
            <a:chExt cx="3604895" cy="2196465"/>
          </a:xfrm>
          <a:effectLst/>
        </p:grpSpPr>
        <p:grpSp>
          <p:nvGrpSpPr>
            <p:cNvPr id="23" name="Skupina 22"/>
            <p:cNvGrpSpPr/>
            <p:nvPr/>
          </p:nvGrpSpPr>
          <p:grpSpPr>
            <a:xfrm>
              <a:off x="0" y="0"/>
              <a:ext cx="3604895" cy="2196465"/>
              <a:chOff x="0" y="0"/>
              <a:chExt cx="3605047" cy="2196663"/>
            </a:xfrm>
          </p:grpSpPr>
          <p:pic>
            <p:nvPicPr>
              <p:cNvPr id="25" name="Obrázok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05047" cy="2196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26" name="Zaoblený obdĺžnik 25"/>
              <p:cNvSpPr/>
              <p:nvPr/>
            </p:nvSpPr>
            <p:spPr>
              <a:xfrm>
                <a:off x="94593" y="336331"/>
                <a:ext cx="639445" cy="77216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k-SK"/>
              </a:p>
            </p:txBody>
          </p:sp>
        </p:grpSp>
        <p:pic>
          <p:nvPicPr>
            <p:cNvPr id="24" name="Obrázok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55" y="241738"/>
              <a:ext cx="756745" cy="72521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" name="Skupina 26"/>
          <p:cNvGrpSpPr>
            <a:grpSpLocks noChangeAspect="1"/>
          </p:cNvGrpSpPr>
          <p:nvPr/>
        </p:nvGrpSpPr>
        <p:grpSpPr>
          <a:xfrm>
            <a:off x="4846829" y="1708140"/>
            <a:ext cx="2913436" cy="1799590"/>
            <a:chOff x="0" y="0"/>
            <a:chExt cx="2932386" cy="1797269"/>
          </a:xfrm>
        </p:grpSpPr>
        <p:grpSp>
          <p:nvGrpSpPr>
            <p:cNvPr id="28" name="Skupina 27"/>
            <p:cNvGrpSpPr/>
            <p:nvPr/>
          </p:nvGrpSpPr>
          <p:grpSpPr>
            <a:xfrm>
              <a:off x="0" y="0"/>
              <a:ext cx="2932386" cy="1797269"/>
              <a:chOff x="0" y="0"/>
              <a:chExt cx="2932386" cy="1797269"/>
            </a:xfrm>
          </p:grpSpPr>
          <p:pic>
            <p:nvPicPr>
              <p:cNvPr id="30" name="Obrázok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32386" cy="17972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31" name="Zaoblený obdĺžnik 30"/>
              <p:cNvSpPr/>
              <p:nvPr/>
            </p:nvSpPr>
            <p:spPr>
              <a:xfrm>
                <a:off x="94593" y="220717"/>
                <a:ext cx="639445" cy="77216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k-SK"/>
              </a:p>
            </p:txBody>
          </p:sp>
        </p:grpSp>
        <p:pic>
          <p:nvPicPr>
            <p:cNvPr id="29" name="Obrázok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1" y="220717"/>
              <a:ext cx="620110" cy="58857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Skupina 31"/>
          <p:cNvGrpSpPr>
            <a:grpSpLocks noChangeAspect="1"/>
          </p:cNvGrpSpPr>
          <p:nvPr/>
        </p:nvGrpSpPr>
        <p:grpSpPr>
          <a:xfrm>
            <a:off x="2952118" y="3607996"/>
            <a:ext cx="2718809" cy="1803624"/>
            <a:chOff x="0" y="0"/>
            <a:chExt cx="3890010" cy="2078355"/>
          </a:xfrm>
        </p:grpSpPr>
        <p:grpSp>
          <p:nvGrpSpPr>
            <p:cNvPr id="33" name="Skupina 32"/>
            <p:cNvGrpSpPr/>
            <p:nvPr/>
          </p:nvGrpSpPr>
          <p:grpSpPr>
            <a:xfrm>
              <a:off x="0" y="0"/>
              <a:ext cx="3890010" cy="2078355"/>
              <a:chOff x="0" y="0"/>
              <a:chExt cx="3890514" cy="2078966"/>
            </a:xfrm>
          </p:grpSpPr>
          <p:pic>
            <p:nvPicPr>
              <p:cNvPr id="41" name="Obrázok 4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890514" cy="20789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42" name="Zaoblený obdĺžnik 41"/>
              <p:cNvSpPr/>
              <p:nvPr/>
            </p:nvSpPr>
            <p:spPr>
              <a:xfrm>
                <a:off x="112144" y="336430"/>
                <a:ext cx="737870" cy="8921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34" name="Skupina 33"/>
            <p:cNvGrpSpPr/>
            <p:nvPr/>
          </p:nvGrpSpPr>
          <p:grpSpPr>
            <a:xfrm>
              <a:off x="178676" y="325821"/>
              <a:ext cx="577780" cy="588056"/>
              <a:chOff x="0" y="0"/>
              <a:chExt cx="577780" cy="588056"/>
            </a:xfrm>
          </p:grpSpPr>
          <p:grpSp>
            <p:nvGrpSpPr>
              <p:cNvPr id="35" name="Skupina 34"/>
              <p:cNvGrpSpPr/>
              <p:nvPr/>
            </p:nvGrpSpPr>
            <p:grpSpPr>
              <a:xfrm>
                <a:off x="0" y="0"/>
                <a:ext cx="577780" cy="522291"/>
                <a:chOff x="0" y="0"/>
                <a:chExt cx="577780" cy="522291"/>
              </a:xfrm>
            </p:grpSpPr>
            <p:pic>
              <p:nvPicPr>
                <p:cNvPr id="37" name="Obrázok 3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332819">
                  <a:off x="50241" y="-30234"/>
                  <a:ext cx="477297" cy="5777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8" name="Ovál 37"/>
                <p:cNvSpPr/>
                <p:nvPr/>
              </p:nvSpPr>
              <p:spPr>
                <a:xfrm rot="18672709">
                  <a:off x="100483" y="401845"/>
                  <a:ext cx="150683" cy="9021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sk-SK"/>
                </a:p>
              </p:txBody>
            </p:sp>
            <p:sp>
              <p:nvSpPr>
                <p:cNvPr id="39" name="Ovál 38"/>
                <p:cNvSpPr/>
                <p:nvPr/>
              </p:nvSpPr>
              <p:spPr>
                <a:xfrm rot="6324171">
                  <a:off x="314010" y="42617"/>
                  <a:ext cx="150683" cy="654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sk-SK"/>
                </a:p>
              </p:txBody>
            </p:sp>
            <p:sp>
              <p:nvSpPr>
                <p:cNvPr id="40" name="Ovál 39"/>
                <p:cNvSpPr/>
                <p:nvPr/>
              </p:nvSpPr>
              <p:spPr>
                <a:xfrm rot="8848837">
                  <a:off x="427055" y="105418"/>
                  <a:ext cx="150683" cy="654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sk-SK"/>
                </a:p>
              </p:txBody>
            </p:sp>
          </p:grpSp>
          <p:sp>
            <p:nvSpPr>
              <p:cNvPr id="36" name="Ovál 35"/>
              <p:cNvSpPr/>
              <p:nvPr/>
            </p:nvSpPr>
            <p:spPr>
              <a:xfrm rot="17257313">
                <a:off x="204952" y="467710"/>
                <a:ext cx="150536" cy="901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k-S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99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5877" y="324158"/>
            <a:ext cx="6808123" cy="775300"/>
          </a:xfrm>
        </p:spPr>
        <p:txBody>
          <a:bodyPr/>
          <a:lstStyle/>
          <a:p>
            <a:pPr algn="r"/>
            <a:r>
              <a:rPr lang="sk-SK" sz="3600" b="1" dirty="0" smtClean="0">
                <a:solidFill>
                  <a:srgbClr val="FF6600"/>
                </a:solidFill>
                <a:latin typeface="+mn-lt"/>
              </a:rPr>
              <a:t>Tiene okolo nás</a:t>
            </a:r>
            <a:endParaRPr lang="en-US" sz="36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85057" y="1197430"/>
            <a:ext cx="8958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A3: Zistite</a:t>
            </a:r>
            <a:r>
              <a:rPr lang="sk-SK" sz="2400" b="1" dirty="0"/>
              <a:t>, ako vzniká DVOJITÝ </a:t>
            </a:r>
            <a:r>
              <a:rPr lang="sk-SK" sz="2400" b="1" dirty="0" smtClean="0"/>
              <a:t>TIEŇ</a:t>
            </a:r>
          </a:p>
          <a:p>
            <a:endParaRPr lang="sk-SK" sz="2400" b="1" dirty="0"/>
          </a:p>
          <a:p>
            <a:endParaRPr lang="sk-SK" sz="2400" b="1" dirty="0" smtClean="0"/>
          </a:p>
        </p:txBody>
      </p:sp>
      <p:sp>
        <p:nvSpPr>
          <p:cNvPr id="3" name="Obdĺžnik 2"/>
          <p:cNvSpPr/>
          <p:nvPr/>
        </p:nvSpPr>
        <p:spPr>
          <a:xfrm>
            <a:off x="1414731" y="4613041"/>
            <a:ext cx="666821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sk-SK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 by ste namiesto snehuliaka použili predmet, ktorý nie je symetrický, </a:t>
            </a:r>
            <a:br>
              <a:rPr lang="sk-SK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ako by vyzeral jeho dvojitý tieň?</a:t>
            </a:r>
            <a:endParaRPr lang="sk-S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Obrázok 42"/>
          <p:cNvPicPr/>
          <p:nvPr/>
        </p:nvPicPr>
        <p:blipFill>
          <a:blip r:embed="rId3"/>
          <a:stretch>
            <a:fillRect/>
          </a:stretch>
        </p:blipFill>
        <p:spPr>
          <a:xfrm>
            <a:off x="2128705" y="1744829"/>
            <a:ext cx="2357031" cy="2518836"/>
          </a:xfrm>
          <a:prstGeom prst="rect">
            <a:avLst/>
          </a:prstGeom>
        </p:spPr>
      </p:pic>
      <p:pic>
        <p:nvPicPr>
          <p:cNvPr id="44" name="Obrázok 43"/>
          <p:cNvPicPr/>
          <p:nvPr/>
        </p:nvPicPr>
        <p:blipFill>
          <a:blip r:embed="rId4"/>
          <a:stretch>
            <a:fillRect/>
          </a:stretch>
        </p:blipFill>
        <p:spPr>
          <a:xfrm>
            <a:off x="4972119" y="1716734"/>
            <a:ext cx="2357031" cy="25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5877" y="324158"/>
            <a:ext cx="6808123" cy="775300"/>
          </a:xfrm>
        </p:spPr>
        <p:txBody>
          <a:bodyPr/>
          <a:lstStyle/>
          <a:p>
            <a:pPr algn="r"/>
            <a:r>
              <a:rPr lang="sk-SK" sz="3600" b="1" dirty="0" smtClean="0">
                <a:solidFill>
                  <a:srgbClr val="FF6600"/>
                </a:solidFill>
                <a:latin typeface="+mn-lt"/>
              </a:rPr>
              <a:t>O čo nám ide vo výučbe fyziky</a:t>
            </a:r>
            <a:endParaRPr lang="en-US" sz="36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85057" y="1197430"/>
            <a:ext cx="895894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tabLst>
                <a:tab pos="533400" algn="l"/>
              </a:tabLst>
            </a:pPr>
            <a:r>
              <a:rPr lang="sk-SK" sz="2400" dirty="0" smtClean="0">
                <a:ea typeface="Times New Roman" panose="02020603050405020304" pitchFamily="18" charset="0"/>
              </a:rPr>
              <a:t>Naučme sa vnímať svet okolo seba, pýtať sa a formulovať problém</a:t>
            </a:r>
          </a:p>
          <a:p>
            <a:pPr lvl="0">
              <a:spcAft>
                <a:spcPts val="600"/>
              </a:spcAft>
              <a:tabLst>
                <a:tab pos="533400" algn="l"/>
              </a:tabLst>
            </a:pPr>
            <a:r>
              <a:rPr lang="sk-SK" sz="2400" dirty="0" smtClean="0">
                <a:ea typeface="Times New Roman" panose="02020603050405020304" pitchFamily="18" charset="0"/>
              </a:rPr>
              <a:t>Získajme zručnosti pre vedecké objavovanie</a:t>
            </a:r>
          </a:p>
          <a:p>
            <a:pPr lvl="0">
              <a:spcAft>
                <a:spcPts val="600"/>
              </a:spcAft>
              <a:tabLst>
                <a:tab pos="533400" algn="l"/>
              </a:tabLst>
            </a:pPr>
            <a:r>
              <a:rPr lang="sk-SK" sz="2400" dirty="0" smtClean="0">
                <a:ea typeface="Times New Roman" panose="02020603050405020304" pitchFamily="18" charset="0"/>
              </a:rPr>
              <a:t>Rozumejme základným témam</a:t>
            </a:r>
          </a:p>
          <a:p>
            <a:pPr lvl="0">
              <a:spcAft>
                <a:spcPts val="600"/>
              </a:spcAft>
              <a:tabLst>
                <a:tab pos="533400" algn="l"/>
              </a:tabLst>
            </a:pPr>
            <a:r>
              <a:rPr lang="sk-SK" sz="2400" dirty="0" smtClean="0">
                <a:ea typeface="Times New Roman" panose="02020603050405020304" pitchFamily="18" charset="0"/>
              </a:rPr>
              <a:t>Využívajme digitálne technológie pri konštruovaní poznatkov</a:t>
            </a:r>
          </a:p>
          <a:p>
            <a:pPr lvl="0">
              <a:spcAft>
                <a:spcPts val="600"/>
              </a:spcAft>
              <a:tabLst>
                <a:tab pos="533400" algn="l"/>
              </a:tabLst>
            </a:pPr>
            <a:r>
              <a:rPr lang="sk-SK" sz="2400" dirty="0" smtClean="0">
                <a:ea typeface="Times New Roman" panose="02020603050405020304" pitchFamily="18" charset="0"/>
              </a:rPr>
              <a:t>Dbajme na aktívne žiacke poznávanie a okamžitú spätnú väzbu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sk-SK" sz="2400" dirty="0">
                <a:ea typeface="Times New Roman" panose="02020603050405020304" pitchFamily="18" charset="0"/>
              </a:rPr>
              <a:t>Dávajme zmysel novým skúsenostiam</a:t>
            </a:r>
          </a:p>
          <a:p>
            <a:pPr lvl="0">
              <a:spcAft>
                <a:spcPts val="600"/>
              </a:spcAft>
              <a:tabLst>
                <a:tab pos="533400" algn="l"/>
              </a:tabLst>
            </a:pPr>
            <a:r>
              <a:rPr lang="sk-SK" sz="2400" dirty="0" smtClean="0">
                <a:ea typeface="Times New Roman" panose="02020603050405020304" pitchFamily="18" charset="0"/>
              </a:rPr>
              <a:t>Budujme pozitívny vzťah a dôveru k vede a vzdelávaniu </a:t>
            </a:r>
            <a:endParaRPr lang="sk-SK" sz="2400" dirty="0" smtClean="0">
              <a:ea typeface="Times New Roman" panose="02020603050405020304" pitchFamily="18" charset="0"/>
            </a:endParaRPr>
          </a:p>
          <a:p>
            <a:pPr lvl="0">
              <a:spcAft>
                <a:spcPts val="600"/>
              </a:spcAft>
              <a:tabLst>
                <a:tab pos="533400" algn="l"/>
              </a:tabLst>
            </a:pPr>
            <a:endParaRPr lang="sk-SK" sz="2400" dirty="0" smtClean="0">
              <a:ea typeface="Times New Roman" panose="02020603050405020304" pitchFamily="18" charset="0"/>
            </a:endParaRPr>
          </a:p>
          <a:p>
            <a:pPr lvl="0">
              <a:spcAft>
                <a:spcPts val="600"/>
              </a:spcAft>
              <a:tabLst>
                <a:tab pos="533400" algn="l"/>
              </a:tabLst>
            </a:pPr>
            <a:endParaRPr lang="sk-SK" sz="1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8548" y="2174785"/>
            <a:ext cx="7772400" cy="23876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Rosný bod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/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200" b="1" dirty="0" smtClean="0"/>
              <a:t>interaktívna diskusia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5666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5877" y="324158"/>
            <a:ext cx="6808123" cy="775300"/>
          </a:xfrm>
        </p:spPr>
        <p:txBody>
          <a:bodyPr/>
          <a:lstStyle/>
          <a:p>
            <a:pPr algn="r"/>
            <a:r>
              <a:rPr lang="sk-SK" sz="3600" b="1" dirty="0" smtClean="0">
                <a:solidFill>
                  <a:srgbClr val="FF6600"/>
                </a:solidFill>
                <a:latin typeface="+mn-lt"/>
              </a:rPr>
              <a:t>Rosný bod </a:t>
            </a:r>
            <a:endParaRPr lang="en-US" sz="36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85057" y="1197430"/>
            <a:ext cx="8958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</p:txBody>
      </p:sp>
      <p:sp>
        <p:nvSpPr>
          <p:cNvPr id="3" name="BlokTextu 2"/>
          <p:cNvSpPr txBox="1"/>
          <p:nvPr/>
        </p:nvSpPr>
        <p:spPr>
          <a:xfrm>
            <a:off x="94891" y="1362974"/>
            <a:ext cx="8762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830888" algn="l"/>
              </a:tabLst>
            </a:pPr>
            <a:r>
              <a:rPr lang="sk-SK" sz="2400" b="1" dirty="0" smtClean="0"/>
              <a:t>Obsahovo zamerané vyučovanie</a:t>
            </a:r>
          </a:p>
          <a:p>
            <a:pPr algn="ctr">
              <a:tabLst>
                <a:tab pos="5830888" algn="l"/>
              </a:tabLst>
            </a:pPr>
            <a:r>
              <a:rPr lang="sk-SK" sz="2400" dirty="0" smtClean="0"/>
              <a:t>Vodná para</a:t>
            </a:r>
          </a:p>
          <a:p>
            <a:pPr algn="ctr">
              <a:tabLst>
                <a:tab pos="5830888" algn="l"/>
              </a:tabLst>
            </a:pPr>
            <a:r>
              <a:rPr lang="sk-SK" sz="2400" dirty="0" smtClean="0"/>
              <a:t>Vlhkosť vzduchu</a:t>
            </a:r>
          </a:p>
          <a:p>
            <a:pPr algn="ctr">
              <a:tabLst>
                <a:tab pos="5830888" algn="l"/>
              </a:tabLst>
            </a:pPr>
            <a:r>
              <a:rPr lang="sk-SK" sz="2400" dirty="0" smtClean="0"/>
              <a:t>Absolútna vlhkosť vzduchu</a:t>
            </a:r>
          </a:p>
          <a:p>
            <a:pPr algn="ctr">
              <a:tabLst>
                <a:tab pos="5830888" algn="l"/>
              </a:tabLst>
            </a:pPr>
            <a:r>
              <a:rPr lang="sk-SK" sz="2400" dirty="0" smtClean="0"/>
              <a:t>Relatívna vlhkosť vzduchu</a:t>
            </a:r>
          </a:p>
          <a:p>
            <a:pPr algn="ctr">
              <a:tabLst>
                <a:tab pos="5830888" algn="l"/>
              </a:tabLst>
            </a:pPr>
            <a:r>
              <a:rPr lang="sk-SK" sz="2400" dirty="0" smtClean="0"/>
              <a:t>Meranie vlhkosti vzduchu</a:t>
            </a:r>
          </a:p>
          <a:p>
            <a:pPr algn="ctr">
              <a:tabLst>
                <a:tab pos="5830888" algn="l"/>
              </a:tabLst>
            </a:pPr>
            <a:r>
              <a:rPr lang="sk-SK" sz="2400" dirty="0" smtClean="0"/>
              <a:t>Rosný bod</a:t>
            </a:r>
          </a:p>
          <a:p>
            <a:pPr algn="ctr">
              <a:tabLst>
                <a:tab pos="5830888" algn="l"/>
              </a:tabLst>
            </a:pPr>
            <a:r>
              <a:rPr lang="sk-SK" sz="2400" dirty="0" err="1"/>
              <a:t>Orosovanie</a:t>
            </a:r>
            <a:r>
              <a:rPr lang="sk-SK" sz="2400" dirty="0"/>
              <a:t> predmetov</a:t>
            </a:r>
          </a:p>
          <a:p>
            <a:pPr algn="ctr">
              <a:tabLst>
                <a:tab pos="5830888" algn="l"/>
              </a:tabLst>
            </a:pPr>
            <a:r>
              <a:rPr lang="sk-SK" sz="2400" dirty="0" smtClean="0"/>
              <a:t>Odporúčané vlhkosti vzduchu</a:t>
            </a:r>
          </a:p>
          <a:p>
            <a:pPr algn="ctr">
              <a:tabLst>
                <a:tab pos="5830888" algn="l"/>
              </a:tabLst>
            </a:pPr>
            <a:r>
              <a:rPr lang="sk-SK" sz="2400" dirty="0" smtClean="0"/>
              <a:t>Suchý vzduch</a:t>
            </a:r>
          </a:p>
          <a:p>
            <a:pPr algn="ctr">
              <a:tabLst>
                <a:tab pos="5830888" algn="l"/>
              </a:tabLst>
            </a:pPr>
            <a:r>
              <a:rPr lang="sk-SK" sz="2400" dirty="0" smtClean="0"/>
              <a:t>Zvlhčovanie vzduchu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9127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5877" y="324158"/>
            <a:ext cx="6808123" cy="775300"/>
          </a:xfrm>
        </p:spPr>
        <p:txBody>
          <a:bodyPr/>
          <a:lstStyle/>
          <a:p>
            <a:pPr algn="r"/>
            <a:r>
              <a:rPr lang="sk-SK" sz="3600" b="1" dirty="0" smtClean="0">
                <a:solidFill>
                  <a:srgbClr val="FF6600"/>
                </a:solidFill>
                <a:latin typeface="+mn-lt"/>
              </a:rPr>
              <a:t>Rosný bod </a:t>
            </a:r>
            <a:endParaRPr lang="en-US" sz="36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85057" y="1197430"/>
            <a:ext cx="895894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Hľadajme spoločne odpovede na otázky</a:t>
            </a:r>
          </a:p>
          <a:p>
            <a:endParaRPr lang="sk-SK" dirty="0"/>
          </a:p>
          <a:p>
            <a:r>
              <a:rPr lang="sk-SK" dirty="0"/>
              <a:t>Ako si </a:t>
            </a:r>
            <a:r>
              <a:rPr lang="sk-SK" dirty="0" smtClean="0"/>
              <a:t>vysvetlíme </a:t>
            </a:r>
            <a:r>
              <a:rPr lang="sk-SK" dirty="0"/>
              <a:t>prudký nárast množstva vodnej pary nad hrncom? 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Prečo sa nám </a:t>
            </a:r>
            <a:r>
              <a:rPr lang="sk-SK" dirty="0" err="1" smtClean="0"/>
              <a:t>orosujú</a:t>
            </a:r>
            <a:r>
              <a:rPr lang="sk-SK" dirty="0" smtClean="0"/>
              <a:t> okuliare, vodovodná batéria, okná v byte, vlhnú steny...?</a:t>
            </a:r>
          </a:p>
          <a:p>
            <a:endParaRPr lang="sk-SK" dirty="0"/>
          </a:p>
          <a:p>
            <a:r>
              <a:rPr lang="sk-SK" dirty="0" smtClean="0"/>
              <a:t>Ako </a:t>
            </a:r>
            <a:r>
              <a:rPr lang="sk-SK" dirty="0"/>
              <a:t>dochádza k zníženiu vlhkosti vzduchu v byte v dôsledku </a:t>
            </a:r>
            <a:r>
              <a:rPr lang="sk-SK" dirty="0" smtClean="0"/>
              <a:t>vykurovania?</a:t>
            </a:r>
          </a:p>
          <a:p>
            <a:endParaRPr lang="sk-SK" dirty="0"/>
          </a:p>
          <a:p>
            <a:r>
              <a:rPr lang="sk-SK" dirty="0" smtClean="0"/>
              <a:t>Na akom princípe fungujú rôzne vlhkomery? </a:t>
            </a:r>
          </a:p>
          <a:p>
            <a:endParaRPr lang="sk-SK" dirty="0"/>
          </a:p>
          <a:p>
            <a:r>
              <a:rPr lang="sk-SK" dirty="0" smtClean="0"/>
              <a:t>Prečo sa vlhkosť vzduchu mení s teplotou? </a:t>
            </a:r>
          </a:p>
          <a:p>
            <a:endParaRPr lang="sk-SK" dirty="0"/>
          </a:p>
          <a:p>
            <a:r>
              <a:rPr lang="sk-SK" dirty="0" smtClean="0"/>
              <a:t>Ako sa dá stanoviť teplota rosného bodu na nasledujúci deň? </a:t>
            </a:r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9799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5877" y="324158"/>
            <a:ext cx="6808123" cy="775300"/>
          </a:xfrm>
        </p:spPr>
        <p:txBody>
          <a:bodyPr/>
          <a:lstStyle/>
          <a:p>
            <a:pPr algn="r"/>
            <a:r>
              <a:rPr lang="sk-SK" sz="3600" b="1" dirty="0" smtClean="0">
                <a:solidFill>
                  <a:srgbClr val="FF6600"/>
                </a:solidFill>
                <a:latin typeface="+mn-lt"/>
              </a:rPr>
              <a:t>Rosný bod </a:t>
            </a:r>
            <a:endParaRPr lang="en-US" sz="36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85057" y="1197430"/>
            <a:ext cx="8958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</p:txBody>
      </p:sp>
      <p:pic>
        <p:nvPicPr>
          <p:cNvPr id="4" name="Obrázo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51" y="1832670"/>
            <a:ext cx="3974704" cy="2911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ok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"/>
          <a:stretch/>
        </p:blipFill>
        <p:spPr bwMode="auto">
          <a:xfrm>
            <a:off x="185056" y="1832670"/>
            <a:ext cx="4421450" cy="2911857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94891" y="1362974"/>
            <a:ext cx="876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830888" algn="l"/>
              </a:tabLst>
            </a:pPr>
            <a:r>
              <a:rPr lang="sk-SK" dirty="0" smtClean="0"/>
              <a:t>Schéma kondenzačného kotla s účinnosťou 109</a:t>
            </a:r>
            <a:r>
              <a:rPr lang="en-US" dirty="0" smtClean="0"/>
              <a:t>%	</a:t>
            </a:r>
            <a:r>
              <a:rPr lang="en-US" dirty="0" err="1" smtClean="0"/>
              <a:t>Susedova</a:t>
            </a:r>
            <a:r>
              <a:rPr lang="en-US" dirty="0" smtClean="0"/>
              <a:t> b</a:t>
            </a:r>
            <a:r>
              <a:rPr lang="sk-SK" dirty="0" smtClean="0"/>
              <a:t>rána</a:t>
            </a:r>
            <a:r>
              <a:rPr lang="en-US" dirty="0" smtClean="0"/>
              <a:t>	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64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5877" y="324158"/>
            <a:ext cx="6808123" cy="775300"/>
          </a:xfrm>
        </p:spPr>
        <p:txBody>
          <a:bodyPr/>
          <a:lstStyle/>
          <a:p>
            <a:pPr algn="r"/>
            <a:r>
              <a:rPr lang="sk-SK" sz="3600" b="1" dirty="0" smtClean="0">
                <a:solidFill>
                  <a:srgbClr val="FF6600"/>
                </a:solidFill>
                <a:latin typeface="+mn-lt"/>
              </a:rPr>
              <a:t>Rosný bod </a:t>
            </a:r>
            <a:endParaRPr lang="en-US" sz="36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85057" y="1197430"/>
            <a:ext cx="89589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Interaktívna diskusia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sz="2400" dirty="0" smtClean="0"/>
              <a:t>A1: Voda </a:t>
            </a:r>
            <a:r>
              <a:rPr lang="sk-SK" sz="2400" dirty="0"/>
              <a:t>základ života</a:t>
            </a:r>
          </a:p>
          <a:p>
            <a:r>
              <a:rPr lang="sk-SK" sz="2400" dirty="0" smtClean="0"/>
              <a:t>A2: Voda </a:t>
            </a:r>
            <a:r>
              <a:rPr lang="sk-SK" sz="2400" dirty="0"/>
              <a:t>a jej vlastnosti</a:t>
            </a:r>
          </a:p>
          <a:p>
            <a:r>
              <a:rPr lang="sk-SK" sz="2400" dirty="0" smtClean="0"/>
              <a:t>A3: Vodná </a:t>
            </a:r>
            <a:r>
              <a:rPr lang="sk-SK" sz="2400" dirty="0"/>
              <a:t>para okolo nás</a:t>
            </a:r>
          </a:p>
          <a:p>
            <a:r>
              <a:rPr lang="sk-SK" sz="2400" dirty="0" smtClean="0"/>
              <a:t>A4: Ako </a:t>
            </a:r>
            <a:r>
              <a:rPr lang="sk-SK" sz="2400" dirty="0"/>
              <a:t>sa mení relatívna vlhkosť s teplotou?</a:t>
            </a:r>
          </a:p>
          <a:p>
            <a:r>
              <a:rPr lang="sk-SK" sz="2400" dirty="0" smtClean="0"/>
              <a:t>A5: Na </a:t>
            </a:r>
            <a:r>
              <a:rPr lang="sk-SK" sz="2400" dirty="0"/>
              <a:t>akom princípe funguje vlhkomer?</a:t>
            </a:r>
          </a:p>
          <a:p>
            <a:r>
              <a:rPr lang="sk-SK" sz="2400" dirty="0" smtClean="0"/>
              <a:t>A6: Myšlienkový experiment a porozumenie</a:t>
            </a:r>
            <a:endParaRPr lang="sk-SK" sz="2000" dirty="0">
              <a:ea typeface="Times New Roman" panose="02020603050405020304" pitchFamily="18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914401"/>
            <a:ext cx="4497568" cy="27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8548" y="2174785"/>
            <a:ext cx="7772400" cy="23876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Tiene okolo nás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/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200" b="1" dirty="0" smtClean="0"/>
              <a:t>riadené bádanie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9767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5877" y="324158"/>
            <a:ext cx="6808123" cy="775300"/>
          </a:xfrm>
        </p:spPr>
        <p:txBody>
          <a:bodyPr/>
          <a:lstStyle/>
          <a:p>
            <a:pPr algn="r"/>
            <a:r>
              <a:rPr lang="sk-SK" sz="3600" b="1" dirty="0" smtClean="0">
                <a:solidFill>
                  <a:srgbClr val="FF6600"/>
                </a:solidFill>
                <a:latin typeface="+mn-lt"/>
              </a:rPr>
              <a:t>Tiene okolo nás</a:t>
            </a:r>
            <a:endParaRPr lang="en-US" sz="3600" b="1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79" y="995941"/>
            <a:ext cx="3311464" cy="2119337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79" y="3241632"/>
            <a:ext cx="3311464" cy="2126479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" y="1699356"/>
            <a:ext cx="4882541" cy="308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</TotalTime>
  <Words>272</Words>
  <Application>Microsoft Office PowerPoint</Application>
  <PresentationFormat>Prezentácia na obrazovke (4:3)</PresentationFormat>
  <Paragraphs>90</Paragraphs>
  <Slides>12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Motív balíka Office</vt:lpstr>
      <vt:lpstr>Prezentácia programu PowerPoint</vt:lpstr>
      <vt:lpstr>O čo nám ide vo výučbe fyziky</vt:lpstr>
      <vt:lpstr>Rosný bod  interaktívna diskusia</vt:lpstr>
      <vt:lpstr>Rosný bod </vt:lpstr>
      <vt:lpstr>Rosný bod </vt:lpstr>
      <vt:lpstr>Rosný bod </vt:lpstr>
      <vt:lpstr>Rosný bod </vt:lpstr>
      <vt:lpstr>Tiene okolo nás  riadené bádanie</vt:lpstr>
      <vt:lpstr>Tiene okolo nás</vt:lpstr>
      <vt:lpstr>Tiene okolo nás</vt:lpstr>
      <vt:lpstr>Tiene okolo nás</vt:lpstr>
      <vt:lpstr>Tiene okolo nás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marian kires</dc:creator>
  <cp:lastModifiedBy>doc. RNDr. Marián Kireš PhD.</cp:lastModifiedBy>
  <cp:revision>372</cp:revision>
  <dcterms:created xsi:type="dcterms:W3CDTF">2017-10-23T08:52:40Z</dcterms:created>
  <dcterms:modified xsi:type="dcterms:W3CDTF">2019-02-13T21:46:30Z</dcterms:modified>
</cp:coreProperties>
</file>