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313" r:id="rId3"/>
    <p:sldId id="314" r:id="rId4"/>
    <p:sldId id="315" r:id="rId5"/>
    <p:sldId id="319" r:id="rId6"/>
    <p:sldId id="309" r:id="rId7"/>
    <p:sldId id="310" r:id="rId8"/>
    <p:sldId id="311" r:id="rId9"/>
    <p:sldId id="312" r:id="rId10"/>
    <p:sldId id="316" r:id="rId11"/>
    <p:sldId id="317" r:id="rId12"/>
    <p:sldId id="318" r:id="rId13"/>
    <p:sldId id="320" r:id="rId14"/>
  </p:sldIdLst>
  <p:sldSz cx="6858000" cy="5143500"/>
  <p:notesSz cx="6858000" cy="9144000"/>
  <p:defaultText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13" autoAdjust="0"/>
  </p:normalViewPr>
  <p:slideViewPr>
    <p:cSldViewPr snapToGrid="0">
      <p:cViewPr varScale="1">
        <p:scale>
          <a:sx n="160" d="100"/>
          <a:sy n="160" d="100"/>
        </p:scale>
        <p:origin x="1332" y="144"/>
      </p:cViewPr>
      <p:guideLst>
        <p:guide orient="horz" pos="162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FD082-AED9-467E-A6A9-CA77C0BACA77}" type="datetimeFigureOut">
              <a:rPr lang="sk-SK" smtClean="0"/>
              <a:t>24. 6. 2019</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E54FD-307C-4E92-A695-39C8A9A7A97A}" type="slidenum">
              <a:rPr lang="sk-SK" smtClean="0"/>
              <a:t>‹#›</a:t>
            </a:fld>
            <a:endParaRPr lang="sk-SK"/>
          </a:p>
        </p:txBody>
      </p:sp>
    </p:spTree>
    <p:extLst>
      <p:ext uri="{BB962C8B-B14F-4D97-AF65-F5344CB8AC3E}">
        <p14:creationId xmlns:p14="http://schemas.microsoft.com/office/powerpoint/2010/main" val="350590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ceHolder 1"/>
          <p:cNvSpPr>
            <a:spLocks noGrp="1"/>
          </p:cNvSpPr>
          <p:nvPr>
            <p:ph type="body"/>
          </p:nvPr>
        </p:nvSpPr>
        <p:spPr bwMode="auto">
          <a:xfrm>
            <a:off x="679450" y="4776788"/>
            <a:ext cx="5437188" cy="3906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endParaRPr lang="sk-SK" altLang="sk-SK" smtClean="0"/>
          </a:p>
        </p:txBody>
      </p:sp>
      <p:sp>
        <p:nvSpPr>
          <p:cNvPr id="315" name="CustomShape 2"/>
          <p:cNvSpPr/>
          <p:nvPr/>
        </p:nvSpPr>
        <p:spPr>
          <a:xfrm>
            <a:off x="3851275" y="9428163"/>
            <a:ext cx="2943225" cy="4968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r" eaLnBrk="1" hangingPunct="1">
              <a:defRPr/>
            </a:pPr>
            <a:fld id="{B6070BD2-9D6E-4DDF-A8A9-0274DC49EAA8}" type="slidenum">
              <a:rPr lang="sk-SK" altLang="sk-SK" sz="1200" smtClean="0">
                <a:solidFill>
                  <a:srgbClr val="000000"/>
                </a:solidFill>
              </a:rPr>
              <a:pPr algn="r" eaLnBrk="1" hangingPunct="1">
                <a:defRPr/>
              </a:pPr>
              <a:t>3</a:t>
            </a:fld>
            <a:endParaRPr lang="sk-SK" altLang="sk-SK" smtClean="0"/>
          </a:p>
        </p:txBody>
      </p:sp>
    </p:spTree>
    <p:extLst>
      <p:ext uri="{BB962C8B-B14F-4D97-AF65-F5344CB8AC3E}">
        <p14:creationId xmlns:p14="http://schemas.microsoft.com/office/powerpoint/2010/main" val="679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k-SK" altLang="sk-SK" smtClean="0">
                <a:solidFill>
                  <a:srgbClr val="FF0000"/>
                </a:solidFill>
              </a:rPr>
              <a:t>Poradie: 1, graf, zrucnosti, Krajiny... – to prekryje 1., a nakoniec to zltym</a:t>
            </a:r>
          </a:p>
          <a:p>
            <a:endParaRPr lang="sk-SK" altLang="sk-SK" smtClean="0"/>
          </a:p>
          <a:p>
            <a:r>
              <a:rPr lang="sk-SK" altLang="sk-SK" smtClean="0"/>
              <a:t>V ostatnom cykle štúdie PISA v roku 2012 dosiahli </a:t>
            </a:r>
            <a:r>
              <a:rPr lang="sk-SK" altLang="sk-SK" b="1" smtClean="0"/>
              <a:t>slovenskí žiaci </a:t>
            </a:r>
            <a:r>
              <a:rPr lang="sk-SK" altLang="sk-SK" smtClean="0"/>
              <a:t>signifikantne nižšie skóre v porovnaní s cyklami v roku 2006 a 2009. V roku 2006 dosiahli žiaci SR výkon na úrovni 488 a v roku 2009 na úrovni 490 bodov. Skóre v týchto predchádzajúcich cykloch bolo významne nižšie v porovnaní s priemerom krajín OECD.</a:t>
            </a:r>
          </a:p>
          <a:p>
            <a:r>
              <a:rPr lang="sk-SK" altLang="sk-SK" smtClean="0"/>
              <a:t>V ČR je viditeľný trend </a:t>
            </a:r>
            <a:r>
              <a:rPr lang="sk-SK" altLang="sk-SK" b="1" smtClean="0"/>
              <a:t>výrazných rozdielov medzi jednotlivými cyklami PISA </a:t>
            </a:r>
            <a:r>
              <a:rPr lang="sk-SK" altLang="sk-SK" smtClean="0"/>
              <a:t>(štatisticky významné rozdiely</a:t>
            </a:r>
            <a:r>
              <a:rPr lang="sk-SK" altLang="sk-SK" b="1" smtClean="0"/>
              <a:t> </a:t>
            </a:r>
            <a:r>
              <a:rPr lang="sk-SK" altLang="sk-SK" smtClean="0"/>
              <a:t>za krátke časové obdobie 2003–2006 10 bodov, 2006-2009 12 bodov, až v roku 2012 sa zlepšili o 8 bodov oproti roku 2009). </a:t>
            </a:r>
          </a:p>
          <a:p>
            <a:r>
              <a:rPr lang="sk-SK" altLang="sk-SK" smtClean="0"/>
              <a:t>V rokoch 2003, 2006 dosiahli českí žiaci nadpriemerné výsledky. Avšak Česká republika patrila ku krajinám, kde bol značný rozdiel medzi dobrými a slabými žiakmi, čo bol pokračujúci trend z roku 2003. V roku 2006, keď PG bola hlavnou testovacou oblasťou žiaci ČR boli viac úspešní na škále vysvetľovaní javov pomocou prírodných vied (aplikácia vedomostí) a menej úspešní v rozpoznávaní otázok, ktoré možno vedecky zodpovedať). Výsledky českých a slovenských žiakov boli naviac výrazne horšie i na škále používania vedeckých dôkazov. </a:t>
            </a:r>
          </a:p>
          <a:p>
            <a:r>
              <a:rPr lang="sk-SK" altLang="sk-SK" smtClean="0"/>
              <a:t>V roku 2009 sa českí žiaci po prvýkrát prepadli do oblasti priemeru krajín OECD (v porovnaní s 2006 zhoršenie, jednalo sa o najväčší prepad). Tento trend malo v tomto cykle testovania viacej stredoeurópskych krajín. Tento výsledok podporil novú vzdelávaciu koncepciu na českých školách (RVP a ŠVP, od šk. roku 2007/2008 v 1. a 6. ročníkoch ZŠ). V roku 2012 sa priemerné skóre mierne zlepšilo.</a:t>
            </a:r>
          </a:p>
          <a:p>
            <a:r>
              <a:rPr lang="sk-SK" altLang="sk-SK" b="1" smtClean="0"/>
              <a:t>Definícia prírodovednej gramotnosti PISA 2015</a:t>
            </a:r>
            <a:endParaRPr lang="sk-SK" altLang="sk-SK" smtClean="0"/>
          </a:p>
          <a:p>
            <a:r>
              <a:rPr lang="sk-SK" altLang="sk-SK" smtClean="0"/>
              <a:t>je schopnosť premýšľať a jednať ako aktívny občan vo všetkých veciach súvisiacich s prírodnými vedami a ich princípmi.</a:t>
            </a:r>
          </a:p>
          <a:p>
            <a:r>
              <a:rPr lang="sk-SK" altLang="sk-SK" b="1" smtClean="0"/>
              <a:t>Prírodovedne gramotný človek </a:t>
            </a:r>
            <a:r>
              <a:rPr lang="sk-SK" altLang="sk-SK" smtClean="0"/>
              <a:t>je schopný a ochotný zapojiť sa do vecnej debaty o prírodných vedách a technológiách, k čomu musí mať nasledujúce kompetencie:</a:t>
            </a:r>
          </a:p>
          <a:p>
            <a:r>
              <a:rPr lang="sk-SK" altLang="sk-SK" b="1" smtClean="0"/>
              <a:t>1. Vedecky vysvetľovať javy</a:t>
            </a:r>
            <a:endParaRPr lang="sk-SK" altLang="sk-SK" smtClean="0"/>
          </a:p>
          <a:p>
            <a:r>
              <a:rPr lang="sk-SK" altLang="sk-SK" b="1" smtClean="0"/>
              <a:t>2. Vyhodnocovať a navrhovať prírodovedný výskum.</a:t>
            </a:r>
            <a:endParaRPr lang="sk-SK" altLang="sk-SK" smtClean="0"/>
          </a:p>
          <a:p>
            <a:r>
              <a:rPr lang="sk-SK" altLang="sk-SK" b="1" smtClean="0"/>
              <a:t>3. Vedecky interpretovať dáta a dôkazy</a:t>
            </a:r>
            <a:endParaRPr lang="sk-SK" altLang="sk-SK" smtClean="0"/>
          </a:p>
          <a:p>
            <a:r>
              <a:rPr lang="sk-SK" altLang="sk-SK" smtClean="0"/>
              <a:t>Teoretický základ koncepčného rámca PISA 2015 vychádza z revidovanej Bloomovej taxonómie vzdelávacích cieľov, pre vystihnutie podstatných aspektov prírodovedného vzdelávania boli vybrané poznatky: </a:t>
            </a:r>
            <a:r>
              <a:rPr lang="sk-SK" altLang="sk-SK" b="1" smtClean="0"/>
              <a:t>obsahové</a:t>
            </a:r>
            <a:r>
              <a:rPr lang="sk-SK" altLang="sk-SK" smtClean="0"/>
              <a:t> (vedomosti o základných teóriách a princípoch vedy, o obsahu prírodovedných oblastí), </a:t>
            </a:r>
            <a:r>
              <a:rPr lang="sk-SK" altLang="sk-SK" b="1" smtClean="0"/>
              <a:t>procedurálne </a:t>
            </a:r>
            <a:r>
              <a:rPr lang="sk-SK" altLang="sk-SK" smtClean="0"/>
              <a:t>(postupy a stratégie používané pri vedeckom skúmaní)</a:t>
            </a:r>
            <a:r>
              <a:rPr lang="sk-SK" altLang="sk-SK" b="1" smtClean="0"/>
              <a:t> </a:t>
            </a:r>
            <a:r>
              <a:rPr lang="sk-SK" altLang="sk-SK" smtClean="0"/>
              <a:t>a </a:t>
            </a:r>
            <a:r>
              <a:rPr lang="sk-SK" altLang="sk-SK" b="1" smtClean="0"/>
              <a:t>epistematické</a:t>
            </a:r>
            <a:r>
              <a:rPr lang="sk-SK" altLang="sk-SK" smtClean="0"/>
              <a:t> (postupy overovania a zdôvodňovania vedeckých informácií a tvrdení pri procesoch vedeckého objavovania)</a:t>
            </a:r>
          </a:p>
          <a:p>
            <a:r>
              <a:rPr lang="sk-SK" altLang="sk-SK" smtClean="0"/>
              <a:t>Ďalšie aspekty hodnotenia: </a:t>
            </a:r>
            <a:r>
              <a:rPr lang="sk-SK" altLang="sk-SK" b="1" smtClean="0"/>
              <a:t>postoj žiakov k prírodným vedám a schopnosť tímového riešenia problémov</a:t>
            </a:r>
          </a:p>
          <a:p>
            <a:r>
              <a:rPr lang="sk-SK" altLang="sk-SK" smtClean="0"/>
              <a:t> </a:t>
            </a:r>
          </a:p>
          <a:p>
            <a:pPr algn="just">
              <a:lnSpc>
                <a:spcPct val="80000"/>
              </a:lnSpc>
            </a:pPr>
            <a:r>
              <a:rPr lang="sk-SK" altLang="sk-SK" smtClean="0">
                <a:latin typeface="Arial" panose="020B0604020202020204" pitchFamily="34" charset="0"/>
              </a:rPr>
              <a:t>Vzdelávanie je výrazne zaťažené akademickými tradíciami tak v oblasti </a:t>
            </a:r>
            <a:r>
              <a:rPr lang="sk-SK" altLang="sk-SK" b="1" smtClean="0">
                <a:latin typeface="Arial" panose="020B0604020202020204" pitchFamily="34" charset="0"/>
              </a:rPr>
              <a:t>kurikula (obsahu – čo učíme)</a:t>
            </a:r>
            <a:r>
              <a:rPr lang="sk-SK" altLang="sk-SK" smtClean="0">
                <a:latin typeface="Arial" panose="020B0604020202020204" pitchFamily="34" charset="0"/>
              </a:rPr>
              <a:t>, ako aj v oblasti </a:t>
            </a:r>
            <a:r>
              <a:rPr lang="sk-SK" altLang="sk-SK" b="1" smtClean="0">
                <a:latin typeface="Arial" panose="020B0604020202020204" pitchFamily="34" charset="0"/>
              </a:rPr>
              <a:t>vyučovacích metód (ako učíme)</a:t>
            </a:r>
            <a:r>
              <a:rPr lang="sk-SK" altLang="sk-SK" smtClean="0">
                <a:latin typeface="Arial" panose="020B0604020202020204" pitchFamily="34" charset="0"/>
              </a:rPr>
              <a:t>.</a:t>
            </a:r>
          </a:p>
          <a:p>
            <a:pPr algn="just">
              <a:lnSpc>
                <a:spcPct val="80000"/>
              </a:lnSpc>
            </a:pPr>
            <a:r>
              <a:rPr lang="sk-SK" altLang="sk-SK" b="1" smtClean="0">
                <a:latin typeface="Arial" panose="020B0604020202020204" pitchFamily="34" charset="0"/>
              </a:rPr>
              <a:t>Prírodovedné učivo poskytuje len málo možnosti pre jeho reálne využitie v každodennej praxi, je teda odtrhnuté od života, je ho veľa, a učitelia o ňom stihnú len informovať.</a:t>
            </a:r>
            <a:r>
              <a:rPr lang="sk-SK" altLang="sk-SK" smtClean="0">
                <a:latin typeface="Arial" panose="020B0604020202020204" pitchFamily="34" charset="0"/>
              </a:rPr>
              <a:t> </a:t>
            </a:r>
          </a:p>
          <a:p>
            <a:endParaRPr lang="sk-SK" altLang="sk-SK" smtClean="0"/>
          </a:p>
        </p:txBody>
      </p:sp>
      <p:sp>
        <p:nvSpPr>
          <p:cNvPr id="1126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93721E-F9E0-47E9-9F79-D7D2643F2635}" type="slidenum">
              <a:rPr lang="sk-SK" altLang="en-US" smtClean="0">
                <a:latin typeface="Calibri" panose="020F0502020204030204" pitchFamily="34" charset="0"/>
              </a:rPr>
              <a:pPr/>
              <a:t>4</a:t>
            </a:fld>
            <a:endParaRPr lang="sk-SK" altLang="en-US" smtClean="0">
              <a:latin typeface="Calibri" panose="020F0502020204030204" pitchFamily="34" charset="0"/>
            </a:endParaRPr>
          </a:p>
        </p:txBody>
      </p:sp>
    </p:spTree>
    <p:extLst>
      <p:ext uri="{BB962C8B-B14F-4D97-AF65-F5344CB8AC3E}">
        <p14:creationId xmlns:p14="http://schemas.microsoft.com/office/powerpoint/2010/main" val="333831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k-SK" altLang="sk-SK"/>
              <a:t>Ako postupovať pri realizácii bádateľsky orientovaných vyučovacích hodín? Ako postupuje učiteľ ak chce učiť bádateľským spôsobom? Treba povedať, že neexistuje jediný model ako má prebiehať vyučovanie bádaním. Podľa mnohých autorov (napr. Llewellyn, 2002) základom modelov vyučovania bádaním je konštruktivistický prístup. Všeobecnejšie modely vyučovania slúžia na štruktúrovanie výučby a jej usporiadanie do tzv. učebného cyklu s identifikovaním jednotlivých fáz alebo etáp výučby. Jeden z populárnych modelov s dôrazom na konštruktivistické princípy a na hodnotenie prvotných poznatkov zahŕňa </a:t>
            </a:r>
            <a:r>
              <a:rPr lang="sk-SK" altLang="sk-SK" b="1"/>
              <a:t>5 fáz</a:t>
            </a:r>
            <a:r>
              <a:rPr lang="sk-SK" altLang="sk-SK"/>
              <a:t>. Tento model sa ukazuje byť vhodným modelom pre uplatňovanie konštruktivistických a bádateľských prístupov k vzdelávaniu. V anglicky hovoriacich krajinách je známy ako</a:t>
            </a:r>
          </a:p>
        </p:txBody>
      </p:sp>
      <p:sp>
        <p:nvSpPr>
          <p:cNvPr id="51204"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820299-CCF3-4B6C-AD5E-683625FA726A}" type="slidenum">
              <a:rPr lang="sk-SK" altLang="en-US" smtClean="0">
                <a:latin typeface="Calibri" panose="020F0502020204030204" pitchFamily="34" charset="0"/>
              </a:rPr>
              <a:pPr/>
              <a:t>8</a:t>
            </a:fld>
            <a:endParaRPr lang="sk-SK" altLang="en-US">
              <a:latin typeface="Calibri" panose="020F0502020204030204" pitchFamily="34" charset="0"/>
            </a:endParaRPr>
          </a:p>
        </p:txBody>
      </p:sp>
    </p:spTree>
    <p:extLst>
      <p:ext uri="{BB962C8B-B14F-4D97-AF65-F5344CB8AC3E}">
        <p14:creationId xmlns:p14="http://schemas.microsoft.com/office/powerpoint/2010/main" val="143157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smtClean="0"/>
          </a:p>
        </p:txBody>
      </p:sp>
      <p:sp>
        <p:nvSpPr>
          <p:cNvPr id="53252"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4DFF45-C30C-4F79-8A6E-8BC0D6F9213F}" type="slidenum">
              <a:rPr lang="sk-SK" altLang="en-US" smtClean="0">
                <a:latin typeface="Calibri" panose="020F0502020204030204" pitchFamily="34" charset="0"/>
              </a:rPr>
              <a:pPr/>
              <a:t>9</a:t>
            </a:fld>
            <a:endParaRPr lang="sk-SK" altLang="en-US" smtClean="0">
              <a:latin typeface="Calibri" panose="020F0502020204030204" pitchFamily="34" charset="0"/>
            </a:endParaRPr>
          </a:p>
        </p:txBody>
      </p:sp>
    </p:spTree>
    <p:extLst>
      <p:ext uri="{BB962C8B-B14F-4D97-AF65-F5344CB8AC3E}">
        <p14:creationId xmlns:p14="http://schemas.microsoft.com/office/powerpoint/2010/main" val="90823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sk-SK"/>
              <a:t>Upravte štýly predlohy textu</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a:t>Upravte štýl predlohy podnadpisov</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22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07A0475-A482-4550-8A00-C9E07BEA94E1}" type="datetimeFigureOut">
              <a:rPr lang="sk-SK" smtClean="0"/>
              <a:t>24. 6. 2019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F2A97B-B781-4034-BD14-9B0972809D15}" type="slidenum">
              <a:rPr lang="sk-SK" smtClean="0"/>
              <a:t>‹#›</a:t>
            </a:fld>
            <a:endParaRPr lang="sk-SK"/>
          </a:p>
        </p:txBody>
      </p:sp>
    </p:spTree>
    <p:extLst>
      <p:ext uri="{BB962C8B-B14F-4D97-AF65-F5344CB8AC3E}">
        <p14:creationId xmlns:p14="http://schemas.microsoft.com/office/powerpoint/2010/main" val="355180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07A0475-A482-4550-8A00-C9E07BEA94E1}" type="datetimeFigureOut">
              <a:rPr lang="sk-SK" smtClean="0"/>
              <a:t>24. 6. 2019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F2A97B-B781-4034-BD14-9B0972809D15}" type="slidenum">
              <a:rPr lang="sk-SK" smtClean="0"/>
              <a:t>‹#›</a:t>
            </a:fld>
            <a:endParaRPr lang="sk-SK"/>
          </a:p>
        </p:txBody>
      </p:sp>
    </p:spTree>
    <p:extLst>
      <p:ext uri="{BB962C8B-B14F-4D97-AF65-F5344CB8AC3E}">
        <p14:creationId xmlns:p14="http://schemas.microsoft.com/office/powerpoint/2010/main" val="245634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5082" y="135229"/>
            <a:ext cx="5899418" cy="734722"/>
          </a:xfrm>
        </p:spPr>
        <p:txBody>
          <a:bodyPr>
            <a:normAutofit/>
          </a:bodyPr>
          <a:lstStyle>
            <a:lvl1pPr algn="r">
              <a:defRPr sz="2800" b="1">
                <a:solidFill>
                  <a:schemeClr val="bg1"/>
                </a:solidFill>
                <a:latin typeface="+mn-lt"/>
              </a:defRPr>
            </a:lvl1pPr>
          </a:lstStyle>
          <a:p>
            <a:r>
              <a:rPr lang="sk-SK" dirty="0"/>
              <a:t>Upravte štýly predlohy textu</a:t>
            </a:r>
            <a:endParaRPr lang="en-US" dirty="0"/>
          </a:p>
        </p:txBody>
      </p:sp>
      <p:sp>
        <p:nvSpPr>
          <p:cNvPr id="3" name="Content Placeholder 2"/>
          <p:cNvSpPr>
            <a:spLocks noGrp="1"/>
          </p:cNvSpPr>
          <p:nvPr>
            <p:ph idx="1"/>
          </p:nvPr>
        </p:nvSpPr>
        <p:spPr>
          <a:xfrm>
            <a:off x="133350" y="978794"/>
            <a:ext cx="6661150" cy="4049614"/>
          </a:xfrm>
        </p:spPr>
        <p:txBody>
          <a:bodyPr>
            <a:normAutofit/>
          </a:bodyPr>
          <a:lstStyle>
            <a:lvl1pPr marL="0" indent="0">
              <a:lnSpc>
                <a:spcPct val="100000"/>
              </a:lnSpc>
              <a:spcBef>
                <a:spcPts val="0"/>
              </a:spcBef>
              <a:buNone/>
              <a:defRPr sz="1800" b="0">
                <a:latin typeface="+mn-lt"/>
              </a:defRPr>
            </a:lvl1pPr>
            <a:lvl2pPr>
              <a:lnSpc>
                <a:spcPct val="100000"/>
              </a:lnSpc>
              <a:spcBef>
                <a:spcPts val="0"/>
              </a:spcBef>
              <a:defRPr sz="1800" b="0">
                <a:latin typeface="+mn-lt"/>
              </a:defRPr>
            </a:lvl2pPr>
            <a:lvl3pPr>
              <a:lnSpc>
                <a:spcPct val="100000"/>
              </a:lnSpc>
              <a:spcBef>
                <a:spcPts val="0"/>
              </a:spcBef>
              <a:defRPr sz="1800" b="0">
                <a:latin typeface="+mn-lt"/>
              </a:defRPr>
            </a:lvl3pPr>
            <a:lvl4pPr>
              <a:lnSpc>
                <a:spcPct val="100000"/>
              </a:lnSpc>
              <a:spcBef>
                <a:spcPts val="0"/>
              </a:spcBef>
              <a:defRPr sz="1800" b="0">
                <a:latin typeface="+mn-lt"/>
              </a:defRPr>
            </a:lvl4pPr>
            <a:lvl5pPr>
              <a:lnSpc>
                <a:spcPct val="100000"/>
              </a:lnSpc>
              <a:spcBef>
                <a:spcPts val="0"/>
              </a:spcBef>
              <a:defRPr sz="1800" b="0">
                <a:latin typeface="+mn-lt"/>
              </a:defRPr>
            </a:lvl5pPr>
          </a:lstStyle>
          <a:p>
            <a:pPr lvl="0"/>
            <a:r>
              <a:rPr lang="sk-SK" dirty="0"/>
              <a:t>Upravte štýl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US" dirty="0"/>
          </a:p>
        </p:txBody>
      </p:sp>
    </p:spTree>
    <p:extLst>
      <p:ext uri="{BB962C8B-B14F-4D97-AF65-F5344CB8AC3E}">
        <p14:creationId xmlns:p14="http://schemas.microsoft.com/office/powerpoint/2010/main" val="158846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b="1">
                <a:latin typeface="+mn-lt"/>
              </a:defRPr>
            </a:lvl1pPr>
          </a:lstStyle>
          <a:p>
            <a:r>
              <a:rPr lang="sk-SK" dirty="0"/>
              <a:t>Upravte štýly predlohy textu</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dirty="0"/>
              <a:t>Upravte štýl predlohy textu.</a:t>
            </a:r>
          </a:p>
        </p:txBody>
      </p:sp>
      <p:sp>
        <p:nvSpPr>
          <p:cNvPr id="4" name="Date Placeholder 3"/>
          <p:cNvSpPr>
            <a:spLocks noGrp="1"/>
          </p:cNvSpPr>
          <p:nvPr>
            <p:ph type="dt" sz="half" idx="10"/>
          </p:nvPr>
        </p:nvSpPr>
        <p:spPr/>
        <p:txBody>
          <a:bodyPr/>
          <a:lstStyle/>
          <a:p>
            <a:fld id="{107A0475-A482-4550-8A00-C9E07BEA94E1}" type="datetimeFigureOut">
              <a:rPr lang="sk-SK" smtClean="0"/>
              <a:t>24. 6. 2019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F2A97B-B781-4034-BD14-9B0972809D15}" type="slidenum">
              <a:rPr lang="sk-SK" smtClean="0"/>
              <a:t>‹#›</a:t>
            </a:fld>
            <a:endParaRPr lang="sk-SK"/>
          </a:p>
        </p:txBody>
      </p:sp>
    </p:spTree>
    <p:extLst>
      <p:ext uri="{BB962C8B-B14F-4D97-AF65-F5344CB8AC3E}">
        <p14:creationId xmlns:p14="http://schemas.microsoft.com/office/powerpoint/2010/main" val="243009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107A0475-A482-4550-8A00-C9E07BEA94E1}" type="datetimeFigureOut">
              <a:rPr lang="sk-SK" smtClean="0"/>
              <a:t>24. 6. 2019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7F2A97B-B781-4034-BD14-9B0972809D15}" type="slidenum">
              <a:rPr lang="sk-SK" smtClean="0"/>
              <a:t>‹#›</a:t>
            </a:fld>
            <a:endParaRPr lang="sk-SK"/>
          </a:p>
        </p:txBody>
      </p:sp>
    </p:spTree>
    <p:extLst>
      <p:ext uri="{BB962C8B-B14F-4D97-AF65-F5344CB8AC3E}">
        <p14:creationId xmlns:p14="http://schemas.microsoft.com/office/powerpoint/2010/main" val="257267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sk-SK"/>
              <a:t>Upravte štýly predlohy textu</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Upravte štýl predlohy textu.</a:t>
            </a:r>
          </a:p>
        </p:txBody>
      </p:sp>
      <p:sp>
        <p:nvSpPr>
          <p:cNvPr id="4" name="Content Placeholder 3"/>
          <p:cNvSpPr>
            <a:spLocks noGrp="1"/>
          </p:cNvSpPr>
          <p:nvPr>
            <p:ph sz="half" idx="2"/>
          </p:nvPr>
        </p:nvSpPr>
        <p:spPr>
          <a:xfrm>
            <a:off x="472381" y="1878806"/>
            <a:ext cx="2901255" cy="2763441"/>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Upravte štýl predlohy textu.</a:t>
            </a:r>
          </a:p>
        </p:txBody>
      </p:sp>
      <p:sp>
        <p:nvSpPr>
          <p:cNvPr id="6" name="Content Placeholder 5"/>
          <p:cNvSpPr>
            <a:spLocks noGrp="1"/>
          </p:cNvSpPr>
          <p:nvPr>
            <p:ph sz="quarter" idx="4"/>
          </p:nvPr>
        </p:nvSpPr>
        <p:spPr>
          <a:xfrm>
            <a:off x="3471863" y="1878806"/>
            <a:ext cx="2915543" cy="2763441"/>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107A0475-A482-4550-8A00-C9E07BEA94E1}" type="datetimeFigureOut">
              <a:rPr lang="sk-SK" smtClean="0"/>
              <a:t>24. 6. 2019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7F2A97B-B781-4034-BD14-9B0972809D15}" type="slidenum">
              <a:rPr lang="sk-SK" smtClean="0"/>
              <a:t>‹#›</a:t>
            </a:fld>
            <a:endParaRPr lang="sk-SK"/>
          </a:p>
        </p:txBody>
      </p:sp>
    </p:spTree>
    <p:extLst>
      <p:ext uri="{BB962C8B-B14F-4D97-AF65-F5344CB8AC3E}">
        <p14:creationId xmlns:p14="http://schemas.microsoft.com/office/powerpoint/2010/main" val="424954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107A0475-A482-4550-8A00-C9E07BEA94E1}" type="datetimeFigureOut">
              <a:rPr lang="sk-SK" smtClean="0"/>
              <a:t>24. 6. 2019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7F2A97B-B781-4034-BD14-9B0972809D15}" type="slidenum">
              <a:rPr lang="sk-SK" smtClean="0"/>
              <a:t>‹#›</a:t>
            </a:fld>
            <a:endParaRPr lang="sk-SK"/>
          </a:p>
        </p:txBody>
      </p:sp>
    </p:spTree>
    <p:extLst>
      <p:ext uri="{BB962C8B-B14F-4D97-AF65-F5344CB8AC3E}">
        <p14:creationId xmlns:p14="http://schemas.microsoft.com/office/powerpoint/2010/main" val="174701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A0475-A482-4550-8A00-C9E07BEA94E1}" type="datetimeFigureOut">
              <a:rPr lang="sk-SK" smtClean="0"/>
              <a:t>24. 6. 2019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7F2A97B-B781-4034-BD14-9B0972809D15}" type="slidenum">
              <a:rPr lang="sk-SK" smtClean="0"/>
              <a:t>‹#›</a:t>
            </a:fld>
            <a:endParaRPr lang="sk-SK"/>
          </a:p>
        </p:txBody>
      </p:sp>
    </p:spTree>
    <p:extLst>
      <p:ext uri="{BB962C8B-B14F-4D97-AF65-F5344CB8AC3E}">
        <p14:creationId xmlns:p14="http://schemas.microsoft.com/office/powerpoint/2010/main" val="90762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sk-SK"/>
              <a:t>Upravte štýly predlohy textu</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Upravte štýl predlohy textu.</a:t>
            </a:r>
          </a:p>
        </p:txBody>
      </p:sp>
      <p:sp>
        <p:nvSpPr>
          <p:cNvPr id="5" name="Date Placeholder 4"/>
          <p:cNvSpPr>
            <a:spLocks noGrp="1"/>
          </p:cNvSpPr>
          <p:nvPr>
            <p:ph type="dt" sz="half" idx="10"/>
          </p:nvPr>
        </p:nvSpPr>
        <p:spPr/>
        <p:txBody>
          <a:bodyPr/>
          <a:lstStyle/>
          <a:p>
            <a:fld id="{107A0475-A482-4550-8A00-C9E07BEA94E1}" type="datetimeFigureOut">
              <a:rPr lang="sk-SK" smtClean="0"/>
              <a:t>24. 6. 2019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7F2A97B-B781-4034-BD14-9B0972809D15}" type="slidenum">
              <a:rPr lang="sk-SK" smtClean="0"/>
              <a:t>‹#›</a:t>
            </a:fld>
            <a:endParaRPr lang="sk-SK"/>
          </a:p>
        </p:txBody>
      </p:sp>
    </p:spTree>
    <p:extLst>
      <p:ext uri="{BB962C8B-B14F-4D97-AF65-F5344CB8AC3E}">
        <p14:creationId xmlns:p14="http://schemas.microsoft.com/office/powerpoint/2010/main" val="237214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sk-SK"/>
              <a:t>Upravte štýly predlohy textu</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Upravte štýl predlohy textu.</a:t>
            </a:r>
          </a:p>
        </p:txBody>
      </p:sp>
      <p:sp>
        <p:nvSpPr>
          <p:cNvPr id="5" name="Date Placeholder 4"/>
          <p:cNvSpPr>
            <a:spLocks noGrp="1"/>
          </p:cNvSpPr>
          <p:nvPr>
            <p:ph type="dt" sz="half" idx="10"/>
          </p:nvPr>
        </p:nvSpPr>
        <p:spPr/>
        <p:txBody>
          <a:bodyPr/>
          <a:lstStyle/>
          <a:p>
            <a:fld id="{107A0475-A482-4550-8A00-C9E07BEA94E1}" type="datetimeFigureOut">
              <a:rPr lang="sk-SK" smtClean="0"/>
              <a:t>24. 6. 2019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7F2A97B-B781-4034-BD14-9B0972809D15}" type="slidenum">
              <a:rPr lang="sk-SK" smtClean="0"/>
              <a:t>‹#›</a:t>
            </a:fld>
            <a:endParaRPr lang="sk-SK"/>
          </a:p>
        </p:txBody>
      </p:sp>
    </p:spTree>
    <p:extLst>
      <p:ext uri="{BB962C8B-B14F-4D97-AF65-F5344CB8AC3E}">
        <p14:creationId xmlns:p14="http://schemas.microsoft.com/office/powerpoint/2010/main" val="624348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6/24/2019</a:t>
            </a:fld>
            <a:endParaRPr lang="en-US" dirty="0"/>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353120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nucem.sk/documents/27/medzinarodne_merania/pisa/publikacie_a_diseminacia/4_ine/Prve_vysledky_Slovenska_v_studii__OECD_PISA_2015.pdf" TargetMode="External"/><Relationship Id="rId5" Type="http://schemas.openxmlformats.org/officeDocument/2006/relationships/hyperlink" Target="https://ideas.repec.org/p/lmu/muenar/20467.html"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5036" y="1237860"/>
            <a:ext cx="6667928" cy="2312139"/>
          </a:xfrm>
        </p:spPr>
        <p:txBody>
          <a:bodyPr>
            <a:normAutofit fontScale="90000"/>
          </a:bodyPr>
          <a:lstStyle/>
          <a:p>
            <a:r>
              <a:rPr lang="sk-SK" sz="2000" b="1" dirty="0">
                <a:solidFill>
                  <a:schemeClr val="accent6">
                    <a:lumMod val="50000"/>
                  </a:schemeClr>
                </a:solidFill>
                <a:latin typeface="+mn-lt"/>
              </a:rPr>
              <a:t/>
            </a:r>
            <a:br>
              <a:rPr lang="sk-SK" sz="2000" b="1" dirty="0">
                <a:solidFill>
                  <a:schemeClr val="accent6">
                    <a:lumMod val="50000"/>
                  </a:schemeClr>
                </a:solidFill>
                <a:latin typeface="+mn-lt"/>
              </a:rPr>
            </a:br>
            <a:r>
              <a:rPr lang="sk-SK" sz="3600" b="1" dirty="0">
                <a:solidFill>
                  <a:schemeClr val="accent6">
                    <a:lumMod val="50000"/>
                  </a:schemeClr>
                </a:solidFill>
                <a:latin typeface="+mn-lt"/>
              </a:rPr>
              <a:t>Chémia</a:t>
            </a:r>
            <a:r>
              <a:rPr lang="sk-SK" sz="2000" b="1" dirty="0">
                <a:latin typeface="+mn-lt"/>
              </a:rPr>
              <a:t/>
            </a:r>
            <a:br>
              <a:rPr lang="sk-SK" sz="2000" b="1" dirty="0">
                <a:latin typeface="+mn-lt"/>
              </a:rPr>
            </a:br>
            <a:r>
              <a:rPr lang="sk-SK" sz="2800" b="1" dirty="0">
                <a:latin typeface="+mn-lt"/>
              </a:rPr>
              <a:t>Prírodovedné vzdelávanie </a:t>
            </a:r>
            <a:br>
              <a:rPr lang="sk-SK" sz="2800" b="1" dirty="0">
                <a:latin typeface="+mn-lt"/>
              </a:rPr>
            </a:br>
            <a:r>
              <a:rPr lang="sk-SK" sz="2800" b="1" dirty="0" smtClean="0">
                <a:latin typeface="+mn-lt"/>
              </a:rPr>
              <a:t>na strednej škole</a:t>
            </a:r>
            <a:r>
              <a:rPr lang="sk-SK" sz="2800" b="1" dirty="0">
                <a:latin typeface="+mn-lt"/>
              </a:rPr>
              <a:t/>
            </a:r>
            <a:br>
              <a:rPr lang="sk-SK" sz="2800" b="1" dirty="0">
                <a:latin typeface="+mn-lt"/>
              </a:rPr>
            </a:br>
            <a:r>
              <a:rPr lang="sk-SK" sz="2000" b="1" dirty="0">
                <a:latin typeface="+mn-lt"/>
              </a:rPr>
              <a:t>Učíme sa pre budúcnosť</a:t>
            </a:r>
            <a:br>
              <a:rPr lang="sk-SK" sz="2000" b="1" dirty="0">
                <a:latin typeface="+mn-lt"/>
              </a:rPr>
            </a:br>
            <a:r>
              <a:rPr lang="sk-SK" sz="2000" b="1" dirty="0">
                <a:latin typeface="+mn-lt"/>
              </a:rPr>
              <a:t/>
            </a:r>
            <a:br>
              <a:rPr lang="sk-SK" sz="2000" b="1" dirty="0">
                <a:latin typeface="+mn-lt"/>
              </a:rPr>
            </a:br>
            <a:r>
              <a:rPr lang="sk-SK" sz="1600" dirty="0">
                <a:latin typeface="+mn-lt"/>
              </a:rPr>
              <a:t>Mária Ganajová</a:t>
            </a:r>
            <a:endParaRPr lang="sk-SK" sz="2000" dirty="0">
              <a:latin typeface="+mn-lt"/>
            </a:endParaRPr>
          </a:p>
        </p:txBody>
      </p:sp>
      <p:sp>
        <p:nvSpPr>
          <p:cNvPr id="3" name="Podnadpis 2"/>
          <p:cNvSpPr>
            <a:spLocks noGrp="1"/>
          </p:cNvSpPr>
          <p:nvPr>
            <p:ph type="subTitle" idx="1"/>
          </p:nvPr>
        </p:nvSpPr>
        <p:spPr>
          <a:xfrm>
            <a:off x="857250" y="4526604"/>
            <a:ext cx="5143500" cy="321166"/>
          </a:xfrm>
        </p:spPr>
        <p:txBody>
          <a:bodyPr>
            <a:noAutofit/>
          </a:bodyPr>
          <a:lstStyle/>
          <a:p>
            <a:pPr>
              <a:lnSpc>
                <a:spcPct val="100000"/>
              </a:lnSpc>
              <a:spcBef>
                <a:spcPts val="0"/>
              </a:spcBef>
            </a:pPr>
            <a:r>
              <a:rPr lang="sk-SK" sz="1600" b="1" dirty="0" smtClean="0"/>
              <a:t>Klub riaditeľov SŠ pri PF UPJŠ   25</a:t>
            </a:r>
            <a:r>
              <a:rPr lang="sk-SK" sz="1600" b="1" dirty="0" smtClean="0"/>
              <a:t>.6.2019</a:t>
            </a:r>
            <a:endParaRPr lang="sk-SK" sz="1600" b="1" dirty="0"/>
          </a:p>
        </p:txBody>
      </p:sp>
    </p:spTree>
    <p:extLst>
      <p:ext uri="{BB962C8B-B14F-4D97-AF65-F5344CB8AC3E}">
        <p14:creationId xmlns:p14="http://schemas.microsoft.com/office/powerpoint/2010/main" val="409595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stretch>
            <a:fillRect/>
          </a:stretch>
        </p:blipFill>
        <p:spPr>
          <a:xfrm>
            <a:off x="945416" y="1476189"/>
            <a:ext cx="5225289" cy="3360768"/>
          </a:xfrm>
          <a:prstGeom prst="rect">
            <a:avLst/>
          </a:prstGeom>
        </p:spPr>
      </p:pic>
      <p:sp>
        <p:nvSpPr>
          <p:cNvPr id="3" name="Rectangle 2"/>
          <p:cNvSpPr txBox="1">
            <a:spLocks noChangeArrowheads="1"/>
          </p:cNvSpPr>
          <p:nvPr/>
        </p:nvSpPr>
        <p:spPr bwMode="auto">
          <a:xfrm>
            <a:off x="1147937" y="324895"/>
            <a:ext cx="4820245" cy="449164"/>
          </a:xfrm>
          <a:prstGeom prst="rect">
            <a:avLst/>
          </a:prstGeom>
          <a:solidFill>
            <a:srgbClr val="FFFFCC"/>
          </a:solidFill>
          <a:ln w="19050">
            <a:solidFill>
              <a:schemeClr val="tx1"/>
            </a:solidFill>
            <a:miter lim="800000"/>
            <a:headEnd/>
            <a:tailEnd/>
          </a:ln>
        </p:spPr>
        <p:txBody>
          <a:bodyPr anchor="b"/>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382588" indent="-182563">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566738" indent="-182563">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749300" indent="-182563">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931863" indent="-182563">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1389063" indent="-182563"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1846263" indent="-182563"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2303463" indent="-182563"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2760663" indent="-182563"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defTabSz="514350">
              <a:spcBef>
                <a:spcPct val="0"/>
              </a:spcBef>
              <a:spcAft>
                <a:spcPct val="0"/>
              </a:spcAft>
              <a:buClrTx/>
              <a:buSzTx/>
              <a:buNone/>
            </a:pPr>
            <a:r>
              <a:rPr lang="sk-SK" altLang="sk-SK" sz="2000" b="1" dirty="0" smtClean="0">
                <a:solidFill>
                  <a:srgbClr val="3333CC"/>
                </a:solidFill>
                <a:latin typeface="Arial" panose="020B0604020202020204" pitchFamily="34" charset="0"/>
              </a:rPr>
              <a:t>Čo ďalej s vytvorenými aktivitami?</a:t>
            </a:r>
            <a:endParaRPr lang="sk-SK" altLang="sk-SK"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202670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stretch>
            <a:fillRect/>
          </a:stretch>
        </p:blipFill>
        <p:spPr>
          <a:xfrm>
            <a:off x="864397" y="502022"/>
            <a:ext cx="5052360" cy="4545853"/>
          </a:xfrm>
          <a:prstGeom prst="rect">
            <a:avLst/>
          </a:prstGeom>
        </p:spPr>
      </p:pic>
    </p:spTree>
    <p:extLst>
      <p:ext uri="{BB962C8B-B14F-4D97-AF65-F5344CB8AC3E}">
        <p14:creationId xmlns:p14="http://schemas.microsoft.com/office/powerpoint/2010/main" val="2108418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stretch>
            <a:fillRect/>
          </a:stretch>
        </p:blipFill>
        <p:spPr>
          <a:xfrm>
            <a:off x="491412" y="1603385"/>
            <a:ext cx="5977813" cy="2633415"/>
          </a:xfrm>
          <a:prstGeom prst="rect">
            <a:avLst/>
          </a:prstGeom>
        </p:spPr>
      </p:pic>
    </p:spTree>
    <p:extLst>
      <p:ext uri="{BB962C8B-B14F-4D97-AF65-F5344CB8AC3E}">
        <p14:creationId xmlns:p14="http://schemas.microsoft.com/office/powerpoint/2010/main" val="2635324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982824" y="2313992"/>
            <a:ext cx="4802155" cy="707886"/>
          </a:xfrm>
          <a:prstGeom prst="rect">
            <a:avLst/>
          </a:prstGeom>
          <a:noFill/>
        </p:spPr>
        <p:txBody>
          <a:bodyPr wrap="square" rtlCol="0">
            <a:spAutoFit/>
          </a:bodyPr>
          <a:lstStyle/>
          <a:p>
            <a:r>
              <a:rPr lang="sk-SK" sz="4000" dirty="0" smtClean="0"/>
              <a:t>Ďakujem za pozornosť</a:t>
            </a:r>
            <a:endParaRPr lang="sk-SK" sz="4000" dirty="0"/>
          </a:p>
        </p:txBody>
      </p:sp>
    </p:spTree>
    <p:extLst>
      <p:ext uri="{BB962C8B-B14F-4D97-AF65-F5344CB8AC3E}">
        <p14:creationId xmlns:p14="http://schemas.microsoft.com/office/powerpoint/2010/main" val="640155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728663" y="1195686"/>
            <a:ext cx="5399782" cy="732234"/>
          </a:xfrm>
          <a:prstGeom prst="rect">
            <a:avLst/>
          </a:prstGeom>
          <a:noFill/>
          <a:ln>
            <a:noFill/>
          </a:ln>
        </p:spPr>
        <p:style>
          <a:lnRef idx="0">
            <a:scrgbClr r="0" g="0" b="0"/>
          </a:lnRef>
          <a:fillRef idx="0">
            <a:scrgbClr r="0" g="0" b="0"/>
          </a:fillRef>
          <a:effectRef idx="0">
            <a:scrgbClr r="0" g="0" b="0"/>
          </a:effectRef>
          <a:fontRef idx="minor"/>
        </p:style>
      </p:sp>
      <p:pic>
        <p:nvPicPr>
          <p:cNvPr id="14339" name="Zástupný symbol obsahu 3"/>
          <p:cNvPicPr>
            <a:picLocks noChangeAspect="1" noChangeArrowheads="1"/>
          </p:cNvPicPr>
          <p:nvPr/>
        </p:nvPicPr>
        <p:blipFill>
          <a:blip r:embed="rId2" cstate="print">
            <a:extLst>
              <a:ext uri="{28A0092B-C50C-407E-A947-70E740481C1C}">
                <a14:useLocalDpi xmlns:a14="http://schemas.microsoft.com/office/drawing/2010/main" val="0"/>
              </a:ext>
            </a:extLst>
          </a:blip>
          <a:srcRect l="12733" t="3229" r="13029" b="25009"/>
          <a:stretch>
            <a:fillRect/>
          </a:stretch>
        </p:blipFill>
        <p:spPr bwMode="auto">
          <a:xfrm>
            <a:off x="3914775" y="2351187"/>
            <a:ext cx="2429768" cy="139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CustomShape 2"/>
          <p:cNvSpPr/>
          <p:nvPr/>
        </p:nvSpPr>
        <p:spPr>
          <a:xfrm>
            <a:off x="1322487" y="1353741"/>
            <a:ext cx="4212133" cy="598289"/>
          </a:xfrm>
          <a:prstGeom prst="rect">
            <a:avLst/>
          </a:prstGeom>
          <a:solidFill>
            <a:srgbClr val="FFFFCC"/>
          </a:solidFill>
          <a:ln w="19080">
            <a:solidFill>
              <a:schemeClr val="tx1"/>
            </a:solidFill>
            <a:round/>
          </a:ln>
        </p:spPr>
        <p:style>
          <a:lnRef idx="0">
            <a:scrgbClr r="0" g="0" b="0"/>
          </a:lnRef>
          <a:fillRef idx="0">
            <a:scrgbClr r="0" g="0" b="0"/>
          </a:fillRef>
          <a:effectRef idx="0">
            <a:scrgbClr r="0" g="0" b="0"/>
          </a:effectRef>
          <a:fontRef idx="minor"/>
        </p:style>
        <p:txBody>
          <a:bodyPr lIns="50625" tIns="25313" rIns="50625" bIns="25313"/>
          <a:lstStyle/>
          <a:p>
            <a:pPr eaLnBrk="1" hangingPunct="1">
              <a:defRPr/>
            </a:pPr>
            <a:r>
              <a:rPr lang="sk-SK" sz="1800" b="1" spc="-1">
                <a:solidFill>
                  <a:srgbClr val="000000"/>
                </a:solidFill>
                <a:uFill>
                  <a:solidFill>
                    <a:srgbClr val="FFFFFF"/>
                  </a:solidFill>
                </a:uFill>
                <a:latin typeface="Arial"/>
                <a:ea typeface="DejaVu Sans"/>
              </a:rPr>
              <a:t>Porovnanie rámcov vzdelávania </a:t>
            </a:r>
            <a:endParaRPr sz="759"/>
          </a:p>
          <a:p>
            <a:pPr algn="ctr" eaLnBrk="1" hangingPunct="1">
              <a:defRPr/>
            </a:pPr>
            <a:r>
              <a:rPr lang="sk-SK" sz="1800" b="1" spc="-1">
                <a:solidFill>
                  <a:srgbClr val="000000"/>
                </a:solidFill>
                <a:uFill>
                  <a:solidFill>
                    <a:srgbClr val="FFFFFF"/>
                  </a:solidFill>
                </a:uFill>
                <a:latin typeface="Arial"/>
                <a:ea typeface="DejaVu Sans"/>
              </a:rPr>
              <a:t>pre 20. a 21. storočie </a:t>
            </a:r>
            <a:endParaRPr sz="759"/>
          </a:p>
        </p:txBody>
      </p:sp>
      <p:pic>
        <p:nvPicPr>
          <p:cNvPr id="14341" name="Obrázok 5"/>
          <p:cNvPicPr>
            <a:picLocks noChangeAspect="1" noChangeArrowheads="1"/>
          </p:cNvPicPr>
          <p:nvPr/>
        </p:nvPicPr>
        <p:blipFill>
          <a:blip r:embed="rId3" cstate="print">
            <a:extLst>
              <a:ext uri="{28A0092B-C50C-407E-A947-70E740481C1C}">
                <a14:useLocalDpi xmlns:a14="http://schemas.microsoft.com/office/drawing/2010/main" val="0"/>
              </a:ext>
            </a:extLst>
          </a:blip>
          <a:srcRect l="12897" t="1176" r="13194" b="18546"/>
          <a:stretch>
            <a:fillRect/>
          </a:stretch>
        </p:blipFill>
        <p:spPr bwMode="auto">
          <a:xfrm>
            <a:off x="934938" y="2351187"/>
            <a:ext cx="2378869" cy="139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70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448395" y="1042095"/>
            <a:ext cx="4211241" cy="307181"/>
          </a:xfrm>
          <a:prstGeom prst="rect">
            <a:avLst/>
          </a:prstGeom>
          <a:solidFill>
            <a:srgbClr val="FFFFCC"/>
          </a:solidFill>
          <a:ln w="19080">
            <a:solidFill>
              <a:schemeClr val="tx1"/>
            </a:solidFill>
            <a:round/>
          </a:ln>
        </p:spPr>
        <p:style>
          <a:lnRef idx="0">
            <a:scrgbClr r="0" g="0" b="0"/>
          </a:lnRef>
          <a:fillRef idx="0">
            <a:scrgbClr r="0" g="0" b="0"/>
          </a:fillRef>
          <a:effectRef idx="0">
            <a:scrgbClr r="0" g="0" b="0"/>
          </a:effectRef>
          <a:fontRef idx="minor"/>
        </p:style>
        <p:txBody>
          <a:bodyPr lIns="50625" tIns="25313" rIns="50625" bIns="25313"/>
          <a:lstStyle/>
          <a:p>
            <a:pPr algn="ctr" eaLnBrk="1" hangingPunct="1">
              <a:defRPr/>
            </a:pPr>
            <a:r>
              <a:rPr lang="sk-SK" sz="1688" b="1" spc="-1">
                <a:solidFill>
                  <a:srgbClr val="000000"/>
                </a:solidFill>
                <a:uFill>
                  <a:solidFill>
                    <a:srgbClr val="FFFFFF"/>
                  </a:solidFill>
                </a:uFill>
                <a:latin typeface="Arial"/>
                <a:ea typeface="DejaVu Sans"/>
              </a:rPr>
              <a:t>Koncepcia pre vzdelávanie v 21. storočí</a:t>
            </a:r>
            <a:endParaRPr sz="759"/>
          </a:p>
        </p:txBody>
      </p:sp>
      <p:pic>
        <p:nvPicPr>
          <p:cNvPr id="10243" name="Obrázok 3"/>
          <p:cNvPicPr>
            <a:picLocks noChangeAspect="1" noChangeArrowheads="1"/>
          </p:cNvPicPr>
          <p:nvPr/>
        </p:nvPicPr>
        <p:blipFill>
          <a:blip r:embed="rId3">
            <a:extLst>
              <a:ext uri="{28A0092B-C50C-407E-A947-70E740481C1C}">
                <a14:useLocalDpi xmlns:a14="http://schemas.microsoft.com/office/drawing/2010/main" val="0"/>
              </a:ext>
            </a:extLst>
          </a:blip>
          <a:srcRect t="3578" b="3375"/>
          <a:stretch>
            <a:fillRect/>
          </a:stretch>
        </p:blipFill>
        <p:spPr bwMode="auto">
          <a:xfrm>
            <a:off x="1448396" y="1405533"/>
            <a:ext cx="4203204" cy="2199382"/>
          </a:xfrm>
          <a:prstGeom prst="rect">
            <a:avLst/>
          </a:prstGeom>
          <a:noFill/>
          <a:ln w="15840">
            <a:solidFill>
              <a:schemeClr val="tx1"/>
            </a:solidFill>
            <a:round/>
            <a:headEnd/>
            <a:tailEnd/>
          </a:ln>
          <a:extLst>
            <a:ext uri="{909E8E84-426E-40DD-AFC4-6F175D3DCCD1}">
              <a14:hiddenFill xmlns:a14="http://schemas.microsoft.com/office/drawing/2010/main">
                <a:solidFill>
                  <a:srgbClr val="FFFFFF"/>
                </a:solidFill>
              </a14:hiddenFill>
            </a:ext>
          </a:extLst>
        </p:spPr>
      </p:pic>
      <p:sp>
        <p:nvSpPr>
          <p:cNvPr id="141" name="CustomShape 2"/>
          <p:cNvSpPr/>
          <p:nvPr/>
        </p:nvSpPr>
        <p:spPr>
          <a:xfrm>
            <a:off x="372368" y="3684389"/>
            <a:ext cx="6107906" cy="744736"/>
          </a:xfrm>
          <a:prstGeom prst="rect">
            <a:avLst/>
          </a:prstGeom>
          <a:solidFill>
            <a:schemeClr val="bg1"/>
          </a:solidFill>
          <a:ln w="9360">
            <a:solidFill>
              <a:srgbClr val="000000"/>
            </a:solidFill>
            <a:miter/>
          </a:ln>
        </p:spPr>
        <p:style>
          <a:lnRef idx="0">
            <a:scrgbClr r="0" g="0" b="0"/>
          </a:lnRef>
          <a:fillRef idx="0">
            <a:scrgbClr r="0" g="0" b="0"/>
          </a:fillRef>
          <a:effectRef idx="0">
            <a:scrgbClr r="0" g="0" b="0"/>
          </a:effectRef>
          <a:fontRef idx="minor"/>
        </p:style>
        <p:txBody>
          <a:bodyPr lIns="50625" tIns="25313" rIns="50625" bIns="25313"/>
          <a:lstStyle/>
          <a:p>
            <a:pPr eaLnBrk="1" hangingPunct="1">
              <a:defRPr/>
            </a:pPr>
            <a:r>
              <a:rPr lang="sk-SK" sz="506" b="1" spc="-1">
                <a:solidFill>
                  <a:srgbClr val="000000"/>
                </a:solidFill>
                <a:uFill>
                  <a:solidFill>
                    <a:srgbClr val="FFFFFF"/>
                  </a:solidFill>
                </a:uFill>
                <a:latin typeface="Arial"/>
                <a:ea typeface="DejaVu Sans"/>
              </a:rPr>
              <a:t>Zdroje: </a:t>
            </a:r>
            <a:endParaRPr sz="759"/>
          </a:p>
          <a:p>
            <a:pPr algn="just" eaLnBrk="1" hangingPunct="1">
              <a:defRPr/>
            </a:pPr>
            <a:r>
              <a:rPr lang="sk-SK" sz="506" i="1" spc="-1">
                <a:solidFill>
                  <a:srgbClr val="000000"/>
                </a:solidFill>
                <a:uFill>
                  <a:solidFill>
                    <a:srgbClr val="FFFFFF"/>
                  </a:solidFill>
                </a:uFill>
                <a:latin typeface="Arial"/>
                <a:ea typeface="DejaVu Sans"/>
              </a:rPr>
              <a:t>Framework for 21st Century Learning.</a:t>
            </a:r>
            <a:r>
              <a:rPr lang="sk-SK" sz="506" spc="-1">
                <a:solidFill>
                  <a:srgbClr val="000000"/>
                </a:solidFill>
                <a:uFill>
                  <a:solidFill>
                    <a:srgbClr val="FFFFFF"/>
                  </a:solidFill>
                </a:uFill>
                <a:latin typeface="Arial"/>
                <a:ea typeface="DejaVu Sans"/>
              </a:rPr>
              <a:t> Dostupné z: </a:t>
            </a:r>
            <a:r>
              <a:rPr lang="sk-SK" sz="506" u="sng" spc="-1">
                <a:solidFill>
                  <a:srgbClr val="2998E3"/>
                </a:solidFill>
                <a:uFill>
                  <a:solidFill>
                    <a:srgbClr val="FFFFFF"/>
                  </a:solidFill>
                </a:uFill>
                <a:latin typeface="Arial"/>
                <a:ea typeface="DejaVu Sans"/>
              </a:rPr>
              <a:t>http://www.santacruz.k12.ca.us/ed_services/eliteracy/partnership_21st_century_skills.html</a:t>
            </a:r>
            <a:endParaRPr sz="759"/>
          </a:p>
          <a:p>
            <a:pPr algn="just" eaLnBrk="1" hangingPunct="1">
              <a:defRPr/>
            </a:pPr>
            <a:r>
              <a:rPr lang="sk-SK" sz="506" cap="all" spc="-1">
                <a:solidFill>
                  <a:srgbClr val="000000"/>
                </a:solidFill>
                <a:uFill>
                  <a:solidFill>
                    <a:srgbClr val="FFFFFF"/>
                  </a:solidFill>
                </a:uFill>
                <a:latin typeface="Arial"/>
                <a:ea typeface="DejaVu Sans"/>
              </a:rPr>
              <a:t>Hanushek</a:t>
            </a:r>
            <a:r>
              <a:rPr lang="sk-SK" sz="506" spc="-1">
                <a:solidFill>
                  <a:srgbClr val="000000"/>
                </a:solidFill>
                <a:uFill>
                  <a:solidFill>
                    <a:srgbClr val="FFFFFF"/>
                  </a:solidFill>
                </a:uFill>
                <a:latin typeface="Arial"/>
                <a:ea typeface="DejaVu Sans"/>
              </a:rPr>
              <a:t>, E. A. &amp; </a:t>
            </a:r>
            <a:r>
              <a:rPr lang="sk-SK" sz="506" cap="all" spc="-1">
                <a:solidFill>
                  <a:srgbClr val="000000"/>
                </a:solidFill>
                <a:uFill>
                  <a:solidFill>
                    <a:srgbClr val="FFFFFF"/>
                  </a:solidFill>
                </a:uFill>
                <a:latin typeface="Arial"/>
                <a:ea typeface="DejaVu Sans"/>
              </a:rPr>
              <a:t>Jamison, D. T. &amp; Jamison, E. A. &amp; Wößmann, </a:t>
            </a:r>
            <a:r>
              <a:rPr lang="sk-SK" sz="506" spc="-1">
                <a:solidFill>
                  <a:srgbClr val="000000"/>
                </a:solidFill>
                <a:uFill>
                  <a:solidFill>
                    <a:srgbClr val="FFFFFF"/>
                  </a:solidFill>
                </a:uFill>
                <a:latin typeface="Arial"/>
                <a:ea typeface="DejaVu Sans"/>
              </a:rPr>
              <a:t>L. (2008). “Education and economic growth: It’s not just going to school, but learning something while there that matters.“ Munich Reprints in Economics 20467, University of Munich, Department of Economics. Dostupné z: </a:t>
            </a:r>
            <a:r>
              <a:rPr lang="sk-SK" sz="506" u="sng" spc="-1">
                <a:solidFill>
                  <a:srgbClr val="2998E3"/>
                </a:solidFill>
                <a:uFill>
                  <a:solidFill>
                    <a:srgbClr val="FFFFFF"/>
                  </a:solidFill>
                </a:uFill>
                <a:latin typeface="Arial"/>
                <a:ea typeface="DejaVu Sans"/>
              </a:rPr>
              <a:t>https://ideas.repec.org/p/lmu/muenar/20467.html</a:t>
            </a:r>
            <a:endParaRPr sz="759"/>
          </a:p>
          <a:p>
            <a:pPr algn="just" eaLnBrk="1" hangingPunct="1">
              <a:defRPr/>
            </a:pPr>
            <a:r>
              <a:rPr lang="sk-SK" sz="506" cap="all" spc="-1">
                <a:solidFill>
                  <a:srgbClr val="000000"/>
                </a:solidFill>
                <a:uFill>
                  <a:solidFill>
                    <a:srgbClr val="FFFFFF"/>
                  </a:solidFill>
                </a:uFill>
                <a:latin typeface="Arial"/>
                <a:ea typeface="DejaVu Sans"/>
              </a:rPr>
              <a:t>H</a:t>
            </a:r>
            <a:r>
              <a:rPr lang="sk-SK" sz="506" spc="-1">
                <a:solidFill>
                  <a:srgbClr val="000000"/>
                </a:solidFill>
                <a:uFill>
                  <a:solidFill>
                    <a:srgbClr val="FFFFFF"/>
                  </a:solidFill>
                </a:uFill>
                <a:latin typeface="Arial"/>
                <a:ea typeface="DejaVu Sans"/>
              </a:rPr>
              <a:t>ELD</a:t>
            </a:r>
            <a:r>
              <a:rPr lang="sk-SK" sz="506" cap="all" spc="-1">
                <a:solidFill>
                  <a:srgbClr val="000000"/>
                </a:solidFill>
                <a:uFill>
                  <a:solidFill>
                    <a:srgbClr val="FFFFFF"/>
                  </a:solidFill>
                </a:uFill>
                <a:latin typeface="Arial"/>
                <a:ea typeface="DejaVu Sans"/>
              </a:rPr>
              <a:t>, Ľ. </a:t>
            </a:r>
            <a:r>
              <a:rPr lang="sk-SK" sz="506" spc="-1">
                <a:solidFill>
                  <a:srgbClr val="000000"/>
                </a:solidFill>
                <a:uFill>
                  <a:solidFill>
                    <a:srgbClr val="FFFFFF"/>
                  </a:solidFill>
                </a:uFill>
                <a:latin typeface="Arial"/>
                <a:ea typeface="DejaVu Sans"/>
              </a:rPr>
              <a:t>a kol. (2011). </a:t>
            </a:r>
            <a:r>
              <a:rPr lang="sk-SK" sz="506" i="1" spc="-1">
                <a:solidFill>
                  <a:srgbClr val="000000"/>
                </a:solidFill>
                <a:uFill>
                  <a:solidFill>
                    <a:srgbClr val="FFFFFF"/>
                  </a:solidFill>
                </a:uFill>
                <a:latin typeface="Arial"/>
                <a:ea typeface="DejaVu Sans"/>
              </a:rPr>
              <a:t>Výskumne ladená koncepcia prírodovedného vzdelávania</a:t>
            </a:r>
            <a:r>
              <a:rPr lang="sk-SK" sz="506" spc="-1">
                <a:solidFill>
                  <a:srgbClr val="000000"/>
                </a:solidFill>
                <a:uFill>
                  <a:solidFill>
                    <a:srgbClr val="FFFFFF"/>
                  </a:solidFill>
                </a:uFill>
                <a:latin typeface="Arial"/>
                <a:ea typeface="DejaVu Sans"/>
              </a:rPr>
              <a:t> (IBSE v slovenskom kontexte). Pedagogická fakulta  Trnavskej Univerzity v Trnave. ISBN 978-80-8082-486-0</a:t>
            </a:r>
            <a:endParaRPr sz="759"/>
          </a:p>
          <a:p>
            <a:pPr algn="just" eaLnBrk="1" hangingPunct="1">
              <a:defRPr/>
            </a:pPr>
            <a:r>
              <a:rPr lang="sk-SK" sz="506" i="1" spc="-1">
                <a:solidFill>
                  <a:srgbClr val="000000"/>
                </a:solidFill>
                <a:uFill>
                  <a:solidFill>
                    <a:srgbClr val="FFFFFF"/>
                  </a:solidFill>
                </a:uFill>
                <a:latin typeface="Arial"/>
                <a:ea typeface="DejaVu Sans"/>
              </a:rPr>
              <a:t>21st Century Skills.</a:t>
            </a:r>
            <a:r>
              <a:rPr lang="sk-SK" sz="506" spc="-1">
                <a:solidFill>
                  <a:srgbClr val="000000"/>
                </a:solidFill>
                <a:uFill>
                  <a:solidFill>
                    <a:srgbClr val="FFFFFF"/>
                  </a:solidFill>
                </a:uFill>
                <a:latin typeface="Arial"/>
                <a:ea typeface="DejaVu Sans"/>
              </a:rPr>
              <a:t> Dostupné z: </a:t>
            </a:r>
            <a:r>
              <a:rPr lang="sk-SK" sz="506" u="sng" spc="-1">
                <a:solidFill>
                  <a:srgbClr val="2998E3"/>
                </a:solidFill>
                <a:uFill>
                  <a:solidFill>
                    <a:srgbClr val="FFFFFF"/>
                  </a:solidFill>
                </a:uFill>
                <a:latin typeface="Arial"/>
                <a:ea typeface="DejaVu Sans"/>
              </a:rPr>
              <a:t>http://edglossary.org/21st-century-skills/</a:t>
            </a:r>
            <a:endParaRPr sz="759"/>
          </a:p>
          <a:p>
            <a:pPr algn="just" eaLnBrk="1" hangingPunct="1">
              <a:defRPr/>
            </a:pPr>
            <a:r>
              <a:rPr lang="sk-SK" sz="506" spc="-1">
                <a:solidFill>
                  <a:srgbClr val="000000"/>
                </a:solidFill>
                <a:uFill>
                  <a:solidFill>
                    <a:srgbClr val="FFFFFF"/>
                  </a:solidFill>
                </a:uFill>
                <a:latin typeface="Arial"/>
                <a:ea typeface="DejaVu Sans"/>
              </a:rPr>
              <a:t>OECD (2013), PISA 2012 Results: </a:t>
            </a:r>
            <a:r>
              <a:rPr lang="sk-SK" sz="506" i="1" spc="-1">
                <a:solidFill>
                  <a:srgbClr val="000000"/>
                </a:solidFill>
                <a:uFill>
                  <a:solidFill>
                    <a:srgbClr val="FFFFFF"/>
                  </a:solidFill>
                </a:uFill>
                <a:latin typeface="Arial"/>
                <a:ea typeface="DejaVu Sans"/>
              </a:rPr>
              <a:t>What Makes Schools Successful? </a:t>
            </a:r>
            <a:r>
              <a:rPr lang="sk-SK" sz="506" spc="-1">
                <a:solidFill>
                  <a:srgbClr val="000000"/>
                </a:solidFill>
                <a:uFill>
                  <a:solidFill>
                    <a:srgbClr val="FFFFFF"/>
                  </a:solidFill>
                </a:uFill>
                <a:latin typeface="Arial"/>
                <a:ea typeface="DejaVu Sans"/>
              </a:rPr>
              <a:t>Resources, Policies and Practices. (Volume IV), Pisa, oecd Publishing. Dostupné z: </a:t>
            </a:r>
            <a:r>
              <a:rPr lang="sk-SK" sz="506" u="sng" spc="-1">
                <a:solidFill>
                  <a:srgbClr val="2998E3"/>
                </a:solidFill>
                <a:uFill>
                  <a:solidFill>
                    <a:srgbClr val="FFFFFF"/>
                  </a:solidFill>
                </a:uFill>
                <a:latin typeface="Arial"/>
                <a:ea typeface="DejaVu Sans"/>
              </a:rPr>
              <a:t>http://dx.doi.org/10.1787/9789264201156-en</a:t>
            </a:r>
            <a:endParaRPr sz="759"/>
          </a:p>
          <a:p>
            <a:pPr algn="just" eaLnBrk="1" hangingPunct="1">
              <a:defRPr/>
            </a:pPr>
            <a:r>
              <a:rPr lang="sk-SK" sz="506" i="1" spc="-1">
                <a:solidFill>
                  <a:srgbClr val="000000"/>
                </a:solidFill>
                <a:uFill>
                  <a:solidFill>
                    <a:srgbClr val="FFFFFF"/>
                  </a:solidFill>
                </a:uFill>
                <a:latin typeface="Arial"/>
                <a:ea typeface="DejaVu Sans"/>
              </a:rPr>
              <a:t>The Other 21st Century Skills: Educator Self-Assessment. </a:t>
            </a:r>
            <a:r>
              <a:rPr lang="sk-SK" sz="506" spc="-1">
                <a:solidFill>
                  <a:srgbClr val="000000"/>
                </a:solidFill>
                <a:uFill>
                  <a:solidFill>
                    <a:srgbClr val="FFFFFF"/>
                  </a:solidFill>
                </a:uFill>
                <a:latin typeface="Arial"/>
                <a:ea typeface="DejaVu Sans"/>
              </a:rPr>
              <a:t>Dostupné z: </a:t>
            </a:r>
            <a:r>
              <a:rPr lang="sk-SK" sz="506" u="sng" spc="-1">
                <a:solidFill>
                  <a:srgbClr val="2998E3"/>
                </a:solidFill>
                <a:uFill>
                  <a:solidFill>
                    <a:srgbClr val="FFFFFF"/>
                  </a:solidFill>
                </a:uFill>
                <a:latin typeface="Arial"/>
                <a:ea typeface="DejaVu Sans"/>
              </a:rPr>
              <a:t>https://usergeneratededucation.wordpress.com/2015/01/16/the-other-21st-century-skills-educator-self-assessment/</a:t>
            </a:r>
            <a:endParaRPr sz="759"/>
          </a:p>
          <a:p>
            <a:pPr algn="just" eaLnBrk="1" hangingPunct="1">
              <a:defRPr/>
            </a:pPr>
            <a:r>
              <a:rPr lang="sk-SK" sz="506" i="1" spc="-1">
                <a:solidFill>
                  <a:srgbClr val="000000"/>
                </a:solidFill>
                <a:uFill>
                  <a:solidFill>
                    <a:srgbClr val="FFFFFF"/>
                  </a:solidFill>
                </a:uFill>
                <a:latin typeface="Arial"/>
                <a:ea typeface="DejaVu Sans"/>
              </a:rPr>
              <a:t>What are 21st century skills? </a:t>
            </a:r>
            <a:r>
              <a:rPr lang="sk-SK" sz="506" spc="-1">
                <a:solidFill>
                  <a:srgbClr val="000000"/>
                </a:solidFill>
                <a:uFill>
                  <a:solidFill>
                    <a:srgbClr val="FFFFFF"/>
                  </a:solidFill>
                </a:uFill>
                <a:latin typeface="Arial"/>
                <a:ea typeface="DejaVu Sans"/>
              </a:rPr>
              <a:t>Dostupné z:</a:t>
            </a:r>
            <a:r>
              <a:rPr lang="sk-SK" sz="506" i="1" spc="-1">
                <a:solidFill>
                  <a:srgbClr val="000000"/>
                </a:solidFill>
                <a:uFill>
                  <a:solidFill>
                    <a:srgbClr val="FFFFFF"/>
                  </a:solidFill>
                </a:uFill>
                <a:latin typeface="Arial"/>
                <a:ea typeface="DejaVu Sans"/>
              </a:rPr>
              <a:t> </a:t>
            </a:r>
            <a:r>
              <a:rPr lang="sk-SK" sz="506" i="1" u="sng" spc="-1">
                <a:solidFill>
                  <a:srgbClr val="2998E3"/>
                </a:solidFill>
                <a:uFill>
                  <a:solidFill>
                    <a:srgbClr val="FFFFFF"/>
                  </a:solidFill>
                </a:uFill>
                <a:latin typeface="Arial"/>
                <a:ea typeface="DejaVu Sans"/>
              </a:rPr>
              <a:t>https://k12.thoughtfullearning.com/FAQ/what-are-21st-century-skills</a:t>
            </a:r>
            <a:endParaRPr sz="759"/>
          </a:p>
        </p:txBody>
      </p:sp>
      <p:sp>
        <p:nvSpPr>
          <p:cNvPr id="142" name="CustomShape 3"/>
          <p:cNvSpPr/>
          <p:nvPr/>
        </p:nvSpPr>
        <p:spPr>
          <a:xfrm rot="2677200">
            <a:off x="4604147" y="676870"/>
            <a:ext cx="2409230" cy="2375297"/>
          </a:xfrm>
          <a:prstGeom prst="wedgeEllipseCallout">
            <a:avLst>
              <a:gd name="adj1" fmla="val -19628"/>
              <a:gd name="adj2" fmla="val 55531"/>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43" name="CustomShape 4"/>
          <p:cNvSpPr/>
          <p:nvPr/>
        </p:nvSpPr>
        <p:spPr>
          <a:xfrm>
            <a:off x="4757738" y="1990428"/>
            <a:ext cx="1944886" cy="470594"/>
          </a:xfrm>
          <a:prstGeom prst="rect">
            <a:avLst/>
          </a:prstGeom>
          <a:solidFill>
            <a:srgbClr val="FFFFCC"/>
          </a:solidFill>
          <a:ln>
            <a:noFill/>
          </a:ln>
        </p:spPr>
        <p:style>
          <a:lnRef idx="0">
            <a:scrgbClr r="0" g="0" b="0"/>
          </a:lnRef>
          <a:fillRef idx="0">
            <a:scrgbClr r="0" g="0" b="0"/>
          </a:fillRef>
          <a:effectRef idx="0">
            <a:scrgbClr r="0" g="0" b="0"/>
          </a:effectRef>
          <a:fontRef idx="minor"/>
        </p:style>
        <p:txBody>
          <a:bodyPr lIns="50625" tIns="25313" rIns="50625" bIns="25313"/>
          <a:lstStyle/>
          <a:p>
            <a:pPr algn="ctr" eaLnBrk="1" hangingPunct="1">
              <a:lnSpc>
                <a:spcPct val="114000"/>
              </a:lnSpc>
              <a:defRPr/>
            </a:pPr>
            <a:r>
              <a:rPr lang="sk-SK" sz="844" b="1" spc="-1">
                <a:solidFill>
                  <a:srgbClr val="000000"/>
                </a:solidFill>
                <a:uFill>
                  <a:solidFill>
                    <a:srgbClr val="FFFFFF"/>
                  </a:solidFill>
                </a:uFill>
                <a:latin typeface="Arial"/>
                <a:ea typeface="DejaVu Sans"/>
              </a:rPr>
              <a:t>Kognitívne zručnosti sú  najvýznamnejšie pre ekonomické výsledky ...</a:t>
            </a:r>
            <a:r>
              <a:rPr lang="sk-SK" sz="844" spc="-1">
                <a:solidFill>
                  <a:srgbClr val="000000"/>
                </a:solidFill>
                <a:uFill>
                  <a:solidFill>
                    <a:srgbClr val="FFFFFF"/>
                  </a:solidFill>
                </a:uFill>
                <a:latin typeface="Arial"/>
                <a:ea typeface="DejaVu Sans"/>
              </a:rPr>
              <a:t>(Hanushek et al., 2008).</a:t>
            </a:r>
            <a:r>
              <a:rPr lang="sk-SK" sz="844" b="1" i="1" spc="-1">
                <a:solidFill>
                  <a:srgbClr val="000000"/>
                </a:solidFill>
                <a:uFill>
                  <a:solidFill>
                    <a:srgbClr val="FFFFFF"/>
                  </a:solidFill>
                </a:uFill>
                <a:latin typeface="Arial"/>
                <a:ea typeface="DejaVu Sans"/>
              </a:rPr>
              <a:t> </a:t>
            </a:r>
            <a:endParaRPr sz="759"/>
          </a:p>
        </p:txBody>
      </p:sp>
      <p:sp>
        <p:nvSpPr>
          <p:cNvPr id="144" name="CustomShape 5"/>
          <p:cNvSpPr/>
          <p:nvPr/>
        </p:nvSpPr>
        <p:spPr>
          <a:xfrm>
            <a:off x="5097066" y="922437"/>
            <a:ext cx="1109960" cy="342007"/>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just" eaLnBrk="1" hangingPunct="1">
              <a:defRPr/>
            </a:pPr>
            <a:r>
              <a:rPr lang="sk-SK" sz="956" b="1" spc="-1">
                <a:solidFill>
                  <a:srgbClr val="000000"/>
                </a:solidFill>
                <a:uFill>
                  <a:solidFill>
                    <a:srgbClr val="FFFFFF"/>
                  </a:solidFill>
                </a:uFill>
                <a:latin typeface="Arial"/>
                <a:ea typeface="DejaVu Sans"/>
              </a:rPr>
              <a:t>kritické myslenie                </a:t>
            </a:r>
            <a:endParaRPr sz="759"/>
          </a:p>
        </p:txBody>
      </p:sp>
      <p:sp>
        <p:nvSpPr>
          <p:cNvPr id="145" name="CustomShape 6"/>
          <p:cNvSpPr/>
          <p:nvPr/>
        </p:nvSpPr>
        <p:spPr>
          <a:xfrm rot="18781200">
            <a:off x="57597" y="743397"/>
            <a:ext cx="2608362" cy="2646759"/>
          </a:xfrm>
          <a:prstGeom prst="wedgeEllipseCallout">
            <a:avLst>
              <a:gd name="adj1" fmla="val -18726"/>
              <a:gd name="adj2" fmla="val 59805"/>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pic>
        <p:nvPicPr>
          <p:cNvPr id="146" name="Obrázok 6"/>
          <p:cNvPicPr>
            <a:picLocks noChangeAspect="1" noChangeArrowheads="1"/>
          </p:cNvPicPr>
          <p:nvPr/>
        </p:nvPicPr>
        <p:blipFill>
          <a:blip r:embed="rId4">
            <a:extLst>
              <a:ext uri="{28A0092B-C50C-407E-A947-70E740481C1C}">
                <a14:useLocalDpi xmlns:a14="http://schemas.microsoft.com/office/drawing/2010/main" val="0"/>
              </a:ext>
            </a:extLst>
          </a:blip>
          <a:srcRect t="20767"/>
          <a:stretch>
            <a:fillRect/>
          </a:stretch>
        </p:blipFill>
        <p:spPr bwMode="auto">
          <a:xfrm>
            <a:off x="240209" y="1405533"/>
            <a:ext cx="488454" cy="46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Obrázok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96" y="1908275"/>
            <a:ext cx="467916" cy="43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Obrázok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9282" y="1443038"/>
            <a:ext cx="383977" cy="4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Obrázok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8445" y="1710036"/>
            <a:ext cx="525066" cy="51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CustomShape 7"/>
          <p:cNvSpPr/>
          <p:nvPr/>
        </p:nvSpPr>
        <p:spPr>
          <a:xfrm>
            <a:off x="551855" y="1029594"/>
            <a:ext cx="1576090" cy="362545"/>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ctr" eaLnBrk="1" hangingPunct="1">
              <a:lnSpc>
                <a:spcPct val="114000"/>
              </a:lnSpc>
              <a:defRPr/>
            </a:pPr>
            <a:r>
              <a:rPr lang="sk-SK" sz="956" spc="-1">
                <a:solidFill>
                  <a:srgbClr val="000000"/>
                </a:solidFill>
                <a:uFill>
                  <a:solidFill>
                    <a:srgbClr val="FFFFFF"/>
                  </a:solidFill>
                </a:uFill>
                <a:latin typeface="Arial"/>
                <a:ea typeface="DejaVu Sans"/>
              </a:rPr>
              <a:t>Gramotnosti, ktoré študenti využívajú v živote:  </a:t>
            </a:r>
            <a:endParaRPr sz="759"/>
          </a:p>
        </p:txBody>
      </p:sp>
      <p:pic>
        <p:nvPicPr>
          <p:cNvPr id="151" name="Obrázok 17"/>
          <p:cNvPicPr>
            <a:picLocks noChangeAspect="1" noChangeArrowheads="1"/>
          </p:cNvPicPr>
          <p:nvPr/>
        </p:nvPicPr>
        <p:blipFill>
          <a:blip r:embed="rId8">
            <a:extLst>
              <a:ext uri="{28A0092B-C50C-407E-A947-70E740481C1C}">
                <a14:useLocalDpi xmlns:a14="http://schemas.microsoft.com/office/drawing/2010/main" val="0"/>
              </a:ext>
            </a:extLst>
          </a:blip>
          <a:srcRect l="9398" t="8446" r="9196" b="10622"/>
          <a:stretch>
            <a:fillRect/>
          </a:stretch>
        </p:blipFill>
        <p:spPr bwMode="auto">
          <a:xfrm>
            <a:off x="660797" y="2102942"/>
            <a:ext cx="372368"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CustomShape 8"/>
          <p:cNvSpPr/>
          <p:nvPr/>
        </p:nvSpPr>
        <p:spPr>
          <a:xfrm>
            <a:off x="703660" y="1452861"/>
            <a:ext cx="662583" cy="18663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eaLnBrk="1" hangingPunct="1">
              <a:lnSpc>
                <a:spcPct val="114000"/>
              </a:lnSpc>
              <a:defRPr/>
            </a:pPr>
            <a:r>
              <a:rPr lang="sk-SK" sz="900" b="1" spc="-1">
                <a:solidFill>
                  <a:srgbClr val="000000"/>
                </a:solidFill>
                <a:uFill>
                  <a:solidFill>
                    <a:srgbClr val="FFFFFF"/>
                  </a:solidFill>
                </a:uFill>
                <a:latin typeface="Arial"/>
                <a:ea typeface="DejaVu Sans"/>
              </a:rPr>
              <a:t>čitateľská</a:t>
            </a:r>
            <a:endParaRPr sz="759"/>
          </a:p>
        </p:txBody>
      </p:sp>
      <p:sp>
        <p:nvSpPr>
          <p:cNvPr id="153" name="CustomShape 9"/>
          <p:cNvSpPr/>
          <p:nvPr/>
        </p:nvSpPr>
        <p:spPr>
          <a:xfrm>
            <a:off x="717947" y="2601218"/>
            <a:ext cx="1417142" cy="499169"/>
          </a:xfrm>
          <a:prstGeom prst="rect">
            <a:avLst/>
          </a:prstGeom>
          <a:solidFill>
            <a:schemeClr val="bg1"/>
          </a:solidFill>
          <a:ln w="28440">
            <a:solidFill>
              <a:srgbClr val="FF0000"/>
            </a:solidFill>
            <a:round/>
          </a:ln>
        </p:spPr>
        <p:style>
          <a:lnRef idx="0">
            <a:scrgbClr r="0" g="0" b="0"/>
          </a:lnRef>
          <a:fillRef idx="0">
            <a:scrgbClr r="0" g="0" b="0"/>
          </a:fillRef>
          <a:effectRef idx="0">
            <a:scrgbClr r="0" g="0" b="0"/>
          </a:effectRef>
          <a:fontRef idx="minor"/>
        </p:style>
        <p:txBody>
          <a:bodyPr lIns="50625" tIns="25313" rIns="50625" bIns="25313"/>
          <a:lstStyle/>
          <a:p>
            <a:pPr algn="just" eaLnBrk="1" hangingPunct="1">
              <a:lnSpc>
                <a:spcPct val="114000"/>
              </a:lnSpc>
              <a:defRPr/>
            </a:pPr>
            <a:r>
              <a:rPr lang="sk-SK" sz="900" b="1" spc="-1">
                <a:solidFill>
                  <a:srgbClr val="000000"/>
                </a:solidFill>
                <a:uFill>
                  <a:solidFill>
                    <a:srgbClr val="FFFFFF"/>
                  </a:solidFill>
                </a:uFill>
                <a:latin typeface="Arial"/>
                <a:ea typeface="DejaVu Sans"/>
              </a:rPr>
              <a:t>                </a:t>
            </a:r>
            <a:endParaRPr sz="759"/>
          </a:p>
          <a:p>
            <a:pPr algn="just" eaLnBrk="1" hangingPunct="1">
              <a:lnSpc>
                <a:spcPct val="114000"/>
              </a:lnSpc>
              <a:defRPr/>
            </a:pPr>
            <a:r>
              <a:rPr lang="sk-SK" sz="900" b="1" spc="-1">
                <a:solidFill>
                  <a:srgbClr val="000000"/>
                </a:solidFill>
                <a:uFill>
                  <a:solidFill>
                    <a:srgbClr val="FFFFFF"/>
                  </a:solidFill>
                </a:uFill>
                <a:latin typeface="Arial"/>
                <a:ea typeface="DejaVu Sans"/>
              </a:rPr>
              <a:t>               prírodovedná</a:t>
            </a:r>
            <a:endParaRPr sz="759"/>
          </a:p>
          <a:p>
            <a:pPr algn="just" eaLnBrk="1" hangingPunct="1">
              <a:lnSpc>
                <a:spcPct val="114000"/>
              </a:lnSpc>
              <a:defRPr/>
            </a:pPr>
            <a:endParaRPr sz="759"/>
          </a:p>
        </p:txBody>
      </p:sp>
      <p:sp>
        <p:nvSpPr>
          <p:cNvPr id="154" name="CustomShape 10"/>
          <p:cNvSpPr/>
          <p:nvPr/>
        </p:nvSpPr>
        <p:spPr>
          <a:xfrm>
            <a:off x="575072" y="1865413"/>
            <a:ext cx="800993" cy="18752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just" eaLnBrk="1" hangingPunct="1">
              <a:lnSpc>
                <a:spcPct val="114000"/>
              </a:lnSpc>
              <a:defRPr/>
            </a:pPr>
            <a:r>
              <a:rPr lang="sk-SK" sz="900" b="1" spc="-1">
                <a:solidFill>
                  <a:srgbClr val="000000"/>
                </a:solidFill>
                <a:uFill>
                  <a:solidFill>
                    <a:srgbClr val="FFFFFF"/>
                  </a:solidFill>
                </a:uFill>
                <a:latin typeface="Arial"/>
                <a:ea typeface="DejaVu Sans"/>
              </a:rPr>
              <a:t>matematická</a:t>
            </a:r>
            <a:endParaRPr sz="759"/>
          </a:p>
        </p:txBody>
      </p:sp>
      <p:pic>
        <p:nvPicPr>
          <p:cNvPr id="155" name="Obrázok 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4021" y="2633365"/>
            <a:ext cx="451842" cy="4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CustomShape 11"/>
          <p:cNvSpPr/>
          <p:nvPr/>
        </p:nvSpPr>
        <p:spPr>
          <a:xfrm>
            <a:off x="1784151" y="1487686"/>
            <a:ext cx="753666" cy="18752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just" eaLnBrk="1" hangingPunct="1">
              <a:lnSpc>
                <a:spcPct val="114000"/>
              </a:lnSpc>
              <a:defRPr/>
            </a:pPr>
            <a:r>
              <a:rPr lang="sk-SK" sz="900" b="1" spc="-1">
                <a:solidFill>
                  <a:srgbClr val="000000"/>
                </a:solidFill>
                <a:uFill>
                  <a:solidFill>
                    <a:srgbClr val="FFFFFF"/>
                  </a:solidFill>
                </a:uFill>
                <a:latin typeface="Arial"/>
                <a:ea typeface="DejaVu Sans"/>
              </a:rPr>
              <a:t>počítačová</a:t>
            </a:r>
            <a:endParaRPr sz="759"/>
          </a:p>
        </p:txBody>
      </p:sp>
      <p:sp>
        <p:nvSpPr>
          <p:cNvPr id="157" name="CustomShape 12"/>
          <p:cNvSpPr/>
          <p:nvPr/>
        </p:nvSpPr>
        <p:spPr>
          <a:xfrm>
            <a:off x="1001018" y="2210991"/>
            <a:ext cx="606326" cy="18752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just" eaLnBrk="1" hangingPunct="1">
              <a:lnSpc>
                <a:spcPct val="114000"/>
              </a:lnSpc>
              <a:defRPr/>
            </a:pPr>
            <a:r>
              <a:rPr lang="sk-SK" sz="900" b="1" spc="-1">
                <a:solidFill>
                  <a:srgbClr val="000000"/>
                </a:solidFill>
                <a:uFill>
                  <a:solidFill>
                    <a:srgbClr val="FFFFFF"/>
                  </a:solidFill>
                </a:uFill>
                <a:latin typeface="Arial"/>
                <a:ea typeface="DejaVu Sans"/>
              </a:rPr>
              <a:t>finančná</a:t>
            </a:r>
            <a:endParaRPr sz="759"/>
          </a:p>
        </p:txBody>
      </p:sp>
      <p:sp>
        <p:nvSpPr>
          <p:cNvPr id="158" name="CustomShape 13"/>
          <p:cNvSpPr/>
          <p:nvPr/>
        </p:nvSpPr>
        <p:spPr>
          <a:xfrm>
            <a:off x="1793974" y="2215456"/>
            <a:ext cx="664369" cy="3429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just" eaLnBrk="1" hangingPunct="1">
              <a:lnSpc>
                <a:spcPct val="114000"/>
              </a:lnSpc>
              <a:defRPr/>
            </a:pPr>
            <a:r>
              <a:rPr lang="sk-SK" sz="900" b="1" spc="-1">
                <a:solidFill>
                  <a:srgbClr val="000000"/>
                </a:solidFill>
                <a:uFill>
                  <a:solidFill>
                    <a:srgbClr val="FFFFFF"/>
                  </a:solidFill>
                </a:uFill>
                <a:latin typeface="Arial"/>
                <a:ea typeface="DejaVu Sans"/>
              </a:rPr>
              <a:t>kultúrna a občianska</a:t>
            </a:r>
            <a:endParaRPr sz="759"/>
          </a:p>
        </p:txBody>
      </p:sp>
      <p:sp>
        <p:nvSpPr>
          <p:cNvPr id="159" name="CustomShape 14"/>
          <p:cNvSpPr/>
          <p:nvPr/>
        </p:nvSpPr>
        <p:spPr>
          <a:xfrm rot="18784800">
            <a:off x="49560" y="742504"/>
            <a:ext cx="2608361" cy="2646759"/>
          </a:xfrm>
          <a:prstGeom prst="wedgeEllipseCallout">
            <a:avLst>
              <a:gd name="adj1" fmla="val -18726"/>
              <a:gd name="adj2" fmla="val 59805"/>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graphicFrame>
        <p:nvGraphicFramePr>
          <p:cNvPr id="160" name="Table 15"/>
          <p:cNvGraphicFramePr/>
          <p:nvPr/>
        </p:nvGraphicFramePr>
        <p:xfrm>
          <a:off x="612577" y="1353741"/>
          <a:ext cx="1593056" cy="524514"/>
        </p:xfrm>
        <a:graphic>
          <a:graphicData uri="http://schemas.openxmlformats.org/drawingml/2006/table">
            <a:tbl>
              <a:tblPr/>
              <a:tblGrid>
                <a:gridCol w="1593056">
                  <a:extLst>
                    <a:ext uri="{9D8B030D-6E8A-4147-A177-3AD203B41FA5}"/>
                  </a:extLst>
                </a:gridCol>
              </a:tblGrid>
              <a:tr h="524514">
                <a:tc>
                  <a:txBody>
                    <a:bodyPr/>
                    <a:lstStyle/>
                    <a:p>
                      <a:pPr algn="ctr">
                        <a:lnSpc>
                          <a:spcPct val="115000"/>
                        </a:lnSpc>
                      </a:pPr>
                      <a:r>
                        <a:rPr lang="sk-SK" sz="900" b="1" strike="noStrike" spc="-1">
                          <a:solidFill>
                            <a:srgbClr val="000000"/>
                          </a:solidFill>
                          <a:uFill>
                            <a:solidFill>
                              <a:srgbClr val="FFFFFF"/>
                            </a:solidFill>
                          </a:uFill>
                          <a:latin typeface="Arial"/>
                        </a:rPr>
                        <a:t>Základné </a:t>
                      </a:r>
                      <a:endParaRPr sz="1000"/>
                    </a:p>
                    <a:p>
                      <a:pPr algn="ctr">
                        <a:lnSpc>
                          <a:spcPct val="115000"/>
                        </a:lnSpc>
                      </a:pPr>
                      <a:r>
                        <a:rPr lang="sk-SK" sz="900" strike="noStrike" spc="-1">
                          <a:solidFill>
                            <a:srgbClr val="000000"/>
                          </a:solidFill>
                          <a:uFill>
                            <a:solidFill>
                              <a:srgbClr val="FFFFFF"/>
                            </a:solidFill>
                          </a:uFill>
                          <a:latin typeface="Arial"/>
                        </a:rPr>
                        <a:t>pozorovať, usudzovať,</a:t>
                      </a:r>
                      <a:endParaRPr sz="1000"/>
                    </a:p>
                    <a:p>
                      <a:pPr algn="ctr">
                        <a:lnSpc>
                          <a:spcPct val="115000"/>
                        </a:lnSpc>
                      </a:pPr>
                      <a:r>
                        <a:rPr lang="sk-SK" sz="900" strike="noStrike" spc="-1">
                          <a:solidFill>
                            <a:srgbClr val="000000"/>
                          </a:solidFill>
                          <a:uFill>
                            <a:solidFill>
                              <a:srgbClr val="FFFFFF"/>
                            </a:solidFill>
                          </a:uFill>
                          <a:latin typeface="Arial"/>
                        </a:rPr>
                        <a:t> klasifikovať (triediť), merať</a:t>
                      </a:r>
                      <a:endParaRPr sz="1000"/>
                    </a:p>
                  </a:txBody>
                  <a:tcPr marL="28748" marR="28748" marT="25656" marB="25656">
                    <a:lnL w="12240">
                      <a:solidFill>
                        <a:srgbClr val="FFFFFF"/>
                      </a:solidFill>
                    </a:lnL>
                    <a:lnR w="12240">
                      <a:solidFill>
                        <a:srgbClr val="FFFFFF"/>
                      </a:solidFill>
                    </a:lnR>
                    <a:lnT w="12240">
                      <a:solidFill>
                        <a:srgbClr val="FFFFFF"/>
                      </a:solidFill>
                    </a:lnT>
                    <a:lnB w="38160">
                      <a:solidFill>
                        <a:srgbClr val="FFFFFF"/>
                      </a:solidFill>
                    </a:lnB>
                    <a:solidFill>
                      <a:srgbClr val="FFFFCC"/>
                    </a:solidFill>
                  </a:tcPr>
                </a:tc>
                <a:extLst>
                  <a:ext uri="{0D108BD9-81ED-4DB2-BD59-A6C34878D82A}"/>
                </a:extLst>
              </a:tr>
            </a:tbl>
          </a:graphicData>
        </a:graphic>
      </p:graphicFrame>
      <p:graphicFrame>
        <p:nvGraphicFramePr>
          <p:cNvPr id="161" name="Table 16"/>
          <p:cNvGraphicFramePr/>
          <p:nvPr/>
        </p:nvGraphicFramePr>
        <p:xfrm>
          <a:off x="455414" y="1946672"/>
          <a:ext cx="1882378" cy="998339"/>
        </p:xfrm>
        <a:graphic>
          <a:graphicData uri="http://schemas.openxmlformats.org/drawingml/2006/table">
            <a:tbl>
              <a:tblPr/>
              <a:tblGrid>
                <a:gridCol w="1882378">
                  <a:extLst>
                    <a:ext uri="{9D8B030D-6E8A-4147-A177-3AD203B41FA5}"/>
                  </a:extLst>
                </a:gridCol>
              </a:tblGrid>
              <a:tr h="998339">
                <a:tc>
                  <a:txBody>
                    <a:bodyPr/>
                    <a:lstStyle/>
                    <a:p>
                      <a:pPr algn="ctr">
                        <a:lnSpc>
                          <a:spcPct val="115000"/>
                        </a:lnSpc>
                      </a:pPr>
                      <a:r>
                        <a:rPr lang="sk-SK" sz="900" b="1" strike="noStrike" spc="-1">
                          <a:solidFill>
                            <a:srgbClr val="000000"/>
                          </a:solidFill>
                          <a:uFill>
                            <a:solidFill>
                              <a:srgbClr val="FFFFFF"/>
                            </a:solidFill>
                          </a:uFill>
                          <a:latin typeface="Arial"/>
                        </a:rPr>
                        <a:t>Integrované </a:t>
                      </a:r>
                      <a:endParaRPr sz="1000"/>
                    </a:p>
                    <a:p>
                      <a:pPr algn="ctr">
                        <a:lnSpc>
                          <a:spcPct val="115000"/>
                        </a:lnSpc>
                      </a:pPr>
                      <a:r>
                        <a:rPr lang="sk-SK" sz="900" strike="noStrike" spc="-1">
                          <a:solidFill>
                            <a:srgbClr val="000000"/>
                          </a:solidFill>
                          <a:uFill>
                            <a:solidFill>
                              <a:srgbClr val="FFFFFF"/>
                            </a:solidFill>
                          </a:uFill>
                          <a:latin typeface="Arial"/>
                        </a:rPr>
                        <a:t>interpretovať dáta, formulovať</a:t>
                      </a:r>
                      <a:endParaRPr sz="1000"/>
                    </a:p>
                    <a:p>
                      <a:pPr algn="ctr">
                        <a:lnSpc>
                          <a:spcPct val="115000"/>
                        </a:lnSpc>
                      </a:pPr>
                      <a:r>
                        <a:rPr lang="sk-SK" sz="900" strike="noStrike" spc="-1">
                          <a:solidFill>
                            <a:srgbClr val="000000"/>
                          </a:solidFill>
                          <a:uFill>
                            <a:solidFill>
                              <a:srgbClr val="FFFFFF"/>
                            </a:solidFill>
                          </a:uFill>
                          <a:latin typeface="Arial"/>
                        </a:rPr>
                        <a:t>hypotézy,  experimentovať,</a:t>
                      </a:r>
                      <a:endParaRPr sz="1000"/>
                    </a:p>
                    <a:p>
                      <a:pPr algn="ctr">
                        <a:lnSpc>
                          <a:spcPct val="115000"/>
                        </a:lnSpc>
                      </a:pPr>
                      <a:r>
                        <a:rPr lang="sk-SK" sz="900" strike="noStrike" spc="-1">
                          <a:solidFill>
                            <a:srgbClr val="000000"/>
                          </a:solidFill>
                          <a:uFill>
                            <a:solidFill>
                              <a:srgbClr val="FFFFFF"/>
                            </a:solidFill>
                          </a:uFill>
                          <a:latin typeface="Arial"/>
                        </a:rPr>
                        <a:t> konštruovať tabuľky a grafy,</a:t>
                      </a:r>
                      <a:endParaRPr sz="1000"/>
                    </a:p>
                    <a:p>
                      <a:pPr algn="ctr">
                        <a:lnSpc>
                          <a:spcPct val="115000"/>
                        </a:lnSpc>
                      </a:pPr>
                      <a:r>
                        <a:rPr lang="sk-SK" sz="900" strike="noStrike" spc="-1">
                          <a:solidFill>
                            <a:srgbClr val="000000"/>
                          </a:solidFill>
                          <a:uFill>
                            <a:solidFill>
                              <a:srgbClr val="FFFFFF"/>
                            </a:solidFill>
                          </a:uFill>
                          <a:latin typeface="Arial"/>
                        </a:rPr>
                        <a:t>tvoriť závery a zovšeobecnenia</a:t>
                      </a:r>
                      <a:endParaRPr sz="1000"/>
                    </a:p>
                    <a:p>
                      <a:pPr algn="ctr">
                        <a:lnSpc>
                          <a:spcPct val="115000"/>
                        </a:lnSpc>
                      </a:pPr>
                      <a:r>
                        <a:rPr lang="sk-SK" sz="900" strike="noStrike" spc="-1">
                          <a:solidFill>
                            <a:srgbClr val="000000"/>
                          </a:solidFill>
                          <a:uFill>
                            <a:solidFill>
                              <a:srgbClr val="FFFFFF"/>
                            </a:solidFill>
                          </a:uFill>
                          <a:latin typeface="Arial"/>
                        </a:rPr>
                        <a:t> (Held a kol., 2011)</a:t>
                      </a:r>
                      <a:endParaRPr sz="1000"/>
                    </a:p>
                  </a:txBody>
                  <a:tcPr marL="28745" marR="28745" marT="25730" marB="25730">
                    <a:lnL w="12240">
                      <a:solidFill>
                        <a:srgbClr val="FFFFFF"/>
                      </a:solidFill>
                    </a:lnL>
                    <a:lnR w="12240">
                      <a:solidFill>
                        <a:srgbClr val="FFFFFF"/>
                      </a:solidFill>
                    </a:lnR>
                    <a:lnT w="12240">
                      <a:solidFill>
                        <a:srgbClr val="FFFFFF"/>
                      </a:solidFill>
                    </a:lnT>
                    <a:lnB w="38160">
                      <a:solidFill>
                        <a:srgbClr val="FFFFFF"/>
                      </a:solidFill>
                    </a:lnB>
                    <a:solidFill>
                      <a:srgbClr val="FFFFCC"/>
                    </a:solidFill>
                  </a:tcPr>
                </a:tc>
                <a:extLst>
                  <a:ext uri="{0D108BD9-81ED-4DB2-BD59-A6C34878D82A}"/>
                </a:extLst>
              </a:tr>
            </a:tbl>
          </a:graphicData>
        </a:graphic>
      </p:graphicFrame>
      <p:sp>
        <p:nvSpPr>
          <p:cNvPr id="162" name="CustomShape 17"/>
          <p:cNvSpPr/>
          <p:nvPr/>
        </p:nvSpPr>
        <p:spPr>
          <a:xfrm>
            <a:off x="705445" y="1011734"/>
            <a:ext cx="1314450" cy="263426"/>
          </a:xfrm>
          <a:prstGeom prst="rect">
            <a:avLst/>
          </a:prstGeom>
          <a:solidFill>
            <a:schemeClr val="bg1"/>
          </a:solidFill>
          <a:ln w="19080">
            <a:solidFill>
              <a:schemeClr val="tx1"/>
            </a:solidFill>
            <a:miter/>
          </a:ln>
        </p:spPr>
        <p:style>
          <a:lnRef idx="0">
            <a:scrgbClr r="0" g="0" b="0"/>
          </a:lnRef>
          <a:fillRef idx="0">
            <a:scrgbClr r="0" g="0" b="0"/>
          </a:fillRef>
          <a:effectRef idx="0">
            <a:scrgbClr r="0" g="0" b="0"/>
          </a:effectRef>
          <a:fontRef idx="minor"/>
        </p:style>
        <p:txBody>
          <a:bodyPr lIns="50625" tIns="25313" rIns="50625" bIns="25313" anchor="ctr"/>
          <a:lstStyle/>
          <a:p>
            <a:pPr algn="ctr" eaLnBrk="1" hangingPunct="1">
              <a:defRPr/>
            </a:pPr>
            <a:r>
              <a:rPr lang="sk-SK" sz="956" b="1" spc="-1">
                <a:solidFill>
                  <a:srgbClr val="FF0000"/>
                </a:solidFill>
                <a:uFill>
                  <a:solidFill>
                    <a:srgbClr val="FFFFFF"/>
                  </a:solidFill>
                </a:uFill>
                <a:latin typeface="Arial"/>
                <a:ea typeface="DejaVu Sans"/>
              </a:rPr>
              <a:t>Vedecké zručnosti?</a:t>
            </a:r>
            <a:endParaRPr sz="759"/>
          </a:p>
        </p:txBody>
      </p:sp>
      <p:sp>
        <p:nvSpPr>
          <p:cNvPr id="163" name="CustomShape 18"/>
          <p:cNvSpPr/>
          <p:nvPr/>
        </p:nvSpPr>
        <p:spPr>
          <a:xfrm rot="18783600">
            <a:off x="58043" y="585788"/>
            <a:ext cx="2608362" cy="2647652"/>
          </a:xfrm>
          <a:prstGeom prst="wedgeEllipseCallout">
            <a:avLst>
              <a:gd name="adj1" fmla="val -18726"/>
              <a:gd name="adj2" fmla="val 59805"/>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64" name="CustomShape 19"/>
          <p:cNvSpPr/>
          <p:nvPr/>
        </p:nvSpPr>
        <p:spPr>
          <a:xfrm>
            <a:off x="403622" y="1385888"/>
            <a:ext cx="1917204" cy="1026021"/>
          </a:xfrm>
          <a:prstGeom prst="rect">
            <a:avLst/>
          </a:prstGeom>
          <a:solidFill>
            <a:srgbClr val="FFFFCC"/>
          </a:solidFill>
          <a:ln>
            <a:noFill/>
          </a:ln>
        </p:spPr>
        <p:style>
          <a:lnRef idx="0">
            <a:scrgbClr r="0" g="0" b="0"/>
          </a:lnRef>
          <a:fillRef idx="0">
            <a:scrgbClr r="0" g="0" b="0"/>
          </a:fillRef>
          <a:effectRef idx="0">
            <a:scrgbClr r="0" g="0" b="0"/>
          </a:effectRef>
          <a:fontRef idx="minor"/>
        </p:style>
        <p:txBody>
          <a:bodyPr lIns="50625" tIns="25313" rIns="50625" bIns="25313"/>
          <a:lstStyle/>
          <a:p>
            <a:pPr algn="ctr" eaLnBrk="1" hangingPunct="1">
              <a:lnSpc>
                <a:spcPct val="114000"/>
              </a:lnSpc>
              <a:defRPr/>
            </a:pPr>
            <a:r>
              <a:rPr lang="sk-SK" sz="956" b="1" spc="-1">
                <a:solidFill>
                  <a:srgbClr val="000000"/>
                </a:solidFill>
                <a:uFill>
                  <a:solidFill>
                    <a:srgbClr val="FFFFFF"/>
                  </a:solidFill>
                </a:uFill>
                <a:latin typeface="Arial"/>
                <a:ea typeface="DejaVu Sans"/>
              </a:rPr>
              <a:t>...krajiny s nižšou úrovňou zručností riskujú stratu konkurencieschopnosti, keďže svetové hospodárstvo závisí stále viac od zručností...</a:t>
            </a:r>
            <a:endParaRPr sz="759"/>
          </a:p>
          <a:p>
            <a:pPr algn="ctr" eaLnBrk="1" hangingPunct="1">
              <a:lnSpc>
                <a:spcPct val="114000"/>
              </a:lnSpc>
              <a:defRPr/>
            </a:pPr>
            <a:r>
              <a:rPr lang="sk-SK" sz="956" spc="-1">
                <a:solidFill>
                  <a:srgbClr val="000000"/>
                </a:solidFill>
                <a:uFill>
                  <a:solidFill>
                    <a:srgbClr val="FFFFFF"/>
                  </a:solidFill>
                </a:uFill>
                <a:latin typeface="Arial"/>
                <a:ea typeface="DejaVu Sans"/>
              </a:rPr>
              <a:t>(OECD 2013, PISA 2012) </a:t>
            </a:r>
            <a:endParaRPr sz="759"/>
          </a:p>
        </p:txBody>
      </p:sp>
      <p:sp>
        <p:nvSpPr>
          <p:cNvPr id="165" name="CustomShape 20"/>
          <p:cNvSpPr/>
          <p:nvPr/>
        </p:nvSpPr>
        <p:spPr>
          <a:xfrm>
            <a:off x="4892576" y="1185863"/>
            <a:ext cx="1253728" cy="19645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ctr" eaLnBrk="1" hangingPunct="1">
              <a:defRPr/>
            </a:pPr>
            <a:r>
              <a:rPr lang="sk-SK" sz="956" b="1" spc="-1">
                <a:solidFill>
                  <a:srgbClr val="000000"/>
                </a:solidFill>
                <a:uFill>
                  <a:solidFill>
                    <a:srgbClr val="FFFFFF"/>
                  </a:solidFill>
                </a:uFill>
                <a:latin typeface="Arial"/>
                <a:ea typeface="DejaVu Sans"/>
              </a:rPr>
              <a:t>riešenie problémov </a:t>
            </a:r>
            <a:endParaRPr sz="759"/>
          </a:p>
        </p:txBody>
      </p:sp>
      <p:sp>
        <p:nvSpPr>
          <p:cNvPr id="166" name="CustomShape 21"/>
          <p:cNvSpPr/>
          <p:nvPr/>
        </p:nvSpPr>
        <p:spPr>
          <a:xfrm>
            <a:off x="5808762" y="1387674"/>
            <a:ext cx="798314" cy="19645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just" eaLnBrk="1" hangingPunct="1">
              <a:defRPr/>
            </a:pPr>
            <a:r>
              <a:rPr lang="sk-SK" sz="956" b="1" spc="-1">
                <a:solidFill>
                  <a:srgbClr val="000000"/>
                </a:solidFill>
                <a:uFill>
                  <a:solidFill>
                    <a:srgbClr val="FFFFFF"/>
                  </a:solidFill>
                </a:uFill>
                <a:latin typeface="Arial"/>
                <a:ea typeface="DejaVu Sans"/>
              </a:rPr>
              <a:t>spolupráca</a:t>
            </a:r>
            <a:endParaRPr sz="759"/>
          </a:p>
        </p:txBody>
      </p:sp>
      <p:sp>
        <p:nvSpPr>
          <p:cNvPr id="167" name="CustomShape 22"/>
          <p:cNvSpPr/>
          <p:nvPr/>
        </p:nvSpPr>
        <p:spPr>
          <a:xfrm>
            <a:off x="4813995" y="1560017"/>
            <a:ext cx="1259086" cy="19645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just" eaLnBrk="1" hangingPunct="1">
              <a:defRPr/>
            </a:pPr>
            <a:r>
              <a:rPr lang="sk-SK" sz="956" b="1" spc="-1">
                <a:solidFill>
                  <a:srgbClr val="000000"/>
                </a:solidFill>
                <a:uFill>
                  <a:solidFill>
                    <a:srgbClr val="FFFFFF"/>
                  </a:solidFill>
                </a:uFill>
                <a:latin typeface="Arial"/>
                <a:ea typeface="DejaVu Sans"/>
              </a:rPr>
              <a:t>komunikácia</a:t>
            </a:r>
            <a:endParaRPr sz="759"/>
          </a:p>
        </p:txBody>
      </p:sp>
    </p:spTree>
    <p:extLst>
      <p:ext uri="{BB962C8B-B14F-4D97-AF65-F5344CB8AC3E}">
        <p14:creationId xmlns:p14="http://schemas.microsoft.com/office/powerpoint/2010/main" val="209537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additive="repl">
                                        <p:cTn id="7" dur="250"/>
                                        <p:tgtEl>
                                          <p:spTgt spid="142"/>
                                        </p:tgtEl>
                                      </p:cBhvr>
                                    </p:animEffect>
                                  </p:childTnLst>
                                </p:cTn>
                              </p:par>
                              <p:par>
                                <p:cTn id="8" presetID="22" presetClass="entr" presetSubtype="1"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wipe(up)">
                                      <p:cBhvr additive="repl">
                                        <p:cTn id="10" dur="250"/>
                                        <p:tgtEl>
                                          <p:spTgt spid="144"/>
                                        </p:tgtEl>
                                      </p:cBhvr>
                                    </p:animEffect>
                                  </p:childTnLst>
                                </p:cTn>
                              </p:par>
                              <p:par>
                                <p:cTn id="11" presetID="22" presetClass="entr" presetSubtype="8" fill="hold" nodeType="withEffect">
                                  <p:stCondLst>
                                    <p:cond delay="0"/>
                                  </p:stCondLst>
                                  <p:childTnLst>
                                    <p:set>
                                      <p:cBhvr>
                                        <p:cTn id="12" dur="1" fill="hold">
                                          <p:stCondLst>
                                            <p:cond delay="0"/>
                                          </p:stCondLst>
                                        </p:cTn>
                                        <p:tgtEl>
                                          <p:spTgt spid="165"/>
                                        </p:tgtEl>
                                        <p:attrNameLst>
                                          <p:attrName>style.visibility</p:attrName>
                                        </p:attrNameLst>
                                      </p:cBhvr>
                                      <p:to>
                                        <p:strVal val="visible"/>
                                      </p:to>
                                    </p:set>
                                    <p:animEffect transition="in" filter="wipe(left)">
                                      <p:cBhvr additive="repl">
                                        <p:cTn id="13" dur="250"/>
                                        <p:tgtEl>
                                          <p:spTgt spid="165"/>
                                        </p:tgtEl>
                                      </p:cBhvr>
                                    </p:animEffect>
                                  </p:childTnLst>
                                </p:cTn>
                              </p:par>
                              <p:par>
                                <p:cTn id="14" presetID="22" presetClass="entr" presetSubtype="8" fill="hold" nodeType="withEffect">
                                  <p:stCondLst>
                                    <p:cond delay="0"/>
                                  </p:stCondLst>
                                  <p:childTnLst>
                                    <p:set>
                                      <p:cBhvr>
                                        <p:cTn id="15" dur="1" fill="hold">
                                          <p:stCondLst>
                                            <p:cond delay="0"/>
                                          </p:stCondLst>
                                        </p:cTn>
                                        <p:tgtEl>
                                          <p:spTgt spid="166"/>
                                        </p:tgtEl>
                                        <p:attrNameLst>
                                          <p:attrName>style.visibility</p:attrName>
                                        </p:attrNameLst>
                                      </p:cBhvr>
                                      <p:to>
                                        <p:strVal val="visible"/>
                                      </p:to>
                                    </p:set>
                                    <p:animEffect transition="in" filter="wipe(left)">
                                      <p:cBhvr additive="repl">
                                        <p:cTn id="16" dur="250"/>
                                        <p:tgtEl>
                                          <p:spTgt spid="166"/>
                                        </p:tgtEl>
                                      </p:cBhvr>
                                    </p:animEffect>
                                  </p:childTnLst>
                                </p:cTn>
                              </p:par>
                              <p:par>
                                <p:cTn id="17" presetID="22" presetClass="entr" presetSubtype="8" fill="hold" nodeType="withEffect">
                                  <p:stCondLst>
                                    <p:cond delay="0"/>
                                  </p:stCondLst>
                                  <p:childTnLst>
                                    <p:set>
                                      <p:cBhvr>
                                        <p:cTn id="18" dur="1" fill="hold">
                                          <p:stCondLst>
                                            <p:cond delay="0"/>
                                          </p:stCondLst>
                                        </p:cTn>
                                        <p:tgtEl>
                                          <p:spTgt spid="167"/>
                                        </p:tgtEl>
                                        <p:attrNameLst>
                                          <p:attrName>style.visibility</p:attrName>
                                        </p:attrNameLst>
                                      </p:cBhvr>
                                      <p:to>
                                        <p:strVal val="visible"/>
                                      </p:to>
                                    </p:set>
                                    <p:animEffect transition="in" filter="wipe(left)">
                                      <p:cBhvr additive="repl">
                                        <p:cTn id="19" dur="250"/>
                                        <p:tgtEl>
                                          <p:spTgt spid="16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wipe(left)">
                                      <p:cBhvr additive="repl">
                                        <p:cTn id="24" dur="250"/>
                                        <p:tgtEl>
                                          <p:spTgt spid="14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wipe(left)">
                                      <p:cBhvr additive="repl">
                                        <p:cTn id="29" dur="250"/>
                                        <p:tgtEl>
                                          <p:spTgt spid="145"/>
                                        </p:tgtEl>
                                      </p:cBhvr>
                                    </p:animEffect>
                                  </p:childTnLst>
                                </p:cTn>
                              </p:par>
                              <p:par>
                                <p:cTn id="30" presetID="22" presetClass="entr" presetSubtype="1" fill="hold" nodeType="withEffect">
                                  <p:stCondLst>
                                    <p:cond delay="0"/>
                                  </p:stCondLst>
                                  <p:childTnLst>
                                    <p:set>
                                      <p:cBhvr>
                                        <p:cTn id="31" dur="1" fill="hold">
                                          <p:stCondLst>
                                            <p:cond delay="0"/>
                                          </p:stCondLst>
                                        </p:cTn>
                                        <p:tgtEl>
                                          <p:spTgt spid="150"/>
                                        </p:tgtEl>
                                        <p:attrNameLst>
                                          <p:attrName>style.visibility</p:attrName>
                                        </p:attrNameLst>
                                      </p:cBhvr>
                                      <p:to>
                                        <p:strVal val="visible"/>
                                      </p:to>
                                    </p:set>
                                    <p:animEffect transition="in" filter="wipe(up)">
                                      <p:cBhvr additive="repl">
                                        <p:cTn id="32" dur="250"/>
                                        <p:tgtEl>
                                          <p:spTgt spid="150"/>
                                        </p:tgtEl>
                                      </p:cBhvr>
                                    </p:animEffect>
                                  </p:childTnLst>
                                </p:cTn>
                              </p:par>
                              <p:par>
                                <p:cTn id="33" presetID="22" presetClass="entr" presetSubtype="1" fill="hold" nodeType="with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wipe(up)">
                                      <p:cBhvr additive="repl">
                                        <p:cTn id="35" dur="250"/>
                                        <p:tgtEl>
                                          <p:spTgt spid="146"/>
                                        </p:tgtEl>
                                      </p:cBhvr>
                                    </p:animEffect>
                                  </p:childTnLst>
                                </p:cTn>
                              </p:par>
                              <p:par>
                                <p:cTn id="36" presetID="22" presetClass="entr" presetSubtype="1" fill="hold" nodeType="withEffect">
                                  <p:stCondLst>
                                    <p:cond delay="0"/>
                                  </p:stCondLst>
                                  <p:childTnLst>
                                    <p:set>
                                      <p:cBhvr>
                                        <p:cTn id="37" dur="1" fill="hold">
                                          <p:stCondLst>
                                            <p:cond delay="0"/>
                                          </p:stCondLst>
                                        </p:cTn>
                                        <p:tgtEl>
                                          <p:spTgt spid="152"/>
                                        </p:tgtEl>
                                        <p:attrNameLst>
                                          <p:attrName>style.visibility</p:attrName>
                                        </p:attrNameLst>
                                      </p:cBhvr>
                                      <p:to>
                                        <p:strVal val="visible"/>
                                      </p:to>
                                    </p:set>
                                    <p:animEffect transition="in" filter="wipe(up)">
                                      <p:cBhvr additive="repl">
                                        <p:cTn id="38" dur="250"/>
                                        <p:tgtEl>
                                          <p:spTgt spid="152"/>
                                        </p:tgtEl>
                                      </p:cBhvr>
                                    </p:animEffect>
                                  </p:childTnLst>
                                </p:cTn>
                              </p:par>
                              <p:par>
                                <p:cTn id="39" presetID="22" presetClass="entr" presetSubtype="1" fill="hold" nodeType="withEffect">
                                  <p:stCondLst>
                                    <p:cond delay="0"/>
                                  </p:stCondLst>
                                  <p:childTnLst>
                                    <p:set>
                                      <p:cBhvr>
                                        <p:cTn id="40" dur="1" fill="hold">
                                          <p:stCondLst>
                                            <p:cond delay="0"/>
                                          </p:stCondLst>
                                        </p:cTn>
                                        <p:tgtEl>
                                          <p:spTgt spid="147"/>
                                        </p:tgtEl>
                                        <p:attrNameLst>
                                          <p:attrName>style.visibility</p:attrName>
                                        </p:attrNameLst>
                                      </p:cBhvr>
                                      <p:to>
                                        <p:strVal val="visible"/>
                                      </p:to>
                                    </p:set>
                                    <p:animEffect transition="in" filter="wipe(up)">
                                      <p:cBhvr additive="repl">
                                        <p:cTn id="41" dur="250"/>
                                        <p:tgtEl>
                                          <p:spTgt spid="147"/>
                                        </p:tgtEl>
                                      </p:cBhvr>
                                    </p:animEffect>
                                  </p:childTnLst>
                                </p:cTn>
                              </p:par>
                              <p:par>
                                <p:cTn id="42" presetID="22" presetClass="entr" presetSubtype="1" fill="hold" nodeType="withEffect">
                                  <p:stCondLst>
                                    <p:cond delay="0"/>
                                  </p:stCondLst>
                                  <p:childTnLst>
                                    <p:set>
                                      <p:cBhvr>
                                        <p:cTn id="43" dur="1" fill="hold">
                                          <p:stCondLst>
                                            <p:cond delay="0"/>
                                          </p:stCondLst>
                                        </p:cTn>
                                        <p:tgtEl>
                                          <p:spTgt spid="154"/>
                                        </p:tgtEl>
                                        <p:attrNameLst>
                                          <p:attrName>style.visibility</p:attrName>
                                        </p:attrNameLst>
                                      </p:cBhvr>
                                      <p:to>
                                        <p:strVal val="visible"/>
                                      </p:to>
                                    </p:set>
                                    <p:animEffect transition="in" filter="wipe(up)">
                                      <p:cBhvr additive="repl">
                                        <p:cTn id="44" dur="250"/>
                                        <p:tgtEl>
                                          <p:spTgt spid="154"/>
                                        </p:tgtEl>
                                      </p:cBhvr>
                                    </p:animEffect>
                                  </p:childTnLst>
                                </p:cTn>
                              </p:par>
                              <p:par>
                                <p:cTn id="45" presetID="22" presetClass="entr" presetSubtype="1" fill="hold" nodeType="withEffect">
                                  <p:stCondLst>
                                    <p:cond delay="0"/>
                                  </p:stCondLst>
                                  <p:childTnLst>
                                    <p:set>
                                      <p:cBhvr>
                                        <p:cTn id="46" dur="1" fill="hold">
                                          <p:stCondLst>
                                            <p:cond delay="0"/>
                                          </p:stCondLst>
                                        </p:cTn>
                                        <p:tgtEl>
                                          <p:spTgt spid="151"/>
                                        </p:tgtEl>
                                        <p:attrNameLst>
                                          <p:attrName>style.visibility</p:attrName>
                                        </p:attrNameLst>
                                      </p:cBhvr>
                                      <p:to>
                                        <p:strVal val="visible"/>
                                      </p:to>
                                    </p:set>
                                    <p:animEffect transition="in" filter="wipe(up)">
                                      <p:cBhvr additive="repl">
                                        <p:cTn id="47" dur="250"/>
                                        <p:tgtEl>
                                          <p:spTgt spid="151"/>
                                        </p:tgtEl>
                                      </p:cBhvr>
                                    </p:animEffect>
                                  </p:childTnLst>
                                </p:cTn>
                              </p:par>
                              <p:par>
                                <p:cTn id="48" presetID="22" presetClass="entr" presetSubtype="1" fill="hold" nodeType="withEffect">
                                  <p:stCondLst>
                                    <p:cond delay="0"/>
                                  </p:stCondLst>
                                  <p:childTnLst>
                                    <p:set>
                                      <p:cBhvr>
                                        <p:cTn id="49" dur="1" fill="hold">
                                          <p:stCondLst>
                                            <p:cond delay="0"/>
                                          </p:stCondLst>
                                        </p:cTn>
                                        <p:tgtEl>
                                          <p:spTgt spid="157"/>
                                        </p:tgtEl>
                                        <p:attrNameLst>
                                          <p:attrName>style.visibility</p:attrName>
                                        </p:attrNameLst>
                                      </p:cBhvr>
                                      <p:to>
                                        <p:strVal val="visible"/>
                                      </p:to>
                                    </p:set>
                                    <p:animEffect transition="in" filter="wipe(up)">
                                      <p:cBhvr additive="repl">
                                        <p:cTn id="50" dur="250"/>
                                        <p:tgtEl>
                                          <p:spTgt spid="157"/>
                                        </p:tgtEl>
                                      </p:cBhvr>
                                    </p:animEffect>
                                  </p:childTnLst>
                                </p:cTn>
                              </p:par>
                              <p:par>
                                <p:cTn id="51" presetID="22" presetClass="entr" presetSubtype="1" fill="hold" nodeType="withEffect">
                                  <p:stCondLst>
                                    <p:cond delay="0"/>
                                  </p:stCondLst>
                                  <p:childTnLst>
                                    <p:set>
                                      <p:cBhvr>
                                        <p:cTn id="52" dur="1" fill="hold">
                                          <p:stCondLst>
                                            <p:cond delay="0"/>
                                          </p:stCondLst>
                                        </p:cTn>
                                        <p:tgtEl>
                                          <p:spTgt spid="148"/>
                                        </p:tgtEl>
                                        <p:attrNameLst>
                                          <p:attrName>style.visibility</p:attrName>
                                        </p:attrNameLst>
                                      </p:cBhvr>
                                      <p:to>
                                        <p:strVal val="visible"/>
                                      </p:to>
                                    </p:set>
                                    <p:animEffect transition="in" filter="wipe(up)">
                                      <p:cBhvr additive="repl">
                                        <p:cTn id="53" dur="250"/>
                                        <p:tgtEl>
                                          <p:spTgt spid="148"/>
                                        </p:tgtEl>
                                      </p:cBhvr>
                                    </p:animEffect>
                                  </p:childTnLst>
                                </p:cTn>
                              </p:par>
                              <p:par>
                                <p:cTn id="54" presetID="22" presetClass="entr" presetSubtype="1" fill="hold" nodeType="withEffect">
                                  <p:stCondLst>
                                    <p:cond delay="0"/>
                                  </p:stCondLst>
                                  <p:childTnLst>
                                    <p:set>
                                      <p:cBhvr>
                                        <p:cTn id="55" dur="1" fill="hold">
                                          <p:stCondLst>
                                            <p:cond delay="0"/>
                                          </p:stCondLst>
                                        </p:cTn>
                                        <p:tgtEl>
                                          <p:spTgt spid="156"/>
                                        </p:tgtEl>
                                        <p:attrNameLst>
                                          <p:attrName>style.visibility</p:attrName>
                                        </p:attrNameLst>
                                      </p:cBhvr>
                                      <p:to>
                                        <p:strVal val="visible"/>
                                      </p:to>
                                    </p:set>
                                    <p:animEffect transition="in" filter="wipe(up)">
                                      <p:cBhvr additive="repl">
                                        <p:cTn id="56" dur="250"/>
                                        <p:tgtEl>
                                          <p:spTgt spid="156"/>
                                        </p:tgtEl>
                                      </p:cBhvr>
                                    </p:animEffect>
                                  </p:childTnLst>
                                </p:cTn>
                              </p:par>
                              <p:par>
                                <p:cTn id="57" presetID="22" presetClass="entr" presetSubtype="1" fill="hold" nodeType="with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up)">
                                      <p:cBhvr additive="repl">
                                        <p:cTn id="59" dur="250"/>
                                        <p:tgtEl>
                                          <p:spTgt spid="149"/>
                                        </p:tgtEl>
                                      </p:cBhvr>
                                    </p:animEffect>
                                  </p:childTnLst>
                                </p:cTn>
                              </p:par>
                              <p:par>
                                <p:cTn id="60" presetID="22" presetClass="entr" presetSubtype="1" fill="hold" nodeType="withEffect">
                                  <p:stCondLst>
                                    <p:cond delay="0"/>
                                  </p:stCondLst>
                                  <p:childTnLst>
                                    <p:set>
                                      <p:cBhvr>
                                        <p:cTn id="61" dur="1" fill="hold">
                                          <p:stCondLst>
                                            <p:cond delay="0"/>
                                          </p:stCondLst>
                                        </p:cTn>
                                        <p:tgtEl>
                                          <p:spTgt spid="158"/>
                                        </p:tgtEl>
                                        <p:attrNameLst>
                                          <p:attrName>style.visibility</p:attrName>
                                        </p:attrNameLst>
                                      </p:cBhvr>
                                      <p:to>
                                        <p:strVal val="visible"/>
                                      </p:to>
                                    </p:set>
                                    <p:animEffect transition="in" filter="wipe(up)">
                                      <p:cBhvr additive="repl">
                                        <p:cTn id="62" dur="250"/>
                                        <p:tgtEl>
                                          <p:spTgt spid="158"/>
                                        </p:tgtEl>
                                      </p:cBhvr>
                                    </p:animEffect>
                                  </p:childTnLst>
                                </p:cTn>
                              </p:par>
                              <p:par>
                                <p:cTn id="63" presetID="22" presetClass="entr" presetSubtype="1" fill="hold" nodeType="withEffect">
                                  <p:stCondLst>
                                    <p:cond delay="0"/>
                                  </p:stCondLst>
                                  <p:childTnLst>
                                    <p:set>
                                      <p:cBhvr>
                                        <p:cTn id="64" dur="1" fill="hold">
                                          <p:stCondLst>
                                            <p:cond delay="0"/>
                                          </p:stCondLst>
                                        </p:cTn>
                                        <p:tgtEl>
                                          <p:spTgt spid="153"/>
                                        </p:tgtEl>
                                        <p:attrNameLst>
                                          <p:attrName>style.visibility</p:attrName>
                                        </p:attrNameLst>
                                      </p:cBhvr>
                                      <p:to>
                                        <p:strVal val="visible"/>
                                      </p:to>
                                    </p:set>
                                    <p:animEffect transition="in" filter="wipe(up)">
                                      <p:cBhvr additive="repl">
                                        <p:cTn id="65" dur="250"/>
                                        <p:tgtEl>
                                          <p:spTgt spid="153"/>
                                        </p:tgtEl>
                                      </p:cBhvr>
                                    </p:animEffect>
                                  </p:childTnLst>
                                </p:cTn>
                              </p:par>
                              <p:par>
                                <p:cTn id="66" presetID="22" presetClass="entr" presetSubtype="1" fill="hold" nodeType="withEffect">
                                  <p:stCondLst>
                                    <p:cond delay="0"/>
                                  </p:stCondLst>
                                  <p:childTnLst>
                                    <p:set>
                                      <p:cBhvr>
                                        <p:cTn id="67" dur="1" fill="hold">
                                          <p:stCondLst>
                                            <p:cond delay="0"/>
                                          </p:stCondLst>
                                        </p:cTn>
                                        <p:tgtEl>
                                          <p:spTgt spid="155"/>
                                        </p:tgtEl>
                                        <p:attrNameLst>
                                          <p:attrName>style.visibility</p:attrName>
                                        </p:attrNameLst>
                                      </p:cBhvr>
                                      <p:to>
                                        <p:strVal val="visible"/>
                                      </p:to>
                                    </p:set>
                                    <p:animEffect transition="in" filter="wipe(up)">
                                      <p:cBhvr additive="repl">
                                        <p:cTn id="68" dur="250"/>
                                        <p:tgtEl>
                                          <p:spTgt spid="15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159"/>
                                        </p:tgtEl>
                                        <p:attrNameLst>
                                          <p:attrName>style.visibility</p:attrName>
                                        </p:attrNameLst>
                                      </p:cBhvr>
                                      <p:to>
                                        <p:strVal val="visible"/>
                                      </p:to>
                                    </p:set>
                                    <p:animEffect transition="in" filter="wipe(left)">
                                      <p:cBhvr additive="repl">
                                        <p:cTn id="73" dur="250"/>
                                        <p:tgtEl>
                                          <p:spTgt spid="159"/>
                                        </p:tgtEl>
                                      </p:cBhvr>
                                    </p:animEffect>
                                  </p:childTnLst>
                                </p:cTn>
                              </p:par>
                              <p:par>
                                <p:cTn id="74" presetID="22" presetClass="entr" presetSubtype="8" fill="hold" nodeType="withEffect">
                                  <p:stCondLst>
                                    <p:cond delay="0"/>
                                  </p:stCondLst>
                                  <p:childTnLst>
                                    <p:set>
                                      <p:cBhvr>
                                        <p:cTn id="75" dur="1" fill="hold">
                                          <p:stCondLst>
                                            <p:cond delay="0"/>
                                          </p:stCondLst>
                                        </p:cTn>
                                        <p:tgtEl>
                                          <p:spTgt spid="160"/>
                                        </p:tgtEl>
                                        <p:attrNameLst>
                                          <p:attrName>style.visibility</p:attrName>
                                        </p:attrNameLst>
                                      </p:cBhvr>
                                      <p:to>
                                        <p:strVal val="visible"/>
                                      </p:to>
                                    </p:set>
                                    <p:animEffect transition="in" filter="wipe(left)">
                                      <p:cBhvr additive="repl">
                                        <p:cTn id="76" dur="250"/>
                                        <p:tgtEl>
                                          <p:spTgt spid="160"/>
                                        </p:tgtEl>
                                      </p:cBhvr>
                                    </p:animEffect>
                                  </p:childTnLst>
                                </p:cTn>
                              </p:par>
                              <p:par>
                                <p:cTn id="77" presetID="22" presetClass="entr" presetSubtype="8" fill="hold" nodeType="withEffect">
                                  <p:stCondLst>
                                    <p:cond delay="0"/>
                                  </p:stCondLst>
                                  <p:childTnLst>
                                    <p:set>
                                      <p:cBhvr>
                                        <p:cTn id="78" dur="1" fill="hold">
                                          <p:stCondLst>
                                            <p:cond delay="0"/>
                                          </p:stCondLst>
                                        </p:cTn>
                                        <p:tgtEl>
                                          <p:spTgt spid="161"/>
                                        </p:tgtEl>
                                        <p:attrNameLst>
                                          <p:attrName>style.visibility</p:attrName>
                                        </p:attrNameLst>
                                      </p:cBhvr>
                                      <p:to>
                                        <p:strVal val="visible"/>
                                      </p:to>
                                    </p:set>
                                    <p:animEffect transition="in" filter="wipe(left)">
                                      <p:cBhvr additive="repl">
                                        <p:cTn id="79" dur="250"/>
                                        <p:tgtEl>
                                          <p:spTgt spid="161"/>
                                        </p:tgtEl>
                                      </p:cBhvr>
                                    </p:animEffect>
                                  </p:childTnLst>
                                </p:cTn>
                              </p:par>
                              <p:par>
                                <p:cTn id="80" presetID="22" presetClass="entr" presetSubtype="8" fill="hold" nodeType="withEffect">
                                  <p:stCondLst>
                                    <p:cond delay="0"/>
                                  </p:stCondLst>
                                  <p:childTnLst>
                                    <p:set>
                                      <p:cBhvr>
                                        <p:cTn id="81" dur="1" fill="hold">
                                          <p:stCondLst>
                                            <p:cond delay="0"/>
                                          </p:stCondLst>
                                        </p:cTn>
                                        <p:tgtEl>
                                          <p:spTgt spid="162"/>
                                        </p:tgtEl>
                                        <p:attrNameLst>
                                          <p:attrName>style.visibility</p:attrName>
                                        </p:attrNameLst>
                                      </p:cBhvr>
                                      <p:to>
                                        <p:strVal val="visible"/>
                                      </p:to>
                                    </p:set>
                                    <p:animEffect transition="in" filter="wipe(left)">
                                      <p:cBhvr additive="repl">
                                        <p:cTn id="82" dur="250"/>
                                        <p:tgtEl>
                                          <p:spTgt spid="16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wipe(left)">
                                      <p:cBhvr additive="repl">
                                        <p:cTn id="87" dur="250"/>
                                        <p:tgtEl>
                                          <p:spTgt spid="163"/>
                                        </p:tgtEl>
                                      </p:cBhvr>
                                    </p:animEffect>
                                  </p:childTnLst>
                                </p:cTn>
                              </p:par>
                              <p:par>
                                <p:cTn id="88" presetID="22" presetClass="entr" presetSubtype="8" fill="hold" nodeType="withEffect">
                                  <p:stCondLst>
                                    <p:cond delay="0"/>
                                  </p:stCondLst>
                                  <p:childTnLst>
                                    <p:set>
                                      <p:cBhvr>
                                        <p:cTn id="89" dur="1" fill="hold">
                                          <p:stCondLst>
                                            <p:cond delay="0"/>
                                          </p:stCondLst>
                                        </p:cTn>
                                        <p:tgtEl>
                                          <p:spTgt spid="164"/>
                                        </p:tgtEl>
                                        <p:attrNameLst>
                                          <p:attrName>style.visibility</p:attrName>
                                        </p:attrNameLst>
                                      </p:cBhvr>
                                      <p:to>
                                        <p:strVal val="visible"/>
                                      </p:to>
                                    </p:set>
                                    <p:animEffect transition="in" filter="wipe(left)">
                                      <p:cBhvr additive="repl">
                                        <p:cTn id="90" dur="25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BlokTextu 4"/>
          <p:cNvSpPr txBox="1">
            <a:spLocks noChangeArrowheads="1"/>
          </p:cNvSpPr>
          <p:nvPr/>
        </p:nvSpPr>
        <p:spPr bwMode="auto">
          <a:xfrm>
            <a:off x="275035" y="3278089"/>
            <a:ext cx="2907506" cy="282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just" eaLnBrk="1" hangingPunct="1">
              <a:spcBef>
                <a:spcPct val="0"/>
              </a:spcBef>
              <a:buFontTx/>
              <a:buNone/>
            </a:pPr>
            <a:r>
              <a:rPr lang="sk-SK" altLang="sk-SK" sz="619" b="1" i="1">
                <a:solidFill>
                  <a:schemeClr val="tx1"/>
                </a:solidFill>
                <a:latin typeface="Arial" panose="020B0604020202020204" pitchFamily="34" charset="0"/>
              </a:rPr>
              <a:t>Graf 1</a:t>
            </a:r>
            <a:r>
              <a:rPr lang="sk-SK" altLang="sk-SK" sz="619">
                <a:solidFill>
                  <a:schemeClr val="tx1"/>
                </a:solidFill>
                <a:latin typeface="Arial" panose="020B0604020202020204" pitchFamily="34" charset="0"/>
              </a:rPr>
              <a:t>  </a:t>
            </a:r>
            <a:r>
              <a:rPr lang="sk-SK" altLang="sk-SK" sz="619" i="1">
                <a:solidFill>
                  <a:schemeClr val="tx1"/>
                </a:solidFill>
                <a:latin typeface="Arial" panose="020B0604020202020204" pitchFamily="34" charset="0"/>
              </a:rPr>
              <a:t>Priemerné dosiahnuté skóre Slovenskej republiky a krajín OECD </a:t>
            </a:r>
          </a:p>
          <a:p>
            <a:pPr algn="just" eaLnBrk="1" hangingPunct="1">
              <a:spcBef>
                <a:spcPct val="0"/>
              </a:spcBef>
              <a:buFontTx/>
              <a:buNone/>
            </a:pPr>
            <a:r>
              <a:rPr lang="sk-SK" altLang="sk-SK" sz="619" i="1">
                <a:solidFill>
                  <a:schemeClr val="tx1"/>
                </a:solidFill>
                <a:latin typeface="Arial" panose="020B0604020202020204" pitchFamily="34" charset="0"/>
              </a:rPr>
              <a:t>            v prírodovednej gramotnosti v jednotlivých cykloch PISA </a:t>
            </a:r>
          </a:p>
        </p:txBody>
      </p:sp>
      <p:sp>
        <p:nvSpPr>
          <p:cNvPr id="12291" name="BlokTextu 7"/>
          <p:cNvSpPr txBox="1">
            <a:spLocks noChangeArrowheads="1"/>
          </p:cNvSpPr>
          <p:nvPr/>
        </p:nvSpPr>
        <p:spPr bwMode="auto">
          <a:xfrm>
            <a:off x="977218" y="312657"/>
            <a:ext cx="5224529" cy="438582"/>
          </a:xfrm>
          <a:prstGeom prst="rect">
            <a:avLst/>
          </a:prstGeom>
          <a:solidFill>
            <a:srgbClr val="FFFFCC"/>
          </a:solidFill>
          <a:ln w="1905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FontTx/>
              <a:buNone/>
              <a:defRPr/>
            </a:pPr>
            <a:r>
              <a:rPr lang="sk-SK" altLang="sk-SK" sz="1125" b="1" dirty="0">
                <a:solidFill>
                  <a:schemeClr val="tx1"/>
                </a:solidFill>
                <a:effectLst>
                  <a:outerShdw blurRad="38100" dist="38100" dir="2700000" algn="tl">
                    <a:srgbClr val="000000">
                      <a:alpha val="43137"/>
                    </a:srgbClr>
                  </a:outerShdw>
                </a:effectLst>
                <a:latin typeface="Arial" panose="020B0604020202020204" pitchFamily="34" charset="0"/>
              </a:rPr>
              <a:t>Výsledky slovenských žiakov v medzinárodných meraniach </a:t>
            </a:r>
          </a:p>
          <a:p>
            <a:pPr algn="ctr" eaLnBrk="1" hangingPunct="1">
              <a:spcBef>
                <a:spcPct val="0"/>
              </a:spcBef>
              <a:buFontTx/>
              <a:buNone/>
              <a:defRPr/>
            </a:pPr>
            <a:r>
              <a:rPr lang="sk-SK" altLang="sk-SK" sz="1125" b="1" dirty="0">
                <a:solidFill>
                  <a:schemeClr val="tx1"/>
                </a:solidFill>
                <a:effectLst>
                  <a:outerShdw blurRad="38100" dist="38100" dir="2700000" algn="tl">
                    <a:srgbClr val="000000">
                      <a:alpha val="43137"/>
                    </a:srgbClr>
                  </a:outerShdw>
                </a:effectLst>
                <a:latin typeface="Arial" panose="020B0604020202020204" pitchFamily="34" charset="0"/>
              </a:rPr>
              <a:t>prírodovednej gramotnosti PISA 2003 – 2015</a:t>
            </a:r>
          </a:p>
        </p:txBody>
      </p:sp>
      <p:sp>
        <p:nvSpPr>
          <p:cNvPr id="11" name="Obdĺžnik 10"/>
          <p:cNvSpPr>
            <a:spLocks noChangeArrowheads="1"/>
          </p:cNvSpPr>
          <p:nvPr/>
        </p:nvSpPr>
        <p:spPr bwMode="auto">
          <a:xfrm>
            <a:off x="370582" y="1140321"/>
            <a:ext cx="6121301" cy="595356"/>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just" eaLnBrk="1" hangingPunct="1">
              <a:lnSpc>
                <a:spcPct val="114000"/>
              </a:lnSpc>
              <a:spcBef>
                <a:spcPct val="0"/>
              </a:spcBef>
              <a:buFontTx/>
              <a:buNone/>
            </a:pPr>
            <a:r>
              <a:rPr lang="sk-SK" altLang="sk-SK" sz="956" b="1">
                <a:solidFill>
                  <a:schemeClr val="tx1"/>
                </a:solidFill>
                <a:latin typeface="Arial" panose="020B0604020202020204" pitchFamily="34" charset="0"/>
              </a:rPr>
              <a:t>Či to, čo učíme je potrebné pre život a prácu v rôznych oblastiach a či metódy, ktoré používame, zabezpečujú požadované vedomosti, zručnosti a postoje na budúce uplatnenie sa v reálnej praxi? </a:t>
            </a:r>
            <a:r>
              <a:rPr lang="sk-SK" altLang="sk-SK" sz="956">
                <a:solidFill>
                  <a:schemeClr val="tx1"/>
                </a:solidFill>
                <a:latin typeface="Arial" panose="020B0604020202020204" pitchFamily="34" charset="0"/>
              </a:rPr>
              <a:t>(Koršňáková, 2005)</a:t>
            </a:r>
          </a:p>
        </p:txBody>
      </p:sp>
      <p:pic>
        <p:nvPicPr>
          <p:cNvPr id="4" name="Obrázok 3"/>
          <p:cNvPicPr>
            <a:picLocks noChangeAspect="1"/>
          </p:cNvPicPr>
          <p:nvPr/>
        </p:nvPicPr>
        <p:blipFill>
          <a:blip r:embed="rId3"/>
          <a:stretch>
            <a:fillRect/>
          </a:stretch>
        </p:blipFill>
        <p:spPr>
          <a:xfrm>
            <a:off x="275035" y="1743075"/>
            <a:ext cx="2907506" cy="149393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2" name="Obrázo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3801" y="2075260"/>
            <a:ext cx="3298627" cy="15743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7" name="Rovná spojnica 16"/>
          <p:cNvCxnSpPr/>
          <p:nvPr/>
        </p:nvCxnSpPr>
        <p:spPr>
          <a:xfrm>
            <a:off x="4425554" y="3139678"/>
            <a:ext cx="21877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BlokTextu 17"/>
          <p:cNvSpPr txBox="1">
            <a:spLocks noChangeArrowheads="1"/>
          </p:cNvSpPr>
          <p:nvPr/>
        </p:nvSpPr>
        <p:spPr bwMode="auto">
          <a:xfrm flipH="1">
            <a:off x="5641777" y="3659386"/>
            <a:ext cx="920651" cy="3348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FontTx/>
              <a:buNone/>
            </a:pPr>
            <a:r>
              <a:rPr lang="sk-SK" altLang="sk-SK" sz="788">
                <a:solidFill>
                  <a:srgbClr val="FF0000"/>
                </a:solidFill>
                <a:latin typeface="Arial" panose="020B0604020202020204" pitchFamily="34" charset="0"/>
              </a:rPr>
              <a:t>   riziková skupina</a:t>
            </a:r>
          </a:p>
        </p:txBody>
      </p:sp>
      <p:sp>
        <p:nvSpPr>
          <p:cNvPr id="22" name="Obdĺžnik 4"/>
          <p:cNvSpPr>
            <a:spLocks noChangeArrowheads="1"/>
          </p:cNvSpPr>
          <p:nvPr/>
        </p:nvSpPr>
        <p:spPr bwMode="auto">
          <a:xfrm>
            <a:off x="3263801" y="1726109"/>
            <a:ext cx="3298627" cy="3712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just">
              <a:lnSpc>
                <a:spcPct val="115000"/>
              </a:lnSpc>
              <a:spcBef>
                <a:spcPct val="0"/>
              </a:spcBef>
              <a:buFontTx/>
              <a:buNone/>
            </a:pPr>
            <a:r>
              <a:rPr lang="sk-SK" altLang="sk-SK" sz="788">
                <a:solidFill>
                  <a:schemeClr val="tx1"/>
                </a:solidFill>
                <a:latin typeface="Arial" panose="020B0604020202020204" pitchFamily="34" charset="0"/>
                <a:cs typeface="Times New Roman" panose="02020603050405020304" pitchFamily="18" charset="0"/>
              </a:rPr>
              <a:t>Tabuľka 1 </a:t>
            </a:r>
            <a:r>
              <a:rPr lang="sk-SK" altLang="sk-SK" sz="788" i="1">
                <a:solidFill>
                  <a:schemeClr val="tx1"/>
                </a:solidFill>
                <a:latin typeface="Arial" panose="020B0604020202020204" pitchFamily="34" charset="0"/>
                <a:cs typeface="Times New Roman" panose="02020603050405020304" pitchFamily="18" charset="0"/>
              </a:rPr>
              <a:t>Percentuálne zastúpenie slovenských žiakov v úrovniach</a:t>
            </a:r>
          </a:p>
          <a:p>
            <a:pPr algn="just">
              <a:lnSpc>
                <a:spcPct val="115000"/>
              </a:lnSpc>
              <a:spcBef>
                <a:spcPct val="0"/>
              </a:spcBef>
              <a:buFontTx/>
              <a:buNone/>
            </a:pPr>
            <a:r>
              <a:rPr lang="sk-SK" altLang="sk-SK" sz="788" i="1">
                <a:solidFill>
                  <a:schemeClr val="tx1"/>
                </a:solidFill>
                <a:latin typeface="Arial" panose="020B0604020202020204" pitchFamily="34" charset="0"/>
                <a:cs typeface="Times New Roman" panose="02020603050405020304" pitchFamily="18" charset="0"/>
              </a:rPr>
              <a:t>                prírodovednej gramotnosti v jednotlivých cykloch PISA</a:t>
            </a:r>
            <a:endParaRPr lang="sk-SK" altLang="sk-SK" sz="788">
              <a:solidFill>
                <a:schemeClr val="tx1"/>
              </a:solidFill>
              <a:latin typeface="Arial" panose="020B0604020202020204" pitchFamily="34" charset="0"/>
              <a:cs typeface="Times New Roman" panose="02020603050405020304" pitchFamily="18" charset="0"/>
            </a:endParaRPr>
          </a:p>
        </p:txBody>
      </p:sp>
      <p:cxnSp>
        <p:nvCxnSpPr>
          <p:cNvPr id="23" name="Rovná spojovacia šípka 22"/>
          <p:cNvCxnSpPr/>
          <p:nvPr/>
        </p:nvCxnSpPr>
        <p:spPr>
          <a:xfrm>
            <a:off x="6613327" y="3139679"/>
            <a:ext cx="1786" cy="6161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Zástupný symbol obsahu 2"/>
          <p:cNvSpPr txBox="1">
            <a:spLocks/>
          </p:cNvSpPr>
          <p:nvPr/>
        </p:nvSpPr>
        <p:spPr bwMode="auto">
          <a:xfrm>
            <a:off x="225922" y="1726109"/>
            <a:ext cx="2986980" cy="2106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defTabSz="514350">
              <a:lnSpc>
                <a:spcPct val="124000"/>
              </a:lnSpc>
              <a:spcBef>
                <a:spcPts val="338"/>
              </a:spcBef>
              <a:buNone/>
              <a:defRPr/>
            </a:pPr>
            <a:r>
              <a:rPr lang="sk-SK" altLang="sk-SK" sz="900" b="1">
                <a:solidFill>
                  <a:schemeClr val="tx1"/>
                </a:solidFill>
                <a:latin typeface="Arial" panose="020B0604020202020204" pitchFamily="34" charset="0"/>
                <a:cs typeface="Arial" panose="020B0604020202020204" pitchFamily="34" charset="0"/>
              </a:rPr>
              <a:t>Žiaci s úrovňou prírodovednej gramotnosti 3:</a:t>
            </a:r>
          </a:p>
          <a:p>
            <a:pPr marL="141750" indent="-101250" algn="just" defTabSz="514350">
              <a:lnSpc>
                <a:spcPct val="124000"/>
              </a:lnSpc>
              <a:spcBef>
                <a:spcPts val="0"/>
              </a:spcBef>
              <a:defRPr/>
            </a:pPr>
            <a:r>
              <a:rPr lang="sk-SK" altLang="sk-SK" sz="900">
                <a:solidFill>
                  <a:schemeClr val="tx1"/>
                </a:solidFill>
                <a:latin typeface="Arial" panose="020B0604020202020204" pitchFamily="34" charset="0"/>
                <a:cs typeface="Arial" panose="020B0604020202020204" pitchFamily="34" charset="0"/>
              </a:rPr>
              <a:t>vedia identifikovať jasne opísané prírodovedné problémy v celom spektre situácií,</a:t>
            </a:r>
          </a:p>
          <a:p>
            <a:pPr marL="141750" indent="-101250" algn="just" defTabSz="514350">
              <a:lnSpc>
                <a:spcPct val="124000"/>
              </a:lnSpc>
              <a:spcBef>
                <a:spcPts val="0"/>
              </a:spcBef>
              <a:defRPr/>
            </a:pPr>
            <a:r>
              <a:rPr lang="sk-SK" altLang="sk-SK" sz="900">
                <a:solidFill>
                  <a:schemeClr val="tx1"/>
                </a:solidFill>
                <a:latin typeface="Arial" panose="020B0604020202020204" pitchFamily="34" charset="0"/>
                <a:cs typeface="Arial" panose="020B0604020202020204" pitchFamily="34" charset="0"/>
              </a:rPr>
              <a:t>sú schopní vybrať fakty a vedomosti na vysvetlenie javov a použiť jednoduché modely alebo stratégie skúmania,</a:t>
            </a:r>
          </a:p>
          <a:p>
            <a:pPr marL="141750" indent="-101250" algn="just" defTabSz="514350">
              <a:lnSpc>
                <a:spcPct val="124000"/>
              </a:lnSpc>
              <a:spcBef>
                <a:spcPts val="0"/>
              </a:spcBef>
              <a:defRPr/>
            </a:pPr>
            <a:r>
              <a:rPr lang="sk-SK" altLang="sk-SK" sz="900">
                <a:solidFill>
                  <a:schemeClr val="tx1"/>
                </a:solidFill>
                <a:latin typeface="Arial" panose="020B0604020202020204" pitchFamily="34" charset="0"/>
                <a:cs typeface="Arial" panose="020B0604020202020204" pitchFamily="34" charset="0"/>
              </a:rPr>
              <a:t>dokážu vysvetliť a priamo použiť prírodovedné pojmy z rôznych vedných oblastí,</a:t>
            </a:r>
          </a:p>
          <a:p>
            <a:pPr marL="141750" indent="-101250" algn="just" defTabSz="514350">
              <a:lnSpc>
                <a:spcPct val="124000"/>
              </a:lnSpc>
              <a:spcBef>
                <a:spcPts val="0"/>
              </a:spcBef>
              <a:defRPr/>
            </a:pPr>
            <a:r>
              <a:rPr lang="sk-SK" altLang="sk-SK" sz="900">
                <a:solidFill>
                  <a:schemeClr val="tx1"/>
                </a:solidFill>
                <a:latin typeface="Arial" panose="020B0604020202020204" pitchFamily="34" charset="0"/>
                <a:cs typeface="Arial" panose="020B0604020202020204" pitchFamily="34" charset="0"/>
              </a:rPr>
              <a:t>s použitím faktov sú schopní napísať krátke zdôvodnenia a rozhodnutia založené na prírodovedných vedomostiach.</a:t>
            </a:r>
          </a:p>
          <a:p>
            <a:pPr marL="40500" indent="0" algn="just" defTabSz="514350">
              <a:lnSpc>
                <a:spcPct val="124000"/>
              </a:lnSpc>
              <a:spcBef>
                <a:spcPts val="0"/>
              </a:spcBef>
              <a:buNone/>
              <a:defRPr/>
            </a:pPr>
            <a:r>
              <a:rPr lang="sk-SK" altLang="sk-SK" sz="900">
                <a:solidFill>
                  <a:schemeClr val="tx1"/>
                </a:solidFill>
                <a:latin typeface="Arial" panose="020B0604020202020204" pitchFamily="34" charset="0"/>
                <a:cs typeface="Arial" panose="020B0604020202020204" pitchFamily="34" charset="0"/>
              </a:rPr>
              <a:t>   (NÚCEM, Medzinárodné merania: PISA). </a:t>
            </a:r>
            <a:endParaRPr lang="sk-SK" altLang="sk-SK" sz="900" dirty="0">
              <a:solidFill>
                <a:schemeClr val="tx1"/>
              </a:solidFill>
              <a:latin typeface="Arial" panose="020B0604020202020204" pitchFamily="34" charset="0"/>
              <a:cs typeface="Arial" panose="020B0604020202020204" pitchFamily="34" charset="0"/>
            </a:endParaRPr>
          </a:p>
        </p:txBody>
      </p:sp>
      <p:sp>
        <p:nvSpPr>
          <p:cNvPr id="25" name="Zástupný symbol obsahu 2"/>
          <p:cNvSpPr txBox="1">
            <a:spLocks/>
          </p:cNvSpPr>
          <p:nvPr/>
        </p:nvSpPr>
        <p:spPr>
          <a:xfrm>
            <a:off x="224136" y="1722537"/>
            <a:ext cx="2931616" cy="2110085"/>
          </a:xfrm>
          <a:prstGeom prst="rect">
            <a:avLst/>
          </a:prstGeom>
          <a:solidFill>
            <a:schemeClr val="bg1"/>
          </a:solidFill>
          <a:ln w="12700">
            <a:solidFill>
              <a:schemeClr val="tx1"/>
            </a:solidFill>
          </a:ln>
        </p:spPr>
        <p:txBody>
          <a:bodyPr>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lnSpc>
                <a:spcPct val="134000"/>
              </a:lnSpc>
              <a:spcBef>
                <a:spcPts val="0"/>
              </a:spcBef>
              <a:spcAft>
                <a:spcPts val="0"/>
              </a:spcAft>
              <a:buNone/>
              <a:defRPr/>
            </a:pPr>
            <a:r>
              <a:rPr lang="sk-SK" altLang="sk-SK" sz="1181" dirty="0">
                <a:solidFill>
                  <a:schemeClr val="tx1"/>
                </a:solidFill>
                <a:latin typeface="Arial" panose="020B0604020202020204" pitchFamily="34" charset="0"/>
                <a:cs typeface="Arial" panose="020B0604020202020204" pitchFamily="34" charset="0"/>
              </a:rPr>
              <a:t>Slovenskí žiaci </a:t>
            </a:r>
            <a:r>
              <a:rPr lang="sk-SK" altLang="sk-SK" sz="1181" b="1" dirty="0">
                <a:solidFill>
                  <a:schemeClr val="tx1"/>
                </a:solidFill>
                <a:latin typeface="Arial" panose="020B0604020202020204" pitchFamily="34" charset="0"/>
                <a:cs typeface="Arial" panose="020B0604020202020204" pitchFamily="34" charset="0"/>
              </a:rPr>
              <a:t>majú osvojené veľké množstvo prírodovedných poznatkov a teórií</a:t>
            </a:r>
            <a:r>
              <a:rPr lang="sk-SK" altLang="sk-SK" sz="1181" dirty="0">
                <a:solidFill>
                  <a:schemeClr val="tx1"/>
                </a:solidFill>
                <a:latin typeface="Arial" panose="020B0604020202020204" pitchFamily="34" charset="0"/>
                <a:cs typeface="Arial" panose="020B0604020202020204" pitchFamily="34" charset="0"/>
              </a:rPr>
              <a:t>, </a:t>
            </a:r>
            <a:r>
              <a:rPr lang="sk-SK" altLang="sk-SK" sz="1181" b="1" dirty="0">
                <a:solidFill>
                  <a:schemeClr val="tx1"/>
                </a:solidFill>
                <a:latin typeface="Arial" panose="020B0604020202020204" pitchFamily="34" charset="0"/>
                <a:cs typeface="Arial" panose="020B0604020202020204" pitchFamily="34" charset="0"/>
              </a:rPr>
              <a:t>ale majú problémy</a:t>
            </a:r>
            <a:r>
              <a:rPr lang="sk-SK" altLang="sk-SK" sz="1181" dirty="0">
                <a:solidFill>
                  <a:schemeClr val="tx1"/>
                </a:solidFill>
                <a:latin typeface="Arial" panose="020B0604020202020204" pitchFamily="34" charset="0"/>
                <a:cs typeface="Arial" panose="020B0604020202020204" pitchFamily="34" charset="0"/>
              </a:rPr>
              <a:t>:</a:t>
            </a:r>
          </a:p>
          <a:p>
            <a:pPr marL="385763" lvl="1" indent="-192881" algn="just">
              <a:lnSpc>
                <a:spcPct val="134000"/>
              </a:lnSpc>
              <a:spcBef>
                <a:spcPts val="0"/>
              </a:spcBef>
              <a:spcAft>
                <a:spcPts val="0"/>
              </a:spcAft>
              <a:buClr>
                <a:schemeClr val="tx1"/>
              </a:buClr>
              <a:defRPr/>
            </a:pPr>
            <a:r>
              <a:rPr lang="sk-SK" altLang="sk-SK" sz="1181" b="1" dirty="0">
                <a:solidFill>
                  <a:srgbClr val="0070C0"/>
                </a:solidFill>
                <a:latin typeface="Arial" panose="020B0604020202020204" pitchFamily="34" charset="0"/>
                <a:cs typeface="Arial" panose="020B0604020202020204" pitchFamily="34" charset="0"/>
              </a:rPr>
              <a:t>samostatne uvažovať o prírodovedných javoch a súvislostiach, skúmať ich </a:t>
            </a:r>
            <a:endParaRPr lang="sk-SK" altLang="sk-SK" sz="1181" b="1" dirty="0">
              <a:solidFill>
                <a:srgbClr val="0070C0"/>
              </a:solidFill>
              <a:latin typeface="Arial" panose="020B0604020202020204" pitchFamily="34" charset="0"/>
              <a:cs typeface="Arial" panose="020B0604020202020204" pitchFamily="34" charset="0"/>
            </a:endParaRPr>
          </a:p>
          <a:p>
            <a:pPr marL="385763" lvl="1" indent="-192881" algn="just">
              <a:lnSpc>
                <a:spcPct val="134000"/>
              </a:lnSpc>
              <a:spcBef>
                <a:spcPts val="0"/>
              </a:spcBef>
              <a:spcAft>
                <a:spcPts val="0"/>
              </a:spcAft>
              <a:buClr>
                <a:schemeClr val="tx1"/>
              </a:buClr>
              <a:defRPr/>
            </a:pPr>
            <a:r>
              <a:rPr lang="sk-SK" altLang="sk-SK" sz="1181" b="1" dirty="0">
                <a:solidFill>
                  <a:srgbClr val="FF0000"/>
                </a:solidFill>
                <a:latin typeface="Arial" panose="020B0604020202020204" pitchFamily="34" charset="0"/>
                <a:cs typeface="Arial" panose="020B0604020202020204" pitchFamily="34" charset="0"/>
              </a:rPr>
              <a:t>vytvárať </a:t>
            </a:r>
            <a:r>
              <a:rPr lang="sk-SK" altLang="sk-SK" sz="1181" b="1" dirty="0">
                <a:solidFill>
                  <a:srgbClr val="FF0000"/>
                </a:solidFill>
                <a:latin typeface="Arial" panose="020B0604020202020204" pitchFamily="34" charset="0"/>
                <a:cs typeface="Arial" panose="020B0604020202020204" pitchFamily="34" charset="0"/>
              </a:rPr>
              <a:t>hypotézy,</a:t>
            </a:r>
          </a:p>
          <a:p>
            <a:pPr marL="385763" lvl="1" indent="-192881" algn="just">
              <a:lnSpc>
                <a:spcPct val="134000"/>
              </a:lnSpc>
              <a:spcBef>
                <a:spcPts val="0"/>
              </a:spcBef>
              <a:spcAft>
                <a:spcPts val="0"/>
              </a:spcAft>
              <a:buClr>
                <a:schemeClr val="tx1"/>
              </a:buClr>
              <a:defRPr/>
            </a:pPr>
            <a:r>
              <a:rPr lang="sk-SK" altLang="sk-SK" sz="1181" b="1" dirty="0">
                <a:solidFill>
                  <a:srgbClr val="FF0000"/>
                </a:solidFill>
                <a:latin typeface="Arial" panose="020B0604020202020204" pitchFamily="34" charset="0"/>
                <a:cs typeface="Arial" panose="020B0604020202020204" pitchFamily="34" charset="0"/>
              </a:rPr>
              <a:t>hľadať a navrhovať cesty riešenia,</a:t>
            </a:r>
          </a:p>
          <a:p>
            <a:pPr marL="385763" lvl="1" indent="-192881" algn="just">
              <a:lnSpc>
                <a:spcPct val="134000"/>
              </a:lnSpc>
              <a:spcBef>
                <a:spcPts val="0"/>
              </a:spcBef>
              <a:spcAft>
                <a:spcPts val="0"/>
              </a:spcAft>
              <a:buClr>
                <a:schemeClr val="tx1"/>
              </a:buClr>
              <a:defRPr/>
            </a:pPr>
            <a:r>
              <a:rPr lang="sk-SK" altLang="sk-SK" sz="1181" b="1" dirty="0">
                <a:solidFill>
                  <a:srgbClr val="FF0000"/>
                </a:solidFill>
                <a:latin typeface="Arial" panose="020B0604020202020204" pitchFamily="34" charset="0"/>
                <a:cs typeface="Arial" panose="020B0604020202020204" pitchFamily="34" charset="0"/>
              </a:rPr>
              <a:t>interpretovať zistené dáta,</a:t>
            </a:r>
            <a:r>
              <a:rPr lang="sk-SK" sz="1181" dirty="0">
                <a:latin typeface="Arial" panose="020B0604020202020204" pitchFamily="34" charset="0"/>
                <a:cs typeface="Arial" panose="020B0604020202020204" pitchFamily="34" charset="0"/>
              </a:rPr>
              <a:t>                                                       </a:t>
            </a:r>
            <a:endParaRPr lang="sk-SK" sz="1181" dirty="0">
              <a:solidFill>
                <a:srgbClr val="CC1204"/>
              </a:solidFill>
              <a:latin typeface="Arial" panose="020B0604020202020204" pitchFamily="34" charset="0"/>
              <a:cs typeface="Arial" panose="020B0604020202020204" pitchFamily="34" charset="0"/>
            </a:endParaRPr>
          </a:p>
          <a:p>
            <a:pPr marL="385763" lvl="1" indent="-192881" algn="just">
              <a:lnSpc>
                <a:spcPct val="134000"/>
              </a:lnSpc>
              <a:spcBef>
                <a:spcPts val="0"/>
              </a:spcBef>
              <a:spcAft>
                <a:spcPts val="0"/>
              </a:spcAft>
              <a:buClr>
                <a:schemeClr val="tx1"/>
              </a:buClr>
              <a:defRPr/>
            </a:pPr>
            <a:r>
              <a:rPr lang="sk-SK" altLang="sk-SK" sz="1181" b="1" dirty="0">
                <a:solidFill>
                  <a:srgbClr val="FF0000"/>
                </a:solidFill>
                <a:latin typeface="Arial" panose="020B0604020202020204" pitchFamily="34" charset="0"/>
                <a:cs typeface="Arial" panose="020B0604020202020204" pitchFamily="34" charset="0"/>
              </a:rPr>
              <a:t>formulovať závery, </a:t>
            </a:r>
          </a:p>
          <a:p>
            <a:pPr marL="385763" lvl="1" indent="-192881" algn="just">
              <a:lnSpc>
                <a:spcPct val="134000"/>
              </a:lnSpc>
              <a:spcBef>
                <a:spcPts val="0"/>
              </a:spcBef>
              <a:spcAft>
                <a:spcPts val="0"/>
              </a:spcAft>
              <a:buClr>
                <a:schemeClr val="tx1"/>
              </a:buClr>
              <a:defRPr/>
            </a:pPr>
            <a:r>
              <a:rPr lang="sk-SK" altLang="sk-SK" sz="1181" b="1" dirty="0">
                <a:solidFill>
                  <a:srgbClr val="FF0000"/>
                </a:solidFill>
                <a:latin typeface="Arial" panose="020B0604020202020204" pitchFamily="34" charset="0"/>
                <a:cs typeface="Arial" panose="020B0604020202020204" pitchFamily="34" charset="0"/>
              </a:rPr>
              <a:t>používať argumentácie pri formulácii záverov</a:t>
            </a:r>
            <a:r>
              <a:rPr lang="sk-SK" altLang="sk-SK" sz="1181" b="1" dirty="0">
                <a:solidFill>
                  <a:srgbClr val="0070C0"/>
                </a:solidFill>
                <a:latin typeface="Arial" panose="020B0604020202020204" pitchFamily="34" charset="0"/>
                <a:cs typeface="Arial" panose="020B0604020202020204" pitchFamily="34" charset="0"/>
              </a:rPr>
              <a:t> </a:t>
            </a:r>
          </a:p>
          <a:p>
            <a:pPr marL="192881" lvl="1" indent="0" algn="just">
              <a:lnSpc>
                <a:spcPct val="134000"/>
              </a:lnSpc>
              <a:spcBef>
                <a:spcPts val="0"/>
              </a:spcBef>
              <a:spcAft>
                <a:spcPts val="0"/>
              </a:spcAft>
              <a:buClr>
                <a:schemeClr val="tx1"/>
              </a:buClr>
              <a:buNone/>
              <a:defRPr/>
            </a:pPr>
            <a:r>
              <a:rPr lang="sk-SK" altLang="sk-SK" sz="1181" b="1" dirty="0">
                <a:solidFill>
                  <a:srgbClr val="0070C0"/>
                </a:solidFill>
                <a:latin typeface="Arial" panose="020B0604020202020204" pitchFamily="34" charset="0"/>
                <a:cs typeface="Arial" panose="020B0604020202020204" pitchFamily="34" charset="0"/>
              </a:rPr>
              <a:t>      </a:t>
            </a:r>
            <a:r>
              <a:rPr lang="sk-SK" altLang="sk-SK" sz="1181" dirty="0">
                <a:solidFill>
                  <a:schemeClr val="tx1"/>
                </a:solidFill>
                <a:latin typeface="Arial" panose="020B0604020202020204" pitchFamily="34" charset="0"/>
                <a:cs typeface="Arial" panose="020B0604020202020204" pitchFamily="34" charset="0"/>
              </a:rPr>
              <a:t>(Národná správa OECD PISA SK </a:t>
            </a:r>
            <a:r>
              <a:rPr lang="sk-SK" altLang="sk-SK" sz="1181" dirty="0">
                <a:solidFill>
                  <a:schemeClr val="tx1"/>
                </a:solidFill>
                <a:latin typeface="Arial" panose="020B0604020202020204" pitchFamily="34" charset="0"/>
                <a:cs typeface="Arial" panose="020B0604020202020204" pitchFamily="34" charset="0"/>
              </a:rPr>
              <a:t>2006)</a:t>
            </a:r>
          </a:p>
          <a:p>
            <a:pPr marL="192881" lvl="1" indent="0" algn="just">
              <a:lnSpc>
                <a:spcPct val="134000"/>
              </a:lnSpc>
              <a:spcBef>
                <a:spcPts val="0"/>
              </a:spcBef>
              <a:spcAft>
                <a:spcPts val="0"/>
              </a:spcAft>
              <a:buClr>
                <a:schemeClr val="tx1"/>
              </a:buClr>
              <a:buNone/>
              <a:defRPr/>
            </a:pPr>
            <a:endParaRPr lang="sk-SK" altLang="sk-SK" sz="1181" dirty="0">
              <a:solidFill>
                <a:schemeClr val="tx1"/>
              </a:solidFill>
              <a:latin typeface="Arial" panose="020B0604020202020204" pitchFamily="34" charset="0"/>
              <a:cs typeface="Arial" panose="020B0604020202020204" pitchFamily="34" charset="0"/>
            </a:endParaRPr>
          </a:p>
          <a:p>
            <a:pPr marL="192881" lvl="1" indent="0" algn="just">
              <a:lnSpc>
                <a:spcPct val="134000"/>
              </a:lnSpc>
              <a:spcBef>
                <a:spcPts val="0"/>
              </a:spcBef>
              <a:spcAft>
                <a:spcPts val="0"/>
              </a:spcAft>
              <a:buClr>
                <a:schemeClr val="tx1"/>
              </a:buClr>
              <a:buNone/>
              <a:defRPr/>
            </a:pPr>
            <a:endParaRPr lang="sk-SK" altLang="sk-SK" sz="1181" dirty="0">
              <a:solidFill>
                <a:schemeClr val="tx1"/>
              </a:solidFill>
              <a:latin typeface="Arial" panose="020B0604020202020204" pitchFamily="34" charset="0"/>
              <a:cs typeface="Arial" panose="020B0604020202020204" pitchFamily="34" charset="0"/>
            </a:endParaRPr>
          </a:p>
          <a:p>
            <a:pPr marL="192881" lvl="1" indent="0" algn="just">
              <a:lnSpc>
                <a:spcPct val="134000"/>
              </a:lnSpc>
              <a:spcBef>
                <a:spcPts val="0"/>
              </a:spcBef>
              <a:spcAft>
                <a:spcPts val="0"/>
              </a:spcAft>
              <a:buClr>
                <a:schemeClr val="tx1"/>
              </a:buClr>
              <a:buNone/>
              <a:defRPr/>
            </a:pPr>
            <a:endParaRPr lang="sk-SK" altLang="sk-SK" sz="1181" dirty="0">
              <a:solidFill>
                <a:schemeClr val="tx1"/>
              </a:solidFill>
              <a:latin typeface="Arial" panose="020B0604020202020204" pitchFamily="34" charset="0"/>
              <a:cs typeface="Arial" panose="020B0604020202020204" pitchFamily="34" charset="0"/>
            </a:endParaRPr>
          </a:p>
          <a:p>
            <a:pPr marL="192881" lvl="1" indent="0" algn="just">
              <a:lnSpc>
                <a:spcPct val="134000"/>
              </a:lnSpc>
              <a:spcBef>
                <a:spcPts val="0"/>
              </a:spcBef>
              <a:spcAft>
                <a:spcPts val="0"/>
              </a:spcAft>
              <a:buClr>
                <a:schemeClr val="tx1"/>
              </a:buClr>
              <a:buNone/>
              <a:defRPr/>
            </a:pPr>
            <a:endParaRPr lang="sk-SK" altLang="sk-SK" sz="1125" dirty="0">
              <a:solidFill>
                <a:schemeClr val="tx1"/>
              </a:solidFill>
              <a:latin typeface="Arial" panose="020B0604020202020204" pitchFamily="34" charset="0"/>
              <a:cs typeface="Arial" panose="020B0604020202020204" pitchFamily="34" charset="0"/>
            </a:endParaRPr>
          </a:p>
        </p:txBody>
      </p:sp>
      <p:sp>
        <p:nvSpPr>
          <p:cNvPr id="26" name="Obdĺžnik 25"/>
          <p:cNvSpPr>
            <a:spLocks noChangeArrowheads="1"/>
          </p:cNvSpPr>
          <p:nvPr/>
        </p:nvSpPr>
        <p:spPr bwMode="auto">
          <a:xfrm>
            <a:off x="367010" y="1134070"/>
            <a:ext cx="6121301" cy="595356"/>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114000"/>
              </a:lnSpc>
              <a:spcBef>
                <a:spcPct val="0"/>
              </a:spcBef>
              <a:buFontTx/>
              <a:buNone/>
              <a:defRPr/>
            </a:pPr>
            <a:r>
              <a:rPr lang="sk-SK" altLang="sk-SK" sz="956" b="1" dirty="0">
                <a:solidFill>
                  <a:schemeClr val="tx1"/>
                </a:solidFill>
                <a:effectLst>
                  <a:outerShdw blurRad="38100" dist="38100" dir="2700000" algn="tl">
                    <a:srgbClr val="000000">
                      <a:alpha val="43137"/>
                    </a:srgbClr>
                  </a:outerShdw>
                </a:effectLst>
                <a:latin typeface="Arial" panose="020B0604020202020204" pitchFamily="34" charset="0"/>
              </a:rPr>
              <a:t>Krajiny, ktoré dosahujú v PISE dobré výsledky majú vyšší vzrast HDP </a:t>
            </a:r>
            <a:r>
              <a:rPr lang="sk-SK" altLang="sk-SK" sz="956" dirty="0">
                <a:solidFill>
                  <a:schemeClr val="tx1"/>
                </a:solidFill>
                <a:latin typeface="Arial" panose="020B0604020202020204" pitchFamily="34" charset="0"/>
              </a:rPr>
              <a:t>(</a:t>
            </a:r>
            <a:r>
              <a:rPr lang="sk-SK" altLang="sk-SK" sz="956" dirty="0" err="1">
                <a:solidFill>
                  <a:schemeClr val="tx1"/>
                </a:solidFill>
                <a:latin typeface="Arial" panose="020B0604020202020204" pitchFamily="34" charset="0"/>
              </a:rPr>
              <a:t>Hanushek</a:t>
            </a:r>
            <a:r>
              <a:rPr lang="sk-SK" altLang="sk-SK" sz="956" dirty="0">
                <a:solidFill>
                  <a:schemeClr val="tx1"/>
                </a:solidFill>
                <a:latin typeface="Arial" panose="020B0604020202020204" pitchFamily="34" charset="0"/>
              </a:rPr>
              <a:t> et al., 2008).</a:t>
            </a:r>
          </a:p>
          <a:p>
            <a:pPr eaLnBrk="1" hangingPunct="1">
              <a:lnSpc>
                <a:spcPct val="114000"/>
              </a:lnSpc>
              <a:spcBef>
                <a:spcPct val="0"/>
              </a:spcBef>
              <a:buFont typeface="Arial" panose="020B0604020202020204" pitchFamily="34" charset="0"/>
              <a:buNone/>
              <a:defRPr/>
            </a:pPr>
            <a:r>
              <a:rPr lang="sk-SK" altLang="sk-SK" sz="956" b="1" dirty="0">
                <a:solidFill>
                  <a:srgbClr val="0000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Zručnosti </a:t>
            </a:r>
            <a:r>
              <a:rPr lang="sk-SK" altLang="sk-SK" sz="956" dirty="0">
                <a:solidFill>
                  <a:srgbClr val="000000"/>
                </a:solidFill>
                <a:latin typeface="Arial" panose="020B0604020202020204" pitchFamily="34" charset="0"/>
                <a:cs typeface="Times New Roman" panose="02020603050405020304" pitchFamily="18" charset="0"/>
              </a:rPr>
              <a:t>sú dôležité pre každú pracovnú silu, ktorá bude žiť v technologicky vyspelej ekonomike</a:t>
            </a:r>
            <a:r>
              <a:rPr lang="sk-SK" altLang="sk-SK" sz="956" dirty="0">
                <a:solidFill>
                  <a:schemeClr val="tx1"/>
                </a:solidFill>
                <a:latin typeface="Arial" panose="020B0604020202020204" pitchFamily="34" charset="0"/>
              </a:rPr>
              <a:t> (</a:t>
            </a:r>
            <a:r>
              <a:rPr lang="sk-SK" altLang="sk-SK" sz="956" dirty="0" err="1">
                <a:solidFill>
                  <a:schemeClr val="tx1"/>
                </a:solidFill>
                <a:latin typeface="Arial" panose="020B0604020202020204" pitchFamily="34" charset="0"/>
              </a:rPr>
              <a:t>Hanushek</a:t>
            </a:r>
            <a:r>
              <a:rPr lang="sk-SK" altLang="sk-SK" sz="956" dirty="0">
                <a:solidFill>
                  <a:schemeClr val="tx1"/>
                </a:solidFill>
                <a:latin typeface="Arial" panose="020B0604020202020204" pitchFamily="34" charset="0"/>
              </a:rPr>
              <a:t> &amp; </a:t>
            </a:r>
            <a:r>
              <a:rPr lang="sk-SK" altLang="sk-SK" sz="956" dirty="0" err="1">
                <a:solidFill>
                  <a:schemeClr val="tx1"/>
                </a:solidFill>
                <a:latin typeface="Arial" panose="020B0604020202020204" pitchFamily="34" charset="0"/>
              </a:rPr>
              <a:t>Woessmann</a:t>
            </a:r>
            <a:r>
              <a:rPr lang="sk-SK" altLang="sk-SK" sz="956" dirty="0">
                <a:solidFill>
                  <a:schemeClr val="tx1"/>
                </a:solidFill>
                <a:latin typeface="Arial" panose="020B0604020202020204" pitchFamily="34" charset="0"/>
              </a:rPr>
              <a:t>, 2015).</a:t>
            </a:r>
            <a:endParaRPr lang="sk-SK" altLang="sk-SK" sz="900" dirty="0">
              <a:solidFill>
                <a:schemeClr val="tx1"/>
              </a:solidFill>
              <a:latin typeface="Arial" panose="020B0604020202020204" pitchFamily="34" charset="0"/>
            </a:endParaRPr>
          </a:p>
        </p:txBody>
      </p:sp>
      <p:sp>
        <p:nvSpPr>
          <p:cNvPr id="27" name="Obdĺžnik 26"/>
          <p:cNvSpPr>
            <a:spLocks noChangeArrowheads="1"/>
          </p:cNvSpPr>
          <p:nvPr/>
        </p:nvSpPr>
        <p:spPr bwMode="auto">
          <a:xfrm>
            <a:off x="367010" y="1038409"/>
            <a:ext cx="6127552" cy="595356"/>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just" eaLnBrk="1" hangingPunct="1">
              <a:lnSpc>
                <a:spcPct val="114000"/>
              </a:lnSpc>
              <a:spcBef>
                <a:spcPct val="0"/>
              </a:spcBef>
              <a:buFontTx/>
              <a:buNone/>
            </a:pPr>
            <a:r>
              <a:rPr lang="sk-SK" altLang="sk-SK" sz="956" b="1" i="1" dirty="0">
                <a:solidFill>
                  <a:schemeClr val="tx1"/>
                </a:solidFill>
                <a:latin typeface="Arial" panose="020B0604020202020204" pitchFamily="34" charset="0"/>
              </a:rPr>
              <a:t>„Hospodársky rast a sociálny rozvoj krajín závisia od zručností populácie, preto je cieľom vzdelávania po roku 2015, aby mladí ľudia získali nielen prístup ku vzdelávaniu, ale aj zručnosti pre prácu a ďalšie vzdelávanie.“ </a:t>
            </a:r>
            <a:r>
              <a:rPr lang="sk-SK" altLang="sk-SK" sz="956" i="1" dirty="0">
                <a:solidFill>
                  <a:schemeClr val="tx1"/>
                </a:solidFill>
                <a:latin typeface="Arial" panose="020B0604020202020204" pitchFamily="34" charset="0"/>
              </a:rPr>
              <a:t>(</a:t>
            </a:r>
            <a:r>
              <a:rPr lang="en-US" altLang="sk-SK" sz="956" i="1" dirty="0">
                <a:solidFill>
                  <a:schemeClr val="tx1"/>
                </a:solidFill>
                <a:latin typeface="Arial" panose="020B0604020202020204" pitchFamily="34" charset="0"/>
              </a:rPr>
              <a:t>Schleicher</a:t>
            </a:r>
            <a:r>
              <a:rPr lang="sk-SK" altLang="sk-SK" sz="956" i="1" dirty="0">
                <a:solidFill>
                  <a:schemeClr val="tx1"/>
                </a:solidFill>
                <a:latin typeface="Arial" panose="020B0604020202020204" pitchFamily="34" charset="0"/>
              </a:rPr>
              <a:t>, A., </a:t>
            </a:r>
            <a:r>
              <a:rPr lang="en-US" altLang="sk-SK" sz="956" i="1" dirty="0">
                <a:solidFill>
                  <a:schemeClr val="tx1"/>
                </a:solidFill>
                <a:latin typeface="Arial" panose="020B0604020202020204" pitchFamily="34" charset="0"/>
              </a:rPr>
              <a:t>OECD</a:t>
            </a:r>
            <a:r>
              <a:rPr lang="sk-SK" altLang="sk-SK" sz="956" i="1" dirty="0">
                <a:solidFill>
                  <a:schemeClr val="tx1"/>
                </a:solidFill>
                <a:latin typeface="Arial" panose="020B0604020202020204" pitchFamily="34" charset="0"/>
              </a:rPr>
              <a:t>, 2015)</a:t>
            </a:r>
          </a:p>
        </p:txBody>
      </p:sp>
      <p:sp>
        <p:nvSpPr>
          <p:cNvPr id="29" name="BlokTextu 1"/>
          <p:cNvSpPr txBox="1">
            <a:spLocks noChangeArrowheads="1"/>
          </p:cNvSpPr>
          <p:nvPr/>
        </p:nvSpPr>
        <p:spPr bwMode="auto">
          <a:xfrm>
            <a:off x="224136" y="3803155"/>
            <a:ext cx="6338292" cy="715581"/>
          </a:xfrm>
          <a:prstGeom prst="rect">
            <a:avLst/>
          </a:prstGeom>
          <a:solidFill>
            <a:schemeClr val="bg1"/>
          </a:solidFill>
          <a:ln w="9525">
            <a:solidFill>
              <a:srgbClr val="000000"/>
            </a:solidFill>
            <a:miter lim="800000"/>
            <a:headEnd/>
            <a:tailEnd/>
          </a:ln>
        </p:spPr>
        <p:txBody>
          <a:bodyPr>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just" eaLnBrk="1" hangingPunct="1">
              <a:spcBef>
                <a:spcPct val="0"/>
              </a:spcBef>
              <a:buFontTx/>
              <a:buNone/>
            </a:pPr>
            <a:r>
              <a:rPr lang="sk-SK" altLang="sk-SK" sz="450" b="1">
                <a:solidFill>
                  <a:schemeClr val="tx1"/>
                </a:solidFill>
                <a:latin typeface="Arial" panose="020B0604020202020204" pitchFamily="34" charset="0"/>
              </a:rPr>
              <a:t>Zdroje: </a:t>
            </a:r>
          </a:p>
          <a:p>
            <a:pPr algn="just" eaLnBrk="1" hangingPunct="1">
              <a:spcBef>
                <a:spcPct val="0"/>
              </a:spcBef>
              <a:buFontTx/>
              <a:buNone/>
            </a:pPr>
            <a:r>
              <a:rPr lang="en-US" altLang="sk-SK" sz="450">
                <a:solidFill>
                  <a:schemeClr val="tx1"/>
                </a:solidFill>
                <a:latin typeface="Arial" panose="020B0604020202020204" pitchFamily="34" charset="0"/>
              </a:rPr>
              <a:t>Hanushek, E</a:t>
            </a:r>
            <a:r>
              <a:rPr lang="sk-SK" altLang="sk-SK" sz="450">
                <a:solidFill>
                  <a:schemeClr val="tx1"/>
                </a:solidFill>
                <a:latin typeface="Arial" panose="020B0604020202020204" pitchFamily="34" charset="0"/>
              </a:rPr>
              <a:t>.</a:t>
            </a:r>
            <a:r>
              <a:rPr lang="en-US" altLang="sk-SK" sz="450">
                <a:solidFill>
                  <a:schemeClr val="tx1"/>
                </a:solidFill>
                <a:latin typeface="Arial" panose="020B0604020202020204" pitchFamily="34" charset="0"/>
              </a:rPr>
              <a:t> A.</a:t>
            </a:r>
            <a:r>
              <a:rPr lang="sk-SK" altLang="sk-SK" sz="450">
                <a:solidFill>
                  <a:schemeClr val="tx1"/>
                </a:solidFill>
                <a:latin typeface="Arial" panose="020B0604020202020204" pitchFamily="34" charset="0"/>
              </a:rPr>
              <a:t>, </a:t>
            </a:r>
            <a:r>
              <a:rPr lang="en-US" altLang="sk-SK" sz="450">
                <a:solidFill>
                  <a:schemeClr val="tx1"/>
                </a:solidFill>
                <a:latin typeface="Arial" panose="020B0604020202020204" pitchFamily="34" charset="0"/>
              </a:rPr>
              <a:t>Jamison, D</a:t>
            </a:r>
            <a:r>
              <a:rPr lang="sk-SK" altLang="sk-SK" sz="450">
                <a:solidFill>
                  <a:schemeClr val="tx1"/>
                </a:solidFill>
                <a:latin typeface="Arial" panose="020B0604020202020204" pitchFamily="34" charset="0"/>
              </a:rPr>
              <a:t>.</a:t>
            </a:r>
            <a:r>
              <a:rPr lang="en-US" altLang="sk-SK" sz="450">
                <a:solidFill>
                  <a:schemeClr val="tx1"/>
                </a:solidFill>
                <a:latin typeface="Arial" panose="020B0604020202020204" pitchFamily="34" charset="0"/>
              </a:rPr>
              <a:t> T.</a:t>
            </a:r>
            <a:r>
              <a:rPr lang="sk-SK" altLang="sk-SK" sz="450">
                <a:solidFill>
                  <a:schemeClr val="tx1"/>
                </a:solidFill>
                <a:latin typeface="Arial" panose="020B0604020202020204" pitchFamily="34" charset="0"/>
              </a:rPr>
              <a:t>, </a:t>
            </a:r>
            <a:r>
              <a:rPr lang="en-US" altLang="sk-SK" sz="450">
                <a:solidFill>
                  <a:schemeClr val="tx1"/>
                </a:solidFill>
                <a:latin typeface="Arial" panose="020B0604020202020204" pitchFamily="34" charset="0"/>
              </a:rPr>
              <a:t>Jamison, E</a:t>
            </a:r>
            <a:r>
              <a:rPr lang="sk-SK" altLang="sk-SK" sz="450">
                <a:solidFill>
                  <a:schemeClr val="tx1"/>
                </a:solidFill>
                <a:latin typeface="Arial" panose="020B0604020202020204" pitchFamily="34" charset="0"/>
              </a:rPr>
              <a:t>.</a:t>
            </a:r>
            <a:r>
              <a:rPr lang="en-US" altLang="sk-SK" sz="450">
                <a:solidFill>
                  <a:schemeClr val="tx1"/>
                </a:solidFill>
                <a:latin typeface="Arial" panose="020B0604020202020204" pitchFamily="34" charset="0"/>
              </a:rPr>
              <a:t> A. &amp; Wößmann, L</a:t>
            </a:r>
            <a:r>
              <a:rPr lang="sk-SK" altLang="sk-SK" sz="450">
                <a:solidFill>
                  <a:schemeClr val="tx1"/>
                </a:solidFill>
                <a:latin typeface="Arial" panose="020B0604020202020204" pitchFamily="34" charset="0"/>
              </a:rPr>
              <a:t>.</a:t>
            </a:r>
            <a:r>
              <a:rPr lang="en-US" altLang="sk-SK" sz="450">
                <a:solidFill>
                  <a:schemeClr val="tx1"/>
                </a:solidFill>
                <a:latin typeface="Arial" panose="020B0604020202020204" pitchFamily="34" charset="0"/>
              </a:rPr>
              <a:t> </a:t>
            </a:r>
            <a:r>
              <a:rPr lang="sk-SK" altLang="sk-SK" sz="450">
                <a:solidFill>
                  <a:schemeClr val="tx1"/>
                </a:solidFill>
                <a:latin typeface="Arial" panose="020B0604020202020204" pitchFamily="34" charset="0"/>
              </a:rPr>
              <a:t>(</a:t>
            </a:r>
            <a:r>
              <a:rPr lang="en-US" altLang="sk-SK" sz="450">
                <a:solidFill>
                  <a:schemeClr val="tx1"/>
                </a:solidFill>
                <a:latin typeface="Arial" panose="020B0604020202020204" pitchFamily="34" charset="0"/>
              </a:rPr>
              <a:t>2008</a:t>
            </a:r>
            <a:r>
              <a:rPr lang="sk-SK" altLang="sk-SK" sz="450">
                <a:solidFill>
                  <a:schemeClr val="tx1"/>
                </a:solidFill>
                <a:latin typeface="Arial" panose="020B0604020202020204" pitchFamily="34" charset="0"/>
              </a:rPr>
              <a:t>)</a:t>
            </a:r>
            <a:r>
              <a:rPr lang="en-US" altLang="sk-SK" sz="450">
                <a:solidFill>
                  <a:schemeClr val="tx1"/>
                </a:solidFill>
                <a:latin typeface="Arial" panose="020B0604020202020204" pitchFamily="34" charset="0"/>
              </a:rPr>
              <a:t>. </a:t>
            </a:r>
            <a:r>
              <a:rPr lang="sk-SK" altLang="sk-SK" sz="450">
                <a:solidFill>
                  <a:schemeClr val="tx1"/>
                </a:solidFill>
                <a:latin typeface="Arial" panose="020B0604020202020204" pitchFamily="34" charset="0"/>
              </a:rPr>
              <a:t>“</a:t>
            </a:r>
            <a:r>
              <a:rPr lang="en-US" altLang="sk-SK" sz="450">
                <a:solidFill>
                  <a:schemeClr val="tx1"/>
                </a:solidFill>
                <a:latin typeface="Arial" panose="020B0604020202020204" pitchFamily="34" charset="0"/>
              </a:rPr>
              <a:t>Education and economic growth: It’s not just going to school, but learning something while there that matters</a:t>
            </a:r>
            <a:r>
              <a:rPr lang="sk-SK" altLang="sk-SK" sz="450">
                <a:solidFill>
                  <a:schemeClr val="tx1"/>
                </a:solidFill>
                <a:latin typeface="Arial" panose="020B0604020202020204" pitchFamily="34" charset="0"/>
              </a:rPr>
              <a:t>.“ Munich Reprints in Economics </a:t>
            </a:r>
            <a:r>
              <a:rPr lang="en-US" altLang="sk-SK" sz="450">
                <a:solidFill>
                  <a:schemeClr val="tx1"/>
                </a:solidFill>
                <a:latin typeface="Arial" panose="020B0604020202020204" pitchFamily="34" charset="0"/>
              </a:rPr>
              <a:t>20467, University of Munich, Department of Economics.</a:t>
            </a:r>
            <a:r>
              <a:rPr lang="sk-SK" altLang="sk-SK" sz="450">
                <a:solidFill>
                  <a:schemeClr val="tx1"/>
                </a:solidFill>
                <a:latin typeface="Arial" panose="020B0604020202020204" pitchFamily="34" charset="0"/>
              </a:rPr>
              <a:t> Dostupné z: </a:t>
            </a:r>
            <a:r>
              <a:rPr lang="sk-SK" altLang="sk-SK" sz="450">
                <a:solidFill>
                  <a:schemeClr val="tx1"/>
                </a:solidFill>
                <a:latin typeface="Arial" panose="020B0604020202020204" pitchFamily="34" charset="0"/>
                <a:hlinkClick r:id="rId5"/>
              </a:rPr>
              <a:t>https://ideas.repec.org/p/lmu/muenar/20467.html</a:t>
            </a:r>
            <a:endParaRPr lang="sk-SK" altLang="sk-SK" sz="450" i="1">
              <a:solidFill>
                <a:schemeClr val="tx1"/>
              </a:solidFill>
              <a:latin typeface="Arial" panose="020B0604020202020204" pitchFamily="34" charset="0"/>
            </a:endParaRPr>
          </a:p>
          <a:p>
            <a:pPr algn="just" eaLnBrk="1" hangingPunct="1">
              <a:spcBef>
                <a:spcPct val="0"/>
              </a:spcBef>
              <a:buFontTx/>
              <a:buNone/>
            </a:pPr>
            <a:r>
              <a:rPr lang="sk-SK" altLang="sk-SK" sz="450">
                <a:solidFill>
                  <a:schemeClr val="tx1"/>
                </a:solidFill>
                <a:latin typeface="Arial" panose="020B0604020202020204" pitchFamily="34" charset="0"/>
              </a:rPr>
              <a:t>Hanushek, E. A. </a:t>
            </a:r>
            <a:r>
              <a:rPr lang="en-US" altLang="sk-SK" sz="450">
                <a:solidFill>
                  <a:schemeClr val="tx1"/>
                </a:solidFill>
                <a:latin typeface="Arial" panose="020B0604020202020204" pitchFamily="34" charset="0"/>
              </a:rPr>
              <a:t>&amp;</a:t>
            </a:r>
            <a:r>
              <a:rPr lang="sk-SK" altLang="sk-SK" sz="450">
                <a:solidFill>
                  <a:schemeClr val="tx1"/>
                </a:solidFill>
                <a:latin typeface="Arial" panose="020B0604020202020204" pitchFamily="34" charset="0"/>
              </a:rPr>
              <a:t> Woessmann, L. (2015). </a:t>
            </a:r>
            <a:r>
              <a:rPr lang="sk-SK" altLang="sk-SK" sz="450" i="1">
                <a:solidFill>
                  <a:schemeClr val="tx1"/>
                </a:solidFill>
                <a:latin typeface="Arial" panose="020B0604020202020204" pitchFamily="34" charset="0"/>
              </a:rPr>
              <a:t>The Knowledge Capital of Nations.</a:t>
            </a:r>
            <a:r>
              <a:rPr lang="sk-SK" altLang="sk-SK" sz="450">
                <a:solidFill>
                  <a:schemeClr val="tx1"/>
                </a:solidFill>
                <a:latin typeface="Arial" panose="020B0604020202020204" pitchFamily="34" charset="0"/>
              </a:rPr>
              <a:t> Cambrige, MA : MIT Press.</a:t>
            </a:r>
          </a:p>
          <a:p>
            <a:pPr algn="just" eaLnBrk="1" hangingPunct="1">
              <a:spcBef>
                <a:spcPct val="0"/>
              </a:spcBef>
              <a:buFontTx/>
              <a:buNone/>
            </a:pPr>
            <a:r>
              <a:rPr lang="sk-SK" altLang="sk-SK" sz="450">
                <a:solidFill>
                  <a:schemeClr val="tx1"/>
                </a:solidFill>
                <a:latin typeface="Arial" panose="020B0604020202020204" pitchFamily="34" charset="0"/>
              </a:rPr>
              <a:t>Koršňáková, P. (2005). Prírodovedná gramotnosť slovenských žiakov a študentov. In: </a:t>
            </a:r>
            <a:r>
              <a:rPr lang="sk-SK" altLang="sk-SK" sz="450" i="1">
                <a:solidFill>
                  <a:schemeClr val="tx1"/>
                </a:solidFill>
                <a:latin typeface="Arial" panose="020B0604020202020204" pitchFamily="34" charset="0"/>
              </a:rPr>
              <a:t>Metodologické aspekty a výskum v oblasti didaktík prírodovedných, poľnohospodárskych a príbuzných odborov.</a:t>
            </a:r>
            <a:r>
              <a:rPr lang="sk-SK" altLang="sk-SK" sz="450">
                <a:solidFill>
                  <a:schemeClr val="tx1"/>
                </a:solidFill>
                <a:latin typeface="Arial" panose="020B0604020202020204" pitchFamily="34" charset="0"/>
              </a:rPr>
              <a:t> Nitra: FPV UKF.</a:t>
            </a:r>
          </a:p>
          <a:p>
            <a:pPr eaLnBrk="1" hangingPunct="1">
              <a:spcBef>
                <a:spcPct val="0"/>
              </a:spcBef>
              <a:buFontTx/>
              <a:buNone/>
            </a:pPr>
            <a:r>
              <a:rPr lang="sk-SK" altLang="sk-SK" sz="450">
                <a:solidFill>
                  <a:schemeClr val="tx1"/>
                </a:solidFill>
                <a:latin typeface="Arial" panose="020B0604020202020204" pitchFamily="34" charset="0"/>
              </a:rPr>
              <a:t>Schleicher, A. (2015).</a:t>
            </a:r>
            <a:r>
              <a:rPr lang="sk-SK" altLang="sk-SK" sz="450" b="1">
                <a:solidFill>
                  <a:schemeClr val="tx1"/>
                </a:solidFill>
                <a:latin typeface="Arial" panose="020B0604020202020204" pitchFamily="34" charset="0"/>
              </a:rPr>
              <a:t> </a:t>
            </a:r>
            <a:r>
              <a:rPr lang="sk-SK" altLang="sk-SK" sz="450">
                <a:solidFill>
                  <a:schemeClr val="tx1"/>
                </a:solidFill>
                <a:latin typeface="Arial" panose="020B0604020202020204" pitchFamily="34" charset="0"/>
              </a:rPr>
              <a:t>Education post-2015:</a:t>
            </a:r>
            <a:r>
              <a:rPr lang="sk-SK" altLang="sk-SK" sz="450" b="1">
                <a:solidFill>
                  <a:schemeClr val="tx1"/>
                </a:solidFill>
                <a:latin typeface="Arial" panose="020B0604020202020204" pitchFamily="34" charset="0"/>
              </a:rPr>
              <a:t> </a:t>
            </a:r>
            <a:r>
              <a:rPr lang="sk-SK" altLang="sk-SK" sz="450">
                <a:solidFill>
                  <a:schemeClr val="tx1"/>
                </a:solidFill>
                <a:latin typeface="Arial" panose="020B0604020202020204" pitchFamily="34" charset="0"/>
              </a:rPr>
              <a:t>K</a:t>
            </a:r>
            <a:r>
              <a:rPr lang="en-US" altLang="sk-SK" sz="450">
                <a:solidFill>
                  <a:schemeClr val="tx1"/>
                </a:solidFill>
                <a:latin typeface="Arial" panose="020B0604020202020204" pitchFamily="34" charset="0"/>
              </a:rPr>
              <a:t>nowledge and skills transform</a:t>
            </a:r>
            <a:r>
              <a:rPr lang="sk-SK" altLang="sk-SK" sz="450">
                <a:solidFill>
                  <a:schemeClr val="tx1"/>
                </a:solidFill>
                <a:latin typeface="Arial" panose="020B0604020202020204" pitchFamily="34" charset="0"/>
              </a:rPr>
              <a:t> lives and societies. In: </a:t>
            </a:r>
            <a:r>
              <a:rPr lang="en-US" altLang="sk-SK" sz="450" i="1">
                <a:solidFill>
                  <a:schemeClr val="tx1"/>
                </a:solidFill>
                <a:latin typeface="Arial" panose="020B0604020202020204" pitchFamily="34" charset="0"/>
              </a:rPr>
              <a:t>Universal Basic Skills: What countries stand to gain</a:t>
            </a:r>
            <a:r>
              <a:rPr lang="sk-SK" altLang="sk-SK" sz="450">
                <a:solidFill>
                  <a:schemeClr val="tx1"/>
                </a:solidFill>
                <a:latin typeface="Arial" panose="020B0604020202020204" pitchFamily="34" charset="0"/>
              </a:rPr>
              <a:t>. Paris: OECD Publishing. </a:t>
            </a:r>
          </a:p>
          <a:p>
            <a:pPr>
              <a:spcBef>
                <a:spcPct val="0"/>
              </a:spcBef>
              <a:buFontTx/>
              <a:buNone/>
            </a:pPr>
            <a:r>
              <a:rPr lang="sk-SK" altLang="sk-SK" sz="450">
                <a:solidFill>
                  <a:schemeClr val="tx1"/>
                </a:solidFill>
                <a:latin typeface="Arial" panose="020B0604020202020204" pitchFamily="34" charset="0"/>
              </a:rPr>
              <a:t>Koršňáková, P. </a:t>
            </a:r>
            <a:r>
              <a:rPr lang="en-US" altLang="sk-SK" sz="450">
                <a:solidFill>
                  <a:schemeClr val="tx1"/>
                </a:solidFill>
                <a:latin typeface="Arial" panose="020B0604020202020204" pitchFamily="34" charset="0"/>
              </a:rPr>
              <a:t>&amp; </a:t>
            </a:r>
            <a:r>
              <a:rPr lang="sk-SK" altLang="sk-SK" sz="450">
                <a:solidFill>
                  <a:schemeClr val="tx1"/>
                </a:solidFill>
                <a:latin typeface="Arial" panose="020B0604020202020204" pitchFamily="34" charset="0"/>
              </a:rPr>
              <a:t>Kováčová, J. (2007). Národná správa OECD PISA SK 2006. Bratislava: Štátny pedagogický ústav, </a:t>
            </a:r>
          </a:p>
          <a:p>
            <a:pPr>
              <a:spcBef>
                <a:spcPct val="0"/>
              </a:spcBef>
              <a:buFontTx/>
              <a:buNone/>
            </a:pPr>
            <a:r>
              <a:rPr lang="sk-SK" altLang="sk-SK" sz="450">
                <a:solidFill>
                  <a:schemeClr val="tx1"/>
                </a:solidFill>
                <a:latin typeface="Arial" panose="020B0604020202020204" pitchFamily="34" charset="0"/>
              </a:rPr>
              <a:t>PISA 2015. Prvé výsledky výskumu 15-ročných slovenských žiakov z pohľadu Slovenska. Bratislava: NÚCEM, 2016. Dostupné z</a:t>
            </a:r>
          </a:p>
          <a:p>
            <a:pPr>
              <a:spcBef>
                <a:spcPct val="0"/>
              </a:spcBef>
              <a:buFont typeface="Arial" panose="020B0604020202020204" pitchFamily="34" charset="0"/>
              <a:buNone/>
            </a:pPr>
            <a:r>
              <a:rPr lang="sk-SK" altLang="sk-SK" sz="450">
                <a:solidFill>
                  <a:schemeClr val="tx1"/>
                </a:solidFill>
                <a:latin typeface="Arial" panose="020B0604020202020204" pitchFamily="34" charset="0"/>
                <a:hlinkClick r:id="rId6"/>
              </a:rPr>
              <a:t>http://www.nucem.sk/documents/27/medzinarodne_merania/pisa/publikacie_a_diseminacia/4_ine/Prve_vysledky_Slovenska_v_studii__OECD_PISA_2015.pdf</a:t>
            </a:r>
            <a:endParaRPr lang="sk-SK" altLang="sk-SK" sz="450">
              <a:solidFill>
                <a:schemeClr val="tx1"/>
              </a:solidFill>
              <a:latin typeface="Arial" panose="020B0604020202020204" pitchFamily="34" charset="0"/>
            </a:endParaRPr>
          </a:p>
        </p:txBody>
      </p:sp>
    </p:spTree>
    <p:extLst>
      <p:ext uri="{BB962C8B-B14F-4D97-AF65-F5344CB8AC3E}">
        <p14:creationId xmlns:p14="http://schemas.microsoft.com/office/powerpoint/2010/main" val="182248230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anim calcmode="lin" valueType="num">
                                      <p:cBhvr>
                                        <p:cTn id="8" dur="250" fill="hold"/>
                                        <p:tgtEl>
                                          <p:spTgt spid="11"/>
                                        </p:tgtEl>
                                        <p:attrNameLst>
                                          <p:attrName>ppt_x</p:attrName>
                                        </p:attrNameLst>
                                      </p:cBhvr>
                                      <p:tavLst>
                                        <p:tav tm="0">
                                          <p:val>
                                            <p:strVal val="#ppt_x"/>
                                          </p:val>
                                        </p:tav>
                                        <p:tav tm="100000">
                                          <p:val>
                                            <p:strVal val="#ppt_x"/>
                                          </p:val>
                                        </p:tav>
                                      </p:tavLst>
                                    </p:anim>
                                    <p:anim calcmode="lin" valueType="num">
                                      <p:cBhvr>
                                        <p:cTn id="9"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anim calcmode="lin" valueType="num">
                                      <p:cBhvr>
                                        <p:cTn id="15" dur="250" fill="hold"/>
                                        <p:tgtEl>
                                          <p:spTgt spid="4"/>
                                        </p:tgtEl>
                                        <p:attrNameLst>
                                          <p:attrName>ppt_x</p:attrName>
                                        </p:attrNameLst>
                                      </p:cBhvr>
                                      <p:tavLst>
                                        <p:tav tm="0">
                                          <p:val>
                                            <p:strVal val="#ppt_x"/>
                                          </p:val>
                                        </p:tav>
                                        <p:tav tm="100000">
                                          <p:val>
                                            <p:strVal val="#ppt_x"/>
                                          </p:val>
                                        </p:tav>
                                      </p:tavLst>
                                    </p:anim>
                                    <p:anim calcmode="lin" valueType="num">
                                      <p:cBhvr>
                                        <p:cTn id="16" dur="25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fade">
                                      <p:cBhvr>
                                        <p:cTn id="19" dur="250"/>
                                        <p:tgtEl>
                                          <p:spTgt spid="19458"/>
                                        </p:tgtEl>
                                      </p:cBhvr>
                                    </p:animEffect>
                                    <p:anim calcmode="lin" valueType="num">
                                      <p:cBhvr>
                                        <p:cTn id="20" dur="250" fill="hold"/>
                                        <p:tgtEl>
                                          <p:spTgt spid="19458"/>
                                        </p:tgtEl>
                                        <p:attrNameLst>
                                          <p:attrName>ppt_x</p:attrName>
                                        </p:attrNameLst>
                                      </p:cBhvr>
                                      <p:tavLst>
                                        <p:tav tm="0">
                                          <p:val>
                                            <p:strVal val="#ppt_x"/>
                                          </p:val>
                                        </p:tav>
                                        <p:tav tm="100000">
                                          <p:val>
                                            <p:strVal val="#ppt_x"/>
                                          </p:val>
                                        </p:tav>
                                      </p:tavLst>
                                    </p:anim>
                                    <p:anim calcmode="lin" valueType="num">
                                      <p:cBhvr>
                                        <p:cTn id="21" dur="250" fill="hold"/>
                                        <p:tgtEl>
                                          <p:spTgt spid="1945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50"/>
                                        <p:tgtEl>
                                          <p:spTgt spid="12"/>
                                        </p:tgtEl>
                                      </p:cBhvr>
                                    </p:animEffect>
                                    <p:anim calcmode="lin" valueType="num">
                                      <p:cBhvr>
                                        <p:cTn id="25" dur="250" fill="hold"/>
                                        <p:tgtEl>
                                          <p:spTgt spid="12"/>
                                        </p:tgtEl>
                                        <p:attrNameLst>
                                          <p:attrName>ppt_x</p:attrName>
                                        </p:attrNameLst>
                                      </p:cBhvr>
                                      <p:tavLst>
                                        <p:tav tm="0">
                                          <p:val>
                                            <p:strVal val="#ppt_x"/>
                                          </p:val>
                                        </p:tav>
                                        <p:tav tm="100000">
                                          <p:val>
                                            <p:strVal val="#ppt_x"/>
                                          </p:val>
                                        </p:tav>
                                      </p:tavLst>
                                    </p:anim>
                                    <p:anim calcmode="lin" valueType="num">
                                      <p:cBhvr>
                                        <p:cTn id="26" dur="25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50"/>
                                        <p:tgtEl>
                                          <p:spTgt spid="22"/>
                                        </p:tgtEl>
                                      </p:cBhvr>
                                    </p:animEffect>
                                    <p:anim calcmode="lin" valueType="num">
                                      <p:cBhvr>
                                        <p:cTn id="30" dur="250" fill="hold"/>
                                        <p:tgtEl>
                                          <p:spTgt spid="22"/>
                                        </p:tgtEl>
                                        <p:attrNameLst>
                                          <p:attrName>ppt_x</p:attrName>
                                        </p:attrNameLst>
                                      </p:cBhvr>
                                      <p:tavLst>
                                        <p:tav tm="0">
                                          <p:val>
                                            <p:strVal val="#ppt_x"/>
                                          </p:val>
                                        </p:tav>
                                        <p:tav tm="100000">
                                          <p:val>
                                            <p:strVal val="#ppt_x"/>
                                          </p:val>
                                        </p:tav>
                                      </p:tavLst>
                                    </p:anim>
                                    <p:anim calcmode="lin" valueType="num">
                                      <p:cBhvr>
                                        <p:cTn id="31" dur="250" fill="hold"/>
                                        <p:tgtEl>
                                          <p:spTgt spid="22"/>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250"/>
                                        <p:tgtEl>
                                          <p:spTgt spid="20"/>
                                        </p:tgtEl>
                                      </p:cBhvr>
                                    </p:animEffect>
                                  </p:childTnLst>
                                </p:cTn>
                              </p:par>
                              <p:par>
                                <p:cTn id="35" presetID="22" presetClass="entr" presetSubtype="8"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250"/>
                                        <p:tgtEl>
                                          <p:spTgt spid="17"/>
                                        </p:tgtEl>
                                      </p:cBhvr>
                                    </p:animEffect>
                                  </p:childTnLst>
                                </p:cTn>
                              </p:par>
                              <p:par>
                                <p:cTn id="38" presetID="22" presetClass="entr" presetSubtype="1"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250"/>
                                        <p:tgtEl>
                                          <p:spTgt spid="2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50"/>
                                        <p:tgtEl>
                                          <p:spTgt spid="24"/>
                                        </p:tgtEl>
                                      </p:cBhvr>
                                    </p:animEffect>
                                    <p:anim calcmode="lin" valueType="num">
                                      <p:cBhvr>
                                        <p:cTn id="46" dur="250" fill="hold"/>
                                        <p:tgtEl>
                                          <p:spTgt spid="24"/>
                                        </p:tgtEl>
                                        <p:attrNameLst>
                                          <p:attrName>ppt_x</p:attrName>
                                        </p:attrNameLst>
                                      </p:cBhvr>
                                      <p:tavLst>
                                        <p:tav tm="0">
                                          <p:val>
                                            <p:strVal val="#ppt_x"/>
                                          </p:val>
                                        </p:tav>
                                        <p:tav tm="100000">
                                          <p:val>
                                            <p:strVal val="#ppt_x"/>
                                          </p:val>
                                        </p:tav>
                                      </p:tavLst>
                                    </p:anim>
                                    <p:anim calcmode="lin" valueType="num">
                                      <p:cBhvr>
                                        <p:cTn id="47"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250"/>
                                        <p:tgtEl>
                                          <p:spTgt spid="25"/>
                                        </p:tgtEl>
                                      </p:cBhvr>
                                    </p:animEffect>
                                    <p:anim calcmode="lin" valueType="num">
                                      <p:cBhvr>
                                        <p:cTn id="53" dur="250" fill="hold"/>
                                        <p:tgtEl>
                                          <p:spTgt spid="25"/>
                                        </p:tgtEl>
                                        <p:attrNameLst>
                                          <p:attrName>ppt_x</p:attrName>
                                        </p:attrNameLst>
                                      </p:cBhvr>
                                      <p:tavLst>
                                        <p:tav tm="0">
                                          <p:val>
                                            <p:strVal val="#ppt_x"/>
                                          </p:val>
                                        </p:tav>
                                        <p:tav tm="100000">
                                          <p:val>
                                            <p:strVal val="#ppt_x"/>
                                          </p:val>
                                        </p:tav>
                                      </p:tavLst>
                                    </p:anim>
                                    <p:anim calcmode="lin" valueType="num">
                                      <p:cBhvr>
                                        <p:cTn id="54" dur="2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250"/>
                                        <p:tgtEl>
                                          <p:spTgt spid="26"/>
                                        </p:tgtEl>
                                      </p:cBhvr>
                                    </p:animEffect>
                                    <p:anim calcmode="lin" valueType="num">
                                      <p:cBhvr>
                                        <p:cTn id="60" dur="250" fill="hold"/>
                                        <p:tgtEl>
                                          <p:spTgt spid="26"/>
                                        </p:tgtEl>
                                        <p:attrNameLst>
                                          <p:attrName>ppt_x</p:attrName>
                                        </p:attrNameLst>
                                      </p:cBhvr>
                                      <p:tavLst>
                                        <p:tav tm="0">
                                          <p:val>
                                            <p:strVal val="#ppt_x"/>
                                          </p:val>
                                        </p:tav>
                                        <p:tav tm="100000">
                                          <p:val>
                                            <p:strVal val="#ppt_x"/>
                                          </p:val>
                                        </p:tav>
                                      </p:tavLst>
                                    </p:anim>
                                    <p:anim calcmode="lin" valueType="num">
                                      <p:cBhvr>
                                        <p:cTn id="61" dur="2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250"/>
                                        <p:tgtEl>
                                          <p:spTgt spid="27"/>
                                        </p:tgtEl>
                                      </p:cBhvr>
                                    </p:animEffect>
                                    <p:anim calcmode="lin" valueType="num">
                                      <p:cBhvr>
                                        <p:cTn id="67" dur="250" fill="hold"/>
                                        <p:tgtEl>
                                          <p:spTgt spid="27"/>
                                        </p:tgtEl>
                                        <p:attrNameLst>
                                          <p:attrName>ppt_x</p:attrName>
                                        </p:attrNameLst>
                                      </p:cBhvr>
                                      <p:tavLst>
                                        <p:tav tm="0">
                                          <p:val>
                                            <p:strVal val="#ppt_x"/>
                                          </p:val>
                                        </p:tav>
                                        <p:tav tm="100000">
                                          <p:val>
                                            <p:strVal val="#ppt_x"/>
                                          </p:val>
                                        </p:tav>
                                      </p:tavLst>
                                    </p:anim>
                                    <p:anim calcmode="lin" valueType="num">
                                      <p:cBhvr>
                                        <p:cTn id="68" dur="250" fill="hold"/>
                                        <p:tgtEl>
                                          <p:spTgt spid="2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250"/>
                                        <p:tgtEl>
                                          <p:spTgt spid="29"/>
                                        </p:tgtEl>
                                      </p:cBhvr>
                                    </p:animEffect>
                                    <p:anim calcmode="lin" valueType="num">
                                      <p:cBhvr>
                                        <p:cTn id="72" dur="250" fill="hold"/>
                                        <p:tgtEl>
                                          <p:spTgt spid="29"/>
                                        </p:tgtEl>
                                        <p:attrNameLst>
                                          <p:attrName>ppt_x</p:attrName>
                                        </p:attrNameLst>
                                      </p:cBhvr>
                                      <p:tavLst>
                                        <p:tav tm="0">
                                          <p:val>
                                            <p:strVal val="#ppt_x"/>
                                          </p:val>
                                        </p:tav>
                                        <p:tav tm="100000">
                                          <p:val>
                                            <p:strVal val="#ppt_x"/>
                                          </p:val>
                                        </p:tav>
                                      </p:tavLst>
                                    </p:anim>
                                    <p:anim calcmode="lin" valueType="num">
                                      <p:cBhvr>
                                        <p:cTn id="73"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1" grpId="0" animBg="1"/>
      <p:bldP spid="20" grpId="0" animBg="1"/>
      <p:bldP spid="22" grpId="0" animBg="1"/>
      <p:bldP spid="24" grpId="0" animBg="1"/>
      <p:bldP spid="25" grpId="0" animBg="1"/>
      <p:bldP spid="26" grpId="0" animBg="1"/>
      <p:bldP spid="27"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100893" y="343237"/>
            <a:ext cx="5147507" cy="506656"/>
          </a:xfrm>
          <a:prstGeom prst="rect">
            <a:avLst/>
          </a:prstGeom>
          <a:solidFill>
            <a:srgbClr val="FFFFCC"/>
          </a:solidFill>
          <a:ln w="19080">
            <a:solidFill>
              <a:schemeClr val="tx1"/>
            </a:solidFill>
            <a:miter/>
          </a:ln>
        </p:spPr>
        <p:style>
          <a:lnRef idx="0">
            <a:scrgbClr r="0" g="0" b="0"/>
          </a:lnRef>
          <a:fillRef idx="0">
            <a:scrgbClr r="0" g="0" b="0"/>
          </a:fillRef>
          <a:effectRef idx="0">
            <a:scrgbClr r="0" g="0" b="0"/>
          </a:effectRef>
          <a:fontRef idx="minor"/>
        </p:style>
        <p:txBody>
          <a:bodyPr lIns="50625" tIns="25313" rIns="50625" bIns="25313"/>
          <a:lstStyle/>
          <a:p>
            <a:pPr algn="ctr">
              <a:lnSpc>
                <a:spcPct val="100000"/>
              </a:lnSpc>
            </a:pPr>
            <a:r>
              <a:rPr lang="sk-SK" sz="1238" b="1" spc="-1" dirty="0" smtClean="0">
                <a:solidFill>
                  <a:srgbClr val="262626"/>
                </a:solidFill>
                <a:uFill>
                  <a:solidFill>
                    <a:srgbClr val="FFFFFF"/>
                  </a:solidFill>
                </a:uFill>
                <a:latin typeface="Arial"/>
                <a:ea typeface="DejaVu Sans"/>
              </a:rPr>
              <a:t>Inovácie a obsah </a:t>
            </a:r>
          </a:p>
          <a:p>
            <a:pPr algn="ctr">
              <a:lnSpc>
                <a:spcPct val="100000"/>
              </a:lnSpc>
            </a:pPr>
            <a:r>
              <a:rPr lang="sk-SK" sz="1238" b="1" spc="-1" dirty="0" smtClean="0">
                <a:solidFill>
                  <a:srgbClr val="262626"/>
                </a:solidFill>
                <a:uFill>
                  <a:solidFill>
                    <a:srgbClr val="FFFFFF"/>
                  </a:solidFill>
                </a:uFill>
                <a:latin typeface="Arial"/>
                <a:ea typeface="DejaVu Sans"/>
              </a:rPr>
              <a:t>Témy </a:t>
            </a:r>
            <a:r>
              <a:rPr lang="sk-SK" sz="1238" b="1" spc="-1" dirty="0">
                <a:solidFill>
                  <a:srgbClr val="262626"/>
                </a:solidFill>
                <a:uFill>
                  <a:solidFill>
                    <a:srgbClr val="FFFFFF"/>
                  </a:solidFill>
                </a:uFill>
                <a:latin typeface="Arial"/>
                <a:ea typeface="DejaVu Sans"/>
              </a:rPr>
              <a:t>21. storočia súvisiace s chemickým vzdelávaním</a:t>
            </a:r>
            <a:endParaRPr sz="759" dirty="0"/>
          </a:p>
        </p:txBody>
      </p:sp>
      <p:pic>
        <p:nvPicPr>
          <p:cNvPr id="208" name="Obrázok 3"/>
          <p:cNvPicPr/>
          <p:nvPr/>
        </p:nvPicPr>
        <p:blipFill>
          <a:blip r:embed="rId2"/>
          <a:stretch/>
        </p:blipFill>
        <p:spPr>
          <a:xfrm>
            <a:off x="3780675" y="1419728"/>
            <a:ext cx="2298173" cy="2127870"/>
          </a:xfrm>
          <a:prstGeom prst="rect">
            <a:avLst/>
          </a:prstGeom>
          <a:ln>
            <a:noFill/>
          </a:ln>
          <a:effectLst>
            <a:outerShdw blurRad="190500" algn="tl" rotWithShape="0">
              <a:srgbClr val="000000">
                <a:alpha val="70000"/>
              </a:srgbClr>
            </a:outerShdw>
          </a:effectLst>
        </p:spPr>
      </p:pic>
      <p:pic>
        <p:nvPicPr>
          <p:cNvPr id="209" name="Picture 4"/>
          <p:cNvPicPr/>
          <p:nvPr/>
        </p:nvPicPr>
        <p:blipFill>
          <a:blip r:embed="rId3"/>
          <a:srcRect l="33260" t="7823" r="32152" b="4410"/>
          <a:stretch/>
        </p:blipFill>
        <p:spPr>
          <a:xfrm>
            <a:off x="8251673" y="4092525"/>
            <a:ext cx="1535760" cy="2058210"/>
          </a:xfrm>
          <a:prstGeom prst="rect">
            <a:avLst/>
          </a:prstGeom>
          <a:ln>
            <a:noFill/>
          </a:ln>
          <a:effectLst>
            <a:outerShdw blurRad="292100" dist="139700" dir="2700000" algn="tl" rotWithShape="0">
              <a:srgbClr val="333333">
                <a:alpha val="65000"/>
              </a:srgbClr>
            </a:outerShdw>
          </a:effectLst>
        </p:spPr>
      </p:pic>
      <p:sp>
        <p:nvSpPr>
          <p:cNvPr id="210" name="CustomShape 2"/>
          <p:cNvSpPr/>
          <p:nvPr/>
        </p:nvSpPr>
        <p:spPr>
          <a:xfrm>
            <a:off x="342833" y="4317502"/>
            <a:ext cx="6324885" cy="444488"/>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lIns="50625" tIns="25313" rIns="50625" bIns="25313"/>
          <a:lstStyle/>
          <a:p>
            <a:pPr>
              <a:lnSpc>
                <a:spcPct val="100000"/>
              </a:lnSpc>
            </a:pPr>
            <a:r>
              <a:rPr lang="sk-SK" sz="563" b="1" spc="-1">
                <a:solidFill>
                  <a:srgbClr val="000000"/>
                </a:solidFill>
                <a:uFill>
                  <a:solidFill>
                    <a:srgbClr val="FFFFFF"/>
                  </a:solidFill>
                </a:uFill>
                <a:latin typeface="Arial"/>
                <a:ea typeface="DejaVu Sans"/>
              </a:rPr>
              <a:t>Zdroje:</a:t>
            </a:r>
            <a:endParaRPr sz="759"/>
          </a:p>
          <a:p>
            <a:pPr>
              <a:lnSpc>
                <a:spcPct val="100000"/>
              </a:lnSpc>
            </a:pPr>
            <a:r>
              <a:rPr lang="sk-SK" sz="506" spc="-1">
                <a:solidFill>
                  <a:srgbClr val="000000"/>
                </a:solidFill>
                <a:uFill>
                  <a:solidFill>
                    <a:srgbClr val="FFFFFF"/>
                  </a:solidFill>
                </a:uFill>
                <a:latin typeface="Arial"/>
                <a:ea typeface="DejaVu Sans"/>
              </a:rPr>
              <a:t>The Millennium Development Goals Report 2010. United Nations, 2010. (online). Dostupné z: </a:t>
            </a:r>
            <a:r>
              <a:rPr lang="sk-SK" sz="506" u="sng" spc="-1">
                <a:solidFill>
                  <a:srgbClr val="2998E3"/>
                </a:solidFill>
                <a:uFill>
                  <a:solidFill>
                    <a:srgbClr val="FFFFFF"/>
                  </a:solidFill>
                </a:uFill>
                <a:latin typeface="Arial"/>
                <a:ea typeface="DejaVu Sans"/>
              </a:rPr>
              <a:t>http://www.un.org/millenniumgoals/pdf/MDG%20Report%202010%20En%20r15%20-low%20res%2020100615%20-.pdf</a:t>
            </a:r>
            <a:endParaRPr sz="759"/>
          </a:p>
          <a:p>
            <a:pPr>
              <a:lnSpc>
                <a:spcPct val="100000"/>
              </a:lnSpc>
            </a:pPr>
            <a:r>
              <a:rPr lang="sk-SK" sz="506" u="sng" spc="-1">
                <a:solidFill>
                  <a:srgbClr val="2998E3"/>
                </a:solidFill>
                <a:uFill>
                  <a:solidFill>
                    <a:srgbClr val="FFFFFF"/>
                  </a:solidFill>
                </a:uFill>
                <a:latin typeface="Arial"/>
                <a:ea typeface="DejaVu Sans"/>
              </a:rPr>
              <a:t>http://www.amazon.com/Environmental-Chemistry-perspective-Gary-vanLoon/dp/0199228868</a:t>
            </a:r>
            <a:r>
              <a:rPr lang="sk-SK" sz="506" spc="-1">
                <a:solidFill>
                  <a:srgbClr val="000000"/>
                </a:solidFill>
                <a:uFill>
                  <a:solidFill>
                    <a:srgbClr val="FFFFFF"/>
                  </a:solidFill>
                </a:uFill>
                <a:latin typeface="Arial"/>
                <a:ea typeface="DejaVu Sans"/>
              </a:rPr>
              <a:t>, </a:t>
            </a:r>
            <a:r>
              <a:rPr lang="sk-SK" sz="506" u="sng" spc="-1">
                <a:solidFill>
                  <a:srgbClr val="2998E3"/>
                </a:solidFill>
                <a:uFill>
                  <a:solidFill>
                    <a:srgbClr val="FFFFFF"/>
                  </a:solidFill>
                </a:uFill>
                <a:latin typeface="Arial"/>
                <a:ea typeface="DejaVu Sans"/>
              </a:rPr>
              <a:t>http://pdf.truni.sk/download?e-skripta/reguli-pavelekova-spotrebitelska-chemia-2015.pdf</a:t>
            </a:r>
            <a:endParaRPr sz="759"/>
          </a:p>
          <a:p>
            <a:pPr>
              <a:lnSpc>
                <a:spcPct val="100000"/>
              </a:lnSpc>
            </a:pPr>
            <a:r>
              <a:rPr lang="sk-SK" sz="506" u="sng" spc="-1">
                <a:solidFill>
                  <a:srgbClr val="2998E3"/>
                </a:solidFill>
                <a:uFill>
                  <a:solidFill>
                    <a:srgbClr val="FFFFFF"/>
                  </a:solidFill>
                </a:uFill>
                <a:latin typeface="Arial"/>
                <a:ea typeface="DejaVu Sans"/>
              </a:rPr>
              <a:t>http://www.rsc.org/eic/2016/05/worldwide-trends-green-chemistry-education-review</a:t>
            </a:r>
            <a:r>
              <a:rPr lang="sk-SK" sz="506" spc="-1">
                <a:solidFill>
                  <a:srgbClr val="000000"/>
                </a:solidFill>
                <a:uFill>
                  <a:solidFill>
                    <a:srgbClr val="FFFFFF"/>
                  </a:solidFill>
                </a:uFill>
                <a:latin typeface="Arial"/>
                <a:ea typeface="DejaVu Sans"/>
              </a:rPr>
              <a:t>, </a:t>
            </a:r>
            <a:r>
              <a:rPr lang="sk-SK" sz="506" u="sng" spc="-1">
                <a:solidFill>
                  <a:srgbClr val="2998E3"/>
                </a:solidFill>
                <a:uFill>
                  <a:solidFill>
                    <a:srgbClr val="FFFFFF"/>
                  </a:solidFill>
                </a:uFill>
                <a:latin typeface="Arial"/>
                <a:ea typeface="DejaVu Sans"/>
              </a:rPr>
              <a:t>https://www.amazon.co.uk/Renewable-Energy-Course-Robert-Ehrlich/dp/1439861153?ie=UTF8&amp;SubscriptionId=AKIAI2IQEJXSJ3UWIWHA&amp;camp=2025&amp;creative=165953&amp;creativeASIN=1439861153&amp;linkCode=xm2&amp;tag=survirenewe0a-21</a:t>
            </a:r>
            <a:endParaRPr sz="759"/>
          </a:p>
        </p:txBody>
      </p:sp>
      <p:sp>
        <p:nvSpPr>
          <p:cNvPr id="211" name="CustomShape 3"/>
          <p:cNvSpPr/>
          <p:nvPr/>
        </p:nvSpPr>
        <p:spPr>
          <a:xfrm>
            <a:off x="568822" y="3808620"/>
            <a:ext cx="2805233" cy="152888"/>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nSpc>
                <a:spcPct val="100000"/>
              </a:lnSpc>
            </a:pPr>
            <a:r>
              <a:rPr lang="sk-SK" sz="675" b="1" i="1" spc="-1">
                <a:solidFill>
                  <a:srgbClr val="000000"/>
                </a:solidFill>
                <a:uFill>
                  <a:solidFill>
                    <a:srgbClr val="FFFFFF"/>
                  </a:solidFill>
                </a:uFill>
                <a:latin typeface="Arial"/>
                <a:ea typeface="DejaVu Sans"/>
              </a:rPr>
              <a:t>Obr. 1 </a:t>
            </a:r>
            <a:r>
              <a:rPr lang="sk-SK" sz="675" i="1" spc="-1">
                <a:solidFill>
                  <a:srgbClr val="000000"/>
                </a:solidFill>
                <a:uFill>
                  <a:solidFill>
                    <a:srgbClr val="FFFFFF"/>
                  </a:solidFill>
                </a:uFill>
                <a:latin typeface="Arial"/>
                <a:ea typeface="DejaVu Sans"/>
              </a:rPr>
              <a:t>Témy 21. storočia pre chemické vzdelávanie</a:t>
            </a:r>
            <a:endParaRPr sz="759"/>
          </a:p>
        </p:txBody>
      </p:sp>
      <p:pic>
        <p:nvPicPr>
          <p:cNvPr id="212" name="Picture 4"/>
          <p:cNvPicPr/>
          <p:nvPr/>
        </p:nvPicPr>
        <p:blipFill>
          <a:blip r:embed="rId4"/>
          <a:srcRect b="7814"/>
          <a:stretch/>
        </p:blipFill>
        <p:spPr>
          <a:xfrm>
            <a:off x="568822" y="1047938"/>
            <a:ext cx="2805233" cy="2743065"/>
          </a:xfrm>
          <a:prstGeom prst="rect">
            <a:avLst/>
          </a:prstGeom>
          <a:ln w="12600">
            <a:solidFill>
              <a:schemeClr val="tx1"/>
            </a:solidFill>
            <a:round/>
          </a:ln>
        </p:spPr>
      </p:pic>
      <p:pic>
        <p:nvPicPr>
          <p:cNvPr id="213" name="Obrázok 18"/>
          <p:cNvPicPr/>
          <p:nvPr/>
        </p:nvPicPr>
        <p:blipFill>
          <a:blip r:embed="rId5"/>
          <a:stretch/>
        </p:blipFill>
        <p:spPr>
          <a:xfrm>
            <a:off x="737910" y="1044495"/>
            <a:ext cx="1353308" cy="2109848"/>
          </a:xfrm>
          <a:prstGeom prst="rect">
            <a:avLst/>
          </a:prstGeom>
          <a:ln>
            <a:noFill/>
          </a:ln>
        </p:spPr>
      </p:pic>
      <p:pic>
        <p:nvPicPr>
          <p:cNvPr id="214" name="Obrázok 14"/>
          <p:cNvPicPr/>
          <p:nvPr/>
        </p:nvPicPr>
        <p:blipFill>
          <a:blip r:embed="rId6"/>
          <a:stretch/>
        </p:blipFill>
        <p:spPr>
          <a:xfrm>
            <a:off x="2078257" y="1159515"/>
            <a:ext cx="1353308" cy="2114303"/>
          </a:xfrm>
          <a:prstGeom prst="rect">
            <a:avLst/>
          </a:prstGeom>
          <a:ln>
            <a:noFill/>
          </a:ln>
        </p:spPr>
      </p:pic>
      <p:pic>
        <p:nvPicPr>
          <p:cNvPr id="215" name="Obrázok 15"/>
          <p:cNvPicPr/>
          <p:nvPr/>
        </p:nvPicPr>
        <p:blipFill>
          <a:blip r:embed="rId7"/>
          <a:stretch/>
        </p:blipFill>
        <p:spPr>
          <a:xfrm>
            <a:off x="541485" y="1850040"/>
            <a:ext cx="1370925" cy="2109848"/>
          </a:xfrm>
          <a:prstGeom prst="rect">
            <a:avLst/>
          </a:prstGeom>
          <a:ln>
            <a:noFill/>
          </a:ln>
        </p:spPr>
      </p:pic>
      <p:pic>
        <p:nvPicPr>
          <p:cNvPr id="216" name="Obrázok 16"/>
          <p:cNvPicPr/>
          <p:nvPr/>
        </p:nvPicPr>
        <p:blipFill>
          <a:blip r:embed="rId8"/>
          <a:stretch/>
        </p:blipFill>
        <p:spPr>
          <a:xfrm>
            <a:off x="1902487" y="1873327"/>
            <a:ext cx="1529078" cy="2107823"/>
          </a:xfrm>
          <a:prstGeom prst="rect">
            <a:avLst/>
          </a:prstGeom>
          <a:ln>
            <a:noFill/>
          </a:ln>
        </p:spPr>
      </p:pic>
      <p:pic>
        <p:nvPicPr>
          <p:cNvPr id="217" name="Obrázok 19"/>
          <p:cNvPicPr/>
          <p:nvPr/>
        </p:nvPicPr>
        <p:blipFill>
          <a:blip r:embed="rId9"/>
          <a:stretch/>
        </p:blipFill>
        <p:spPr>
          <a:xfrm>
            <a:off x="236723" y="869535"/>
            <a:ext cx="1840725" cy="2459565"/>
          </a:xfrm>
          <a:prstGeom prst="rect">
            <a:avLst/>
          </a:prstGeom>
          <a:ln>
            <a:noFill/>
          </a:ln>
        </p:spPr>
      </p:pic>
    </p:spTree>
    <p:extLst>
      <p:ext uri="{BB962C8B-B14F-4D97-AF65-F5344CB8AC3E}">
        <p14:creationId xmlns:p14="http://schemas.microsoft.com/office/powerpoint/2010/main" val="766745264"/>
      </p:ext>
    </p:extLst>
  </p:cSld>
  <p:clrMapOvr>
    <a:masterClrMapping/>
  </p:clrMapOvr>
  <p:transition spd="med">
    <p:push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wipe(up)">
                                      <p:cBhvr additive="repl">
                                        <p:cTn id="7" dur="500"/>
                                        <p:tgtEl>
                                          <p:spTgt spid="212"/>
                                        </p:tgtEl>
                                      </p:cBhvr>
                                    </p:animEffect>
                                  </p:childTnLst>
                                </p:cTn>
                              </p:par>
                              <p:par>
                                <p:cTn id="8" presetID="47" presetClass="entr" fill="hold"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fade">
                                      <p:cBhvr additive="repl">
                                        <p:cTn id="10" dur="500"/>
                                        <p:tgtEl>
                                          <p:spTgt spid="211"/>
                                        </p:tgtEl>
                                      </p:cBhvr>
                                    </p:animEffect>
                                    <p:anim calcmode="lin" valueType="num">
                                      <p:cBhvr additive="repl">
                                        <p:cTn id="11" dur="500" fill="hold"/>
                                        <p:tgtEl>
                                          <p:spTgt spid="211"/>
                                        </p:tgtEl>
                                        <p:attrNameLst>
                                          <p:attrName>ppt_x</p:attrName>
                                        </p:attrNameLst>
                                      </p:cBhvr>
                                      <p:tavLst>
                                        <p:tav tm="0">
                                          <p:val>
                                            <p:strVal val="#ppt_x"/>
                                          </p:val>
                                        </p:tav>
                                        <p:tav tm="100000">
                                          <p:val>
                                            <p:strVal val="#ppt_x"/>
                                          </p:val>
                                        </p:tav>
                                      </p:tavLst>
                                    </p:anim>
                                    <p:anim calcmode="lin" valueType="num">
                                      <p:cBhvr additive="repl">
                                        <p:cTn id="12" dur="500" fill="hold"/>
                                        <p:tgtEl>
                                          <p:spTgt spid="211"/>
                                        </p:tgtEl>
                                        <p:attrNameLst>
                                          <p:attrName>ppt_y</p:attrName>
                                        </p:attrNameLst>
                                      </p:cBhvr>
                                      <p:tavLst>
                                        <p:tav tm="0">
                                          <p:val>
                                            <p:strVal val="#ppt_y-.1"/>
                                          </p:val>
                                        </p:tav>
                                        <p:tav tm="100000">
                                          <p:val>
                                            <p:strVal val="#ppt_y"/>
                                          </p:val>
                                        </p:tav>
                                      </p:tavLst>
                                    </p:anim>
                                  </p:childTnLst>
                                </p:cTn>
                              </p:par>
                              <p:par>
                                <p:cTn id="13" presetID="47" presetClass="entr"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additive="repl">
                                        <p:cTn id="15" dur="500"/>
                                        <p:tgtEl>
                                          <p:spTgt spid="210"/>
                                        </p:tgtEl>
                                      </p:cBhvr>
                                    </p:animEffect>
                                    <p:anim calcmode="lin" valueType="num">
                                      <p:cBhvr additive="repl">
                                        <p:cTn id="16" dur="500" fill="hold"/>
                                        <p:tgtEl>
                                          <p:spTgt spid="210"/>
                                        </p:tgtEl>
                                        <p:attrNameLst>
                                          <p:attrName>ppt_x</p:attrName>
                                        </p:attrNameLst>
                                      </p:cBhvr>
                                      <p:tavLst>
                                        <p:tav tm="0">
                                          <p:val>
                                            <p:strVal val="#ppt_x"/>
                                          </p:val>
                                        </p:tav>
                                        <p:tav tm="100000">
                                          <p:val>
                                            <p:strVal val="#ppt_x"/>
                                          </p:val>
                                        </p:tav>
                                      </p:tavLst>
                                    </p:anim>
                                    <p:anim calcmode="lin" valueType="num">
                                      <p:cBhvr additive="repl">
                                        <p:cTn id="17" dur="500" fill="hold"/>
                                        <p:tgtEl>
                                          <p:spTgt spid="2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fill="hold" nodeType="click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additive="repl">
                                        <p:cTn id="22" dur="500"/>
                                        <p:tgtEl>
                                          <p:spTgt spid="208"/>
                                        </p:tgtEl>
                                      </p:cBhvr>
                                    </p:animEffect>
                                    <p:anim calcmode="lin" valueType="num">
                                      <p:cBhvr additive="repl">
                                        <p:cTn id="23" dur="500" fill="hold"/>
                                        <p:tgtEl>
                                          <p:spTgt spid="208"/>
                                        </p:tgtEl>
                                        <p:attrNameLst>
                                          <p:attrName>ppt_x</p:attrName>
                                        </p:attrNameLst>
                                      </p:cBhvr>
                                      <p:tavLst>
                                        <p:tav tm="0">
                                          <p:val>
                                            <p:strVal val="#ppt_x"/>
                                          </p:val>
                                        </p:tav>
                                        <p:tav tm="100000">
                                          <p:val>
                                            <p:strVal val="#ppt_x"/>
                                          </p:val>
                                        </p:tav>
                                      </p:tavLst>
                                    </p:anim>
                                    <p:anim calcmode="lin" valueType="num">
                                      <p:cBhvr additive="repl">
                                        <p:cTn id="24" dur="5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fill="hold" nodeType="clickEffect">
                                  <p:stCondLst>
                                    <p:cond delay="0"/>
                                  </p:stCondLst>
                                  <p:childTnLst>
                                    <p:set>
                                      <p:cBhvr>
                                        <p:cTn id="28" dur="1" fill="hold">
                                          <p:stCondLst>
                                            <p:cond delay="0"/>
                                          </p:stCondLst>
                                        </p:cTn>
                                        <p:tgtEl>
                                          <p:spTgt spid="213"/>
                                        </p:tgtEl>
                                        <p:attrNameLst>
                                          <p:attrName>style.visibility</p:attrName>
                                        </p:attrNameLst>
                                      </p:cBhvr>
                                      <p:to>
                                        <p:strVal val="visible"/>
                                      </p:to>
                                    </p:set>
                                    <p:animEffect transition="in" filter="fade">
                                      <p:cBhvr additive="repl">
                                        <p:cTn id="29" dur="1000"/>
                                        <p:tgtEl>
                                          <p:spTgt spid="213"/>
                                        </p:tgtEl>
                                      </p:cBhvr>
                                    </p:animEffect>
                                    <p:anim calcmode="lin" valueType="num">
                                      <p:cBhvr additive="repl">
                                        <p:cTn id="30" dur="1000" fill="hold"/>
                                        <p:tgtEl>
                                          <p:spTgt spid="213"/>
                                        </p:tgtEl>
                                        <p:attrNameLst>
                                          <p:attrName>ppt_x</p:attrName>
                                        </p:attrNameLst>
                                      </p:cBhvr>
                                      <p:tavLst>
                                        <p:tav tm="0">
                                          <p:val>
                                            <p:strVal val="#ppt_x"/>
                                          </p:val>
                                        </p:tav>
                                        <p:tav tm="100000">
                                          <p:val>
                                            <p:strVal val="#ppt_x"/>
                                          </p:val>
                                        </p:tav>
                                      </p:tavLst>
                                    </p:anim>
                                    <p:anim calcmode="lin" valueType="num">
                                      <p:cBhvr additive="repl">
                                        <p:cTn id="31" dur="1000" fill="hold"/>
                                        <p:tgtEl>
                                          <p:spTgt spid="2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fill="hold" nodeType="clickEffect">
                                  <p:stCondLst>
                                    <p:cond delay="0"/>
                                  </p:stCondLst>
                                  <p:childTnLst>
                                    <p:set>
                                      <p:cBhvr>
                                        <p:cTn id="35" dur="1" fill="hold">
                                          <p:stCondLst>
                                            <p:cond delay="0"/>
                                          </p:stCondLst>
                                        </p:cTn>
                                        <p:tgtEl>
                                          <p:spTgt spid="214"/>
                                        </p:tgtEl>
                                        <p:attrNameLst>
                                          <p:attrName>style.visibility</p:attrName>
                                        </p:attrNameLst>
                                      </p:cBhvr>
                                      <p:to>
                                        <p:strVal val="visible"/>
                                      </p:to>
                                    </p:set>
                                    <p:animEffect transition="in" filter="fade">
                                      <p:cBhvr additive="repl">
                                        <p:cTn id="36" dur="1000"/>
                                        <p:tgtEl>
                                          <p:spTgt spid="214"/>
                                        </p:tgtEl>
                                      </p:cBhvr>
                                    </p:animEffect>
                                    <p:anim calcmode="lin" valueType="num">
                                      <p:cBhvr additive="repl">
                                        <p:cTn id="37" dur="1000" fill="hold"/>
                                        <p:tgtEl>
                                          <p:spTgt spid="214"/>
                                        </p:tgtEl>
                                        <p:attrNameLst>
                                          <p:attrName>ppt_x</p:attrName>
                                        </p:attrNameLst>
                                      </p:cBhvr>
                                      <p:tavLst>
                                        <p:tav tm="0">
                                          <p:val>
                                            <p:strVal val="#ppt_x"/>
                                          </p:val>
                                        </p:tav>
                                        <p:tav tm="100000">
                                          <p:val>
                                            <p:strVal val="#ppt_x"/>
                                          </p:val>
                                        </p:tav>
                                      </p:tavLst>
                                    </p:anim>
                                    <p:anim calcmode="lin" valueType="num">
                                      <p:cBhvr additive="repl">
                                        <p:cTn id="38"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fill="hold" nodeType="click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additive="repl">
                                        <p:cTn id="43" dur="1000"/>
                                        <p:tgtEl>
                                          <p:spTgt spid="215"/>
                                        </p:tgtEl>
                                      </p:cBhvr>
                                    </p:animEffect>
                                    <p:anim calcmode="lin" valueType="num">
                                      <p:cBhvr additive="repl">
                                        <p:cTn id="44" dur="1000" fill="hold"/>
                                        <p:tgtEl>
                                          <p:spTgt spid="215"/>
                                        </p:tgtEl>
                                        <p:attrNameLst>
                                          <p:attrName>ppt_x</p:attrName>
                                        </p:attrNameLst>
                                      </p:cBhvr>
                                      <p:tavLst>
                                        <p:tav tm="0">
                                          <p:val>
                                            <p:strVal val="#ppt_x"/>
                                          </p:val>
                                        </p:tav>
                                        <p:tav tm="100000">
                                          <p:val>
                                            <p:strVal val="#ppt_x"/>
                                          </p:val>
                                        </p:tav>
                                      </p:tavLst>
                                    </p:anim>
                                    <p:anim calcmode="lin" valueType="num">
                                      <p:cBhvr additive="repl">
                                        <p:cTn id="45" dur="1000" fill="hold"/>
                                        <p:tgtEl>
                                          <p:spTgt spid="2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fill="hold" nodeType="clickEffect">
                                  <p:stCondLst>
                                    <p:cond delay="0"/>
                                  </p:stCondLst>
                                  <p:childTnLst>
                                    <p:set>
                                      <p:cBhvr>
                                        <p:cTn id="49" dur="1" fill="hold">
                                          <p:stCondLst>
                                            <p:cond delay="0"/>
                                          </p:stCondLst>
                                        </p:cTn>
                                        <p:tgtEl>
                                          <p:spTgt spid="216"/>
                                        </p:tgtEl>
                                        <p:attrNameLst>
                                          <p:attrName>style.visibility</p:attrName>
                                        </p:attrNameLst>
                                      </p:cBhvr>
                                      <p:to>
                                        <p:strVal val="visible"/>
                                      </p:to>
                                    </p:set>
                                    <p:animEffect transition="in" filter="fade">
                                      <p:cBhvr additive="repl">
                                        <p:cTn id="50" dur="1000"/>
                                        <p:tgtEl>
                                          <p:spTgt spid="216"/>
                                        </p:tgtEl>
                                      </p:cBhvr>
                                    </p:animEffect>
                                    <p:anim calcmode="lin" valueType="num">
                                      <p:cBhvr additive="repl">
                                        <p:cTn id="51" dur="1000" fill="hold"/>
                                        <p:tgtEl>
                                          <p:spTgt spid="216"/>
                                        </p:tgtEl>
                                        <p:attrNameLst>
                                          <p:attrName>ppt_x</p:attrName>
                                        </p:attrNameLst>
                                      </p:cBhvr>
                                      <p:tavLst>
                                        <p:tav tm="0">
                                          <p:val>
                                            <p:strVal val="#ppt_x"/>
                                          </p:val>
                                        </p:tav>
                                        <p:tav tm="100000">
                                          <p:val>
                                            <p:strVal val="#ppt_x"/>
                                          </p:val>
                                        </p:tav>
                                      </p:tavLst>
                                    </p:anim>
                                    <p:anim calcmode="lin" valueType="num">
                                      <p:cBhvr additive="repl">
                                        <p:cTn id="52"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fill="hold" nodeType="clickEffect">
                                  <p:stCondLst>
                                    <p:cond delay="0"/>
                                  </p:stCondLst>
                                  <p:childTnLst>
                                    <p:set>
                                      <p:cBhvr>
                                        <p:cTn id="56" dur="1" fill="hold">
                                          <p:stCondLst>
                                            <p:cond delay="0"/>
                                          </p:stCondLst>
                                        </p:cTn>
                                        <p:tgtEl>
                                          <p:spTgt spid="217"/>
                                        </p:tgtEl>
                                        <p:attrNameLst>
                                          <p:attrName>style.visibility</p:attrName>
                                        </p:attrNameLst>
                                      </p:cBhvr>
                                      <p:to>
                                        <p:strVal val="visible"/>
                                      </p:to>
                                    </p:set>
                                    <p:animEffect transition="in" filter="fade">
                                      <p:cBhvr additive="repl">
                                        <p:cTn id="57" dur="1500"/>
                                        <p:tgtEl>
                                          <p:spTgt spid="217"/>
                                        </p:tgtEl>
                                      </p:cBhvr>
                                    </p:animEffect>
                                    <p:anim calcmode="lin" valueType="num">
                                      <p:cBhvr additive="repl">
                                        <p:cTn id="58" dur="1500" fill="hold"/>
                                        <p:tgtEl>
                                          <p:spTgt spid="217"/>
                                        </p:tgtEl>
                                        <p:attrNameLst>
                                          <p:attrName>ppt_x</p:attrName>
                                        </p:attrNameLst>
                                      </p:cBhvr>
                                      <p:tavLst>
                                        <p:tav tm="0">
                                          <p:val>
                                            <p:strVal val="#ppt_x"/>
                                          </p:val>
                                        </p:tav>
                                        <p:tav tm="100000">
                                          <p:val>
                                            <p:strVal val="#ppt_x"/>
                                          </p:val>
                                        </p:tav>
                                      </p:tavLst>
                                    </p:anim>
                                    <p:anim calcmode="lin" valueType="num">
                                      <p:cBhvr additive="repl">
                                        <p:cTn id="59" dur="15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CD431CD-B7C0-406D-A635-F66863A557CB}"/>
              </a:ext>
            </a:extLst>
          </p:cNvPr>
          <p:cNvSpPr>
            <a:spLocks noGrp="1"/>
          </p:cNvSpPr>
          <p:nvPr>
            <p:ph type="title"/>
          </p:nvPr>
        </p:nvSpPr>
        <p:spPr/>
        <p:txBody>
          <a:bodyPr/>
          <a:lstStyle/>
          <a:p>
            <a:r>
              <a:rPr lang="sk-SK" dirty="0"/>
              <a:t>Ukážka bádateľských aktivít - chémia</a:t>
            </a:r>
          </a:p>
        </p:txBody>
      </p:sp>
      <p:sp>
        <p:nvSpPr>
          <p:cNvPr id="3" name="Zástupný objekt pre obsah 2">
            <a:extLst>
              <a:ext uri="{FF2B5EF4-FFF2-40B4-BE49-F238E27FC236}">
                <a16:creationId xmlns="" xmlns:a16="http://schemas.microsoft.com/office/drawing/2014/main" id="{78139CB8-3131-4857-BB6F-B89A2AD302B2}"/>
              </a:ext>
            </a:extLst>
          </p:cNvPr>
          <p:cNvSpPr>
            <a:spLocks noGrp="1"/>
          </p:cNvSpPr>
          <p:nvPr>
            <p:ph idx="1"/>
          </p:nvPr>
        </p:nvSpPr>
        <p:spPr/>
        <p:txBody>
          <a:bodyPr>
            <a:normAutofit lnSpcReduction="10000"/>
          </a:bodyPr>
          <a:lstStyle/>
          <a:p>
            <a:r>
              <a:rPr lang="sk-SK" sz="2400" b="1" dirty="0">
                <a:solidFill>
                  <a:schemeClr val="accent6">
                    <a:lumMod val="50000"/>
                  </a:schemeClr>
                </a:solidFill>
                <a:latin typeface="Arial" panose="020B0604020202020204" pitchFamily="34" charset="0"/>
                <a:cs typeface="Arial" panose="020B0604020202020204" pitchFamily="34" charset="0"/>
              </a:rPr>
              <a:t>Forenzná chémia: </a:t>
            </a:r>
          </a:p>
          <a:p>
            <a:endParaRPr lang="sk-SK" sz="800" b="1" dirty="0">
              <a:solidFill>
                <a:srgbClr val="212121"/>
              </a:solidFill>
              <a:latin typeface="Arial" panose="020B0604020202020204" pitchFamily="34" charset="0"/>
              <a:cs typeface="Arial" panose="020B0604020202020204" pitchFamily="34" charset="0"/>
            </a:endParaRPr>
          </a:p>
          <a:p>
            <a:r>
              <a:rPr lang="sk-SK" b="1" dirty="0">
                <a:solidFill>
                  <a:srgbClr val="212121"/>
                </a:solidFill>
                <a:latin typeface="Arial" panose="020B0604020202020204" pitchFamily="34" charset="0"/>
                <a:cs typeface="Arial" panose="020B0604020202020204" pitchFamily="34" charset="0"/>
              </a:rPr>
              <a:t>	Riešenie záhad prostredníctvom chemických poznatkov</a:t>
            </a:r>
          </a:p>
          <a:p>
            <a:r>
              <a:rPr lang="sk-SK" dirty="0">
                <a:solidFill>
                  <a:srgbClr val="212121"/>
                </a:solidFill>
                <a:latin typeface="wf_segoe-ui_normal"/>
              </a:rPr>
              <a:t>	</a:t>
            </a:r>
            <a:r>
              <a:rPr lang="sk-SK" i="1" dirty="0">
                <a:solidFill>
                  <a:srgbClr val="212121"/>
                </a:solidFill>
                <a:latin typeface="wf_segoe-ui_normal"/>
              </a:rPr>
              <a:t>Aktivity: </a:t>
            </a:r>
          </a:p>
          <a:p>
            <a:r>
              <a:rPr lang="sk-SK" b="1" dirty="0">
                <a:solidFill>
                  <a:srgbClr val="212121"/>
                </a:solidFill>
                <a:latin typeface="wf_segoe-ui_normal"/>
              </a:rPr>
              <a:t>	Detektívny príbeh, Vražda a jedlo,</a:t>
            </a:r>
            <a:r>
              <a:rPr lang="sk-SK" dirty="0">
                <a:solidFill>
                  <a:srgbClr val="212121"/>
                </a:solidFill>
                <a:latin typeface="wf_segoe-ui_normal"/>
              </a:rPr>
              <a:t> Záhadná vražda 	klenotníka </a:t>
            </a:r>
            <a:r>
              <a:rPr lang="sk-SK" dirty="0" err="1">
                <a:solidFill>
                  <a:srgbClr val="212121"/>
                </a:solidFill>
                <a:latin typeface="wf_segoe-ui_normal"/>
              </a:rPr>
              <a:t>Beketovova</a:t>
            </a:r>
            <a:r>
              <a:rPr lang="sk-SK" dirty="0">
                <a:solidFill>
                  <a:srgbClr val="212121"/>
                </a:solidFill>
                <a:latin typeface="wf_segoe-ui_normal"/>
              </a:rPr>
              <a:t>, Záhada zmiznutej laboratórnej 	správy </a:t>
            </a:r>
          </a:p>
          <a:p>
            <a:endParaRPr lang="sk-SK" dirty="0">
              <a:solidFill>
                <a:schemeClr val="accent6">
                  <a:lumMod val="50000"/>
                </a:schemeClr>
              </a:solidFill>
              <a:latin typeface="Arial" panose="020B0604020202020204" pitchFamily="34" charset="0"/>
              <a:cs typeface="Arial" panose="020B0604020202020204" pitchFamily="34" charset="0"/>
            </a:endParaRPr>
          </a:p>
          <a:p>
            <a:endParaRPr lang="sk-SK" dirty="0">
              <a:solidFill>
                <a:schemeClr val="accent6">
                  <a:lumMod val="50000"/>
                </a:schemeClr>
              </a:solidFill>
              <a:latin typeface="Arial" panose="020B0604020202020204" pitchFamily="34" charset="0"/>
              <a:cs typeface="Arial" panose="020B0604020202020204" pitchFamily="34" charset="0"/>
            </a:endParaRPr>
          </a:p>
          <a:p>
            <a:r>
              <a:rPr lang="sk-SK" b="1" dirty="0">
                <a:solidFill>
                  <a:schemeClr val="accent6">
                    <a:lumMod val="50000"/>
                  </a:schemeClr>
                </a:solidFill>
                <a:latin typeface="Arial" panose="020B0604020202020204" pitchFamily="34" charset="0"/>
                <a:cs typeface="Arial" panose="020B0604020202020204" pitchFamily="34" charset="0"/>
              </a:rPr>
              <a:t>Počítačom podporované experimenty:</a:t>
            </a:r>
          </a:p>
          <a:p>
            <a:r>
              <a:rPr lang="sk-SK" b="1" dirty="0">
                <a:solidFill>
                  <a:srgbClr val="212121"/>
                </a:solidFill>
                <a:latin typeface="wf_segoe-ui_normal"/>
              </a:rPr>
              <a:t>	Stanovenie kyseliny </a:t>
            </a:r>
            <a:r>
              <a:rPr lang="sk-SK" b="1" dirty="0" err="1">
                <a:solidFill>
                  <a:srgbClr val="212121"/>
                </a:solidFill>
                <a:latin typeface="wf_segoe-ui_normal"/>
              </a:rPr>
              <a:t>trihydrogénfosforečnej</a:t>
            </a:r>
            <a:r>
              <a:rPr lang="sk-SK" b="1" dirty="0">
                <a:solidFill>
                  <a:srgbClr val="212121"/>
                </a:solidFill>
                <a:latin typeface="wf_segoe-ui_normal"/>
              </a:rPr>
              <a:t> v 	nealkoholických nápojoch,</a:t>
            </a:r>
          </a:p>
          <a:p>
            <a:r>
              <a:rPr lang="sk-SK" b="1" dirty="0">
                <a:solidFill>
                  <a:srgbClr val="212121"/>
                </a:solidFill>
                <a:latin typeface="wf_segoe-ui_normal"/>
              </a:rPr>
              <a:t>	</a:t>
            </a:r>
            <a:r>
              <a:rPr lang="sk-SK" dirty="0">
                <a:solidFill>
                  <a:srgbClr val="212121"/>
                </a:solidFill>
                <a:latin typeface="wf_segoe-ui_normal"/>
              </a:rPr>
              <a:t>Stanovenie kyseliny octovej v potravinárskom octe, 	Energetické zmeny pri chemických reakciách, Vodivosť 	vody,...</a:t>
            </a:r>
            <a:endParaRPr lang="sk-SK" b="1" dirty="0">
              <a:solidFill>
                <a:srgbClr val="212121"/>
              </a:solidFill>
              <a:latin typeface="wf_segoe-ui_normal"/>
            </a:endParaRPr>
          </a:p>
          <a:p>
            <a:endParaRPr lang="sk-SK" dirty="0"/>
          </a:p>
        </p:txBody>
      </p:sp>
    </p:spTree>
    <p:extLst>
      <p:ext uri="{BB962C8B-B14F-4D97-AF65-F5344CB8AC3E}">
        <p14:creationId xmlns:p14="http://schemas.microsoft.com/office/powerpoint/2010/main" val="275099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1730792-B530-499F-A55F-D9DCB6862BD3}"/>
              </a:ext>
            </a:extLst>
          </p:cNvPr>
          <p:cNvSpPr>
            <a:spLocks noGrp="1"/>
          </p:cNvSpPr>
          <p:nvPr>
            <p:ph type="title"/>
          </p:nvPr>
        </p:nvSpPr>
        <p:spPr/>
        <p:txBody>
          <a:bodyPr/>
          <a:lstStyle/>
          <a:p>
            <a:r>
              <a:rPr lang="sk-SK" sz="2700" dirty="0">
                <a:latin typeface="Bookman Old Style" panose="02050604050505020204" pitchFamily="18" charset="0"/>
              </a:rPr>
              <a:t>Detektívny príbeh</a:t>
            </a:r>
            <a:r>
              <a:rPr lang="sk-SK" dirty="0"/>
              <a:t/>
            </a:r>
            <a:br>
              <a:rPr lang="sk-SK" dirty="0"/>
            </a:br>
            <a:r>
              <a:rPr lang="sk-SK" sz="1350" dirty="0"/>
              <a:t>Ako zomrela obeť trestného činu?</a:t>
            </a:r>
            <a:endParaRPr lang="sk-SK" dirty="0"/>
          </a:p>
        </p:txBody>
      </p:sp>
      <p:sp>
        <p:nvSpPr>
          <p:cNvPr id="3" name="Zástupný objekt pre obsah 2">
            <a:extLst>
              <a:ext uri="{FF2B5EF4-FFF2-40B4-BE49-F238E27FC236}">
                <a16:creationId xmlns="" xmlns:a16="http://schemas.microsoft.com/office/drawing/2014/main" id="{A61A8E5A-E25E-4F36-8C5A-2FC06CB1F917}"/>
              </a:ext>
            </a:extLst>
          </p:cNvPr>
          <p:cNvSpPr>
            <a:spLocks noGrp="1"/>
          </p:cNvSpPr>
          <p:nvPr>
            <p:ph idx="1"/>
          </p:nvPr>
        </p:nvSpPr>
        <p:spPr>
          <a:xfrm>
            <a:off x="436180" y="1491705"/>
            <a:ext cx="4372119" cy="2677974"/>
          </a:xfrm>
          <a:ln>
            <a:solidFill>
              <a:schemeClr val="tx1">
                <a:lumMod val="65000"/>
                <a:lumOff val="35000"/>
              </a:schemeClr>
            </a:solidFill>
          </a:ln>
        </p:spPr>
        <p:txBody>
          <a:bodyPr>
            <a:normAutofit fontScale="92500" lnSpcReduction="20000"/>
          </a:bodyPr>
          <a:lstStyle/>
          <a:p>
            <a:r>
              <a:rPr lang="sk-SK" sz="1688" dirty="0">
                <a:latin typeface="Bernard MT Condensed" panose="02050806060905020404" pitchFamily="18" charset="0"/>
              </a:rPr>
              <a:t>V </a:t>
            </a:r>
            <a:r>
              <a:rPr lang="sk-SK" sz="1688" dirty="0" err="1">
                <a:latin typeface="Bernard MT Condensed" panose="02050806060905020404" pitchFamily="18" charset="0"/>
              </a:rPr>
              <a:t>Howth</a:t>
            </a:r>
            <a:r>
              <a:rPr lang="sk-SK" sz="1688" dirty="0">
                <a:latin typeface="Bernard MT Condensed" panose="02050806060905020404" pitchFamily="18" charset="0"/>
              </a:rPr>
              <a:t> </a:t>
            </a:r>
            <a:r>
              <a:rPr lang="sk-SK" sz="1688" dirty="0" err="1">
                <a:latin typeface="Bernard MT Condensed" panose="02050806060905020404" pitchFamily="18" charset="0"/>
              </a:rPr>
              <a:t>Head</a:t>
            </a:r>
            <a:r>
              <a:rPr lang="sk-SK" sz="1688" dirty="0">
                <a:latin typeface="Bernard MT Condensed" panose="02050806060905020404" pitchFamily="18" charset="0"/>
              </a:rPr>
              <a:t> sa našlo telo</a:t>
            </a:r>
          </a:p>
          <a:p>
            <a:endParaRPr lang="sk-SK" sz="1688" dirty="0">
              <a:latin typeface="Bernard MT Condensed" panose="02050806060905020404" pitchFamily="18" charset="0"/>
            </a:endParaRPr>
          </a:p>
          <a:p>
            <a:r>
              <a:rPr lang="sk-SK" dirty="0">
                <a:latin typeface="Garamond" panose="02020404030301010803" pitchFamily="18" charset="0"/>
              </a:rPr>
              <a:t>Včera večer bolo v </a:t>
            </a:r>
            <a:r>
              <a:rPr lang="sk-SK" dirty="0" err="1">
                <a:latin typeface="Garamond" panose="02020404030301010803" pitchFamily="18" charset="0"/>
              </a:rPr>
              <a:t>Howth</a:t>
            </a:r>
            <a:r>
              <a:rPr lang="sk-SK" dirty="0">
                <a:latin typeface="Garamond" panose="02020404030301010803" pitchFamily="18" charset="0"/>
              </a:rPr>
              <a:t> </a:t>
            </a:r>
            <a:r>
              <a:rPr lang="sk-SK" dirty="0" err="1">
                <a:latin typeface="Garamond" panose="02020404030301010803" pitchFamily="18" charset="0"/>
              </a:rPr>
              <a:t>Head</a:t>
            </a:r>
            <a:r>
              <a:rPr lang="sk-SK" dirty="0">
                <a:latin typeface="Garamond" panose="02020404030301010803" pitchFamily="18" charset="0"/>
              </a:rPr>
              <a:t> z mora vytiahnuté telo </a:t>
            </a:r>
            <a:r>
              <a:rPr lang="sk-SK" dirty="0" err="1">
                <a:latin typeface="Garamond" panose="02020404030301010803" pitchFamily="18" charset="0"/>
              </a:rPr>
              <a:t>Liama</a:t>
            </a:r>
            <a:r>
              <a:rPr lang="sk-SK" dirty="0">
                <a:latin typeface="Garamond" panose="02020404030301010803" pitchFamily="18" charset="0"/>
              </a:rPr>
              <a:t> Johnsona. Súdni znalci určili čas smrti medzi 18. a 21. hodinou predchádzajúceho večera. Jeho smútiaca manželka a dcéry boli príliš rozrušené na to, aby nám poskytli svoje vyjadrenie. Domnievajú sa však, že jeho prekvitajúce obchody boli vo finančných ťažkostiach.</a:t>
            </a:r>
          </a:p>
          <a:p>
            <a:endParaRPr lang="sk-SK" dirty="0">
              <a:latin typeface="Garamond" panose="02020404030301010803" pitchFamily="18" charset="0"/>
            </a:endParaRPr>
          </a:p>
          <a:p>
            <a:pPr algn="r"/>
            <a:r>
              <a:rPr lang="sk-SK" dirty="0" err="1">
                <a:latin typeface="Garamond" panose="02020404030301010803" pitchFamily="18" charset="0"/>
              </a:rPr>
              <a:t>Irish</a:t>
            </a:r>
            <a:r>
              <a:rPr lang="sk-SK" dirty="0">
                <a:latin typeface="Garamond" panose="02020404030301010803" pitchFamily="18" charset="0"/>
              </a:rPr>
              <a:t> </a:t>
            </a:r>
            <a:r>
              <a:rPr lang="sk-SK" dirty="0" err="1">
                <a:latin typeface="Garamond" panose="02020404030301010803" pitchFamily="18" charset="0"/>
              </a:rPr>
              <a:t>Indipendent</a:t>
            </a:r>
            <a:r>
              <a:rPr lang="sk-SK" dirty="0">
                <a:latin typeface="Garamond" panose="02020404030301010803" pitchFamily="18" charset="0"/>
              </a:rPr>
              <a:t>, 7. mája 2009</a:t>
            </a:r>
          </a:p>
        </p:txBody>
      </p:sp>
      <p:pic>
        <p:nvPicPr>
          <p:cNvPr id="4" name="Zástupný objekt pre obsah 4" descr="Lupa">
            <a:extLst>
              <a:ext uri="{FF2B5EF4-FFF2-40B4-BE49-F238E27FC236}">
                <a16:creationId xmlns="" xmlns:a16="http://schemas.microsoft.com/office/drawing/2014/main" id="{DF3CAE25-EC38-47D6-9800-44051275B8C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609629" y="693390"/>
            <a:ext cx="1191261" cy="1191261"/>
          </a:xfrm>
          <a:prstGeom prst="rect">
            <a:avLst/>
          </a:prstGeom>
          <a:effectLst>
            <a:outerShdw blurRad="76200" dir="13500000" sy="23000" kx="1200000" algn="br" rotWithShape="0">
              <a:prstClr val="black">
                <a:alpha val="20000"/>
              </a:prstClr>
            </a:outerShdw>
          </a:effectLst>
        </p:spPr>
      </p:pic>
      <p:pic>
        <p:nvPicPr>
          <p:cNvPr id="5" name="Obrázok 4">
            <a:extLst>
              <a:ext uri="{FF2B5EF4-FFF2-40B4-BE49-F238E27FC236}">
                <a16:creationId xmlns="" xmlns:a16="http://schemas.microsoft.com/office/drawing/2014/main" id="{422C764C-3F25-4636-B679-BF2F59EC8F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336" y="1051442"/>
            <a:ext cx="2164797" cy="120642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Grafický objekt 6" descr="Spona na papier">
            <a:extLst>
              <a:ext uri="{FF2B5EF4-FFF2-40B4-BE49-F238E27FC236}">
                <a16:creationId xmlns="" xmlns:a16="http://schemas.microsoft.com/office/drawing/2014/main" id="{C8819B15-967A-4BC0-B1FA-DC7215F7CB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462746" y="1491705"/>
            <a:ext cx="514350" cy="514350"/>
          </a:xfrm>
          <a:prstGeom prst="rect">
            <a:avLst/>
          </a:prstGeom>
        </p:spPr>
      </p:pic>
    </p:spTree>
    <p:extLst>
      <p:ext uri="{BB962C8B-B14F-4D97-AF65-F5344CB8AC3E}">
        <p14:creationId xmlns:p14="http://schemas.microsoft.com/office/powerpoint/2010/main" val="313174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Obrázok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002" y="2247109"/>
            <a:ext cx="1730556" cy="159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bdĺžnik 5"/>
          <p:cNvSpPr>
            <a:spLocks noChangeArrowheads="1"/>
          </p:cNvSpPr>
          <p:nvPr/>
        </p:nvSpPr>
        <p:spPr bwMode="auto">
          <a:xfrm>
            <a:off x="81668" y="2162178"/>
            <a:ext cx="2013388" cy="1223412"/>
          </a:xfrm>
          <a:prstGeom prst="rect">
            <a:avLst/>
          </a:prstGeom>
          <a:solidFill>
            <a:schemeClr val="bg1"/>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sk-SK" altLang="sk-SK" sz="1050" dirty="0"/>
              <a:t>Vyšetrovaním sme zistili, že cukor bol kontaminovaný inou látkou, nevieme však akou. ...</a:t>
            </a:r>
          </a:p>
          <a:p>
            <a:pPr>
              <a:spcBef>
                <a:spcPct val="0"/>
              </a:spcBef>
              <a:buClrTx/>
              <a:buSzTx/>
              <a:buFontTx/>
              <a:buNone/>
            </a:pPr>
            <a:r>
              <a:rPr lang="sk-SK" altLang="sk-SK" sz="1050" dirty="0"/>
              <a:t>.....potrebné vyšetriť vodu v pľúcach zavraždeného, aby sme zistili,  či sa jej zloženie zhoduje s vodou v bazéne. ...</a:t>
            </a:r>
          </a:p>
        </p:txBody>
      </p:sp>
      <p:cxnSp>
        <p:nvCxnSpPr>
          <p:cNvPr id="35" name="Rovná spojovacia šípka 34"/>
          <p:cNvCxnSpPr>
            <a:cxnSpLocks/>
            <a:stCxn id="21" idx="1"/>
          </p:cNvCxnSpPr>
          <p:nvPr/>
        </p:nvCxnSpPr>
        <p:spPr>
          <a:xfrm flipH="1" flipV="1">
            <a:off x="1916240" y="2643314"/>
            <a:ext cx="687328" cy="3568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0" name="Obdĺžnik 5"/>
          <p:cNvSpPr>
            <a:spLocks noChangeArrowheads="1"/>
          </p:cNvSpPr>
          <p:nvPr/>
        </p:nvSpPr>
        <p:spPr bwMode="auto">
          <a:xfrm>
            <a:off x="1215841" y="4189254"/>
            <a:ext cx="3316219" cy="900246"/>
          </a:xfrm>
          <a:prstGeom prst="rect">
            <a:avLst/>
          </a:prstGeom>
          <a:solidFill>
            <a:schemeClr val="bg1"/>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0"/>
              </a:spcBef>
              <a:buClrTx/>
              <a:buSzTx/>
              <a:buFontTx/>
              <a:buNone/>
            </a:pPr>
            <a:r>
              <a:rPr lang="sk-SK" altLang="sk-SK" sz="1050" dirty="0"/>
              <a:t>Pracovné skupiny na základe výsledkov experimentov určia, či voda z pľúc bola slaná, či čaj alebo cukor boli kontaminované a formulujú závery o príčinách smrti obete. Vyvodzujú závery z vyšetrovania zločinu.</a:t>
            </a:r>
          </a:p>
        </p:txBody>
      </p:sp>
      <p:cxnSp>
        <p:nvCxnSpPr>
          <p:cNvPr id="51" name="Rovná spojovacia šípka 50"/>
          <p:cNvCxnSpPr>
            <a:cxnSpLocks/>
          </p:cNvCxnSpPr>
          <p:nvPr/>
        </p:nvCxnSpPr>
        <p:spPr>
          <a:xfrm>
            <a:off x="3449280" y="3839560"/>
            <a:ext cx="0" cy="2272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Obdĺžnik 19"/>
          <p:cNvSpPr>
            <a:spLocks noChangeArrowheads="1"/>
          </p:cNvSpPr>
          <p:nvPr/>
        </p:nvSpPr>
        <p:spPr bwMode="auto">
          <a:xfrm>
            <a:off x="1577322" y="907192"/>
            <a:ext cx="4056488" cy="276999"/>
          </a:xfrm>
          <a:prstGeom prst="rect">
            <a:avLst/>
          </a:prstGeom>
          <a:solidFill>
            <a:schemeClr val="bg1"/>
          </a:solidFill>
          <a:ln w="9525">
            <a:no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sk-SK" altLang="sk-SK" sz="1200" b="1" dirty="0"/>
              <a:t>Problém: </a:t>
            </a:r>
            <a:r>
              <a:rPr lang="sk-SK" altLang="sk-SK" sz="1200" b="1" dirty="0">
                <a:solidFill>
                  <a:srgbClr val="FF0000"/>
                </a:solidFill>
              </a:rPr>
              <a:t>Ako zomrela obeť trestného činu?</a:t>
            </a:r>
          </a:p>
        </p:txBody>
      </p:sp>
      <p:sp>
        <p:nvSpPr>
          <p:cNvPr id="22" name="Obdĺžnik 4"/>
          <p:cNvSpPr>
            <a:spLocks noChangeArrowheads="1"/>
          </p:cNvSpPr>
          <p:nvPr/>
        </p:nvSpPr>
        <p:spPr bwMode="auto">
          <a:xfrm>
            <a:off x="1461358" y="1201899"/>
            <a:ext cx="3916017" cy="938719"/>
          </a:xfrm>
          <a:prstGeom prst="rect">
            <a:avLst/>
          </a:prstGeom>
          <a:solidFill>
            <a:schemeClr val="bg1"/>
          </a:solidFill>
          <a:ln w="12700">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sk-SK" altLang="sk-SK" sz="1100" dirty="0"/>
              <a:t>....... </a:t>
            </a:r>
            <a:r>
              <a:rPr lang="sk-SK" altLang="sk-SK" sz="1100" b="1" dirty="0"/>
              <a:t>pátra sa po príčine smrti</a:t>
            </a:r>
            <a:r>
              <a:rPr lang="sk-SK" altLang="sk-SK" sz="1100" dirty="0"/>
              <a:t>....</a:t>
            </a:r>
          </a:p>
          <a:p>
            <a:pPr algn="just">
              <a:spcBef>
                <a:spcPct val="0"/>
              </a:spcBef>
              <a:buClrTx/>
              <a:buSzTx/>
              <a:buFontTx/>
              <a:buNone/>
            </a:pPr>
            <a:r>
              <a:rPr lang="sk-SK" altLang="sk-SK" sz="1100" dirty="0"/>
              <a:t>...v dome obete našla šálka čaju, čajová kanvica a hnedý cukor. </a:t>
            </a:r>
            <a:r>
              <a:rPr lang="sk-SK" altLang="sk-SK" sz="1100" b="1" dirty="0"/>
              <a:t>Žiaci majú vyriešiť tento trestný čin a k dispozícii majú vzorku vody z pľúc obete, čaju zo šálky a použitý cukor. </a:t>
            </a:r>
          </a:p>
        </p:txBody>
      </p:sp>
      <p:pic>
        <p:nvPicPr>
          <p:cNvPr id="4" name="Obrázo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427" y="1121468"/>
            <a:ext cx="1111186" cy="61925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Obrázo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7376" y="1024924"/>
            <a:ext cx="1327551" cy="91252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6" name="Rovná spojovacia šípka 25"/>
          <p:cNvCxnSpPr>
            <a:cxnSpLocks/>
          </p:cNvCxnSpPr>
          <p:nvPr/>
        </p:nvCxnSpPr>
        <p:spPr>
          <a:xfrm flipH="1" flipV="1">
            <a:off x="3320788" y="2086448"/>
            <a:ext cx="6603" cy="2292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Obdĺžnik 7"/>
          <p:cNvSpPr>
            <a:spLocks noChangeArrowheads="1"/>
          </p:cNvSpPr>
          <p:nvPr/>
        </p:nvSpPr>
        <p:spPr bwMode="auto">
          <a:xfrm>
            <a:off x="4532060" y="2009780"/>
            <a:ext cx="2354418" cy="30623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sk-SK" altLang="sk-SK" sz="1100" b="1" dirty="0"/>
              <a:t>Žiaci v skupinách diskutujú o možných riešeniach:</a:t>
            </a:r>
          </a:p>
          <a:p>
            <a:pPr>
              <a:spcBef>
                <a:spcPct val="0"/>
              </a:spcBef>
            </a:pPr>
            <a:r>
              <a:rPr lang="sk-SK" altLang="sk-SK" sz="1100" dirty="0"/>
              <a:t>- </a:t>
            </a:r>
            <a:r>
              <a:rPr lang="sk-SK" altLang="sk-SK" sz="1050" dirty="0"/>
              <a:t>Zomrela obeť ešte pred potopením do mora?</a:t>
            </a:r>
          </a:p>
          <a:p>
            <a:pPr>
              <a:spcBef>
                <a:spcPct val="0"/>
              </a:spcBef>
            </a:pPr>
            <a:r>
              <a:rPr lang="sk-SK" altLang="sk-SK" sz="1050" dirty="0"/>
              <a:t>- Existujú nejaké dôkazy o kontaminácii cukru inou látkou?</a:t>
            </a:r>
          </a:p>
          <a:p>
            <a:pPr>
              <a:spcBef>
                <a:spcPct val="0"/>
              </a:spcBef>
            </a:pPr>
            <a:r>
              <a:rPr lang="sk-SK" altLang="sk-SK" sz="1050" dirty="0"/>
              <a:t>- Existujú nejaké dôkazy o kontaminácii čaju inou látkou?</a:t>
            </a:r>
          </a:p>
          <a:p>
            <a:pPr>
              <a:spcBef>
                <a:spcPct val="0"/>
              </a:spcBef>
            </a:pPr>
            <a:r>
              <a:rPr lang="sk-SK" altLang="sk-SK" sz="1100" b="1" dirty="0"/>
              <a:t>Vytvárajú hypotézy o úmrtí obete:</a:t>
            </a:r>
          </a:p>
          <a:p>
            <a:pPr>
              <a:spcBef>
                <a:spcPct val="0"/>
              </a:spcBef>
            </a:pPr>
            <a:r>
              <a:rPr lang="sk-SK" altLang="sk-SK" sz="1100" b="1" dirty="0"/>
              <a:t>Hľadajú dôkazy </a:t>
            </a:r>
            <a:r>
              <a:rPr lang="sk-SK" altLang="sk-SK" sz="1100" dirty="0"/>
              <a:t>pre </a:t>
            </a:r>
            <a:r>
              <a:rPr lang="sk-SK" altLang="sk-SK" sz="1050" dirty="0"/>
              <a:t>potvrdenie alebo vyvrátenie hypotéz. Musia pritom zvoliť </a:t>
            </a:r>
          </a:p>
          <a:p>
            <a:pPr>
              <a:spcBef>
                <a:spcPct val="0"/>
              </a:spcBef>
            </a:pPr>
            <a:r>
              <a:rPr lang="sk-SK" altLang="sk-SK" sz="1050" dirty="0"/>
              <a:t>vhodné postupy (využiť separačné metódy), </a:t>
            </a:r>
          </a:p>
          <a:p>
            <a:pPr>
              <a:spcBef>
                <a:spcPct val="0"/>
              </a:spcBef>
            </a:pPr>
            <a:r>
              <a:rPr lang="sk-SK" altLang="sk-SK" sz="1050" dirty="0"/>
              <a:t>ktorými vyšetria jednotlivé vzorky. </a:t>
            </a:r>
          </a:p>
          <a:p>
            <a:pPr>
              <a:spcBef>
                <a:spcPct val="0"/>
              </a:spcBef>
            </a:pPr>
            <a:r>
              <a:rPr lang="sk-SK" altLang="sk-SK" sz="1100" b="1" dirty="0"/>
              <a:t>Následne realizujú navrhnuté postupy.</a:t>
            </a:r>
            <a:endParaRPr lang="sk-SK" altLang="sk-SK" sz="1100" dirty="0"/>
          </a:p>
        </p:txBody>
      </p:sp>
      <p:cxnSp>
        <p:nvCxnSpPr>
          <p:cNvPr id="28" name="Rovná spojovacia šípka 27"/>
          <p:cNvCxnSpPr>
            <a:cxnSpLocks/>
          </p:cNvCxnSpPr>
          <p:nvPr/>
        </p:nvCxnSpPr>
        <p:spPr>
          <a:xfrm>
            <a:off x="4337484" y="3052213"/>
            <a:ext cx="49691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BlokTextu 20"/>
          <p:cNvSpPr txBox="1">
            <a:spLocks noChangeArrowheads="1"/>
          </p:cNvSpPr>
          <p:nvPr/>
        </p:nvSpPr>
        <p:spPr bwMode="auto">
          <a:xfrm>
            <a:off x="2603568" y="2935252"/>
            <a:ext cx="372848" cy="2480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k-SK" altLang="sk-SK" sz="506" b="1" dirty="0">
                <a:latin typeface="Calibri" panose="020F0502020204030204" pitchFamily="34" charset="0"/>
              </a:rPr>
              <a:t>rozšírenie</a:t>
            </a:r>
          </a:p>
        </p:txBody>
      </p:sp>
      <p:cxnSp>
        <p:nvCxnSpPr>
          <p:cNvPr id="43" name="Rovná spojovacia šípka 42"/>
          <p:cNvCxnSpPr>
            <a:cxnSpLocks/>
          </p:cNvCxnSpPr>
          <p:nvPr/>
        </p:nvCxnSpPr>
        <p:spPr>
          <a:xfrm flipH="1">
            <a:off x="2133742" y="3052213"/>
            <a:ext cx="1193649" cy="437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Obdĺžnik 5"/>
          <p:cNvSpPr>
            <a:spLocks noChangeArrowheads="1"/>
          </p:cNvSpPr>
          <p:nvPr/>
        </p:nvSpPr>
        <p:spPr bwMode="auto">
          <a:xfrm>
            <a:off x="81668" y="3402933"/>
            <a:ext cx="3096167" cy="738664"/>
          </a:xfrm>
          <a:prstGeom prst="rect">
            <a:avLst/>
          </a:prstGeom>
          <a:solidFill>
            <a:schemeClr val="bg1"/>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0"/>
              </a:spcBef>
              <a:buClrTx/>
              <a:buSzTx/>
              <a:buFontTx/>
              <a:buNone/>
            </a:pPr>
            <a:r>
              <a:rPr lang="sk-SK" altLang="sk-SK" sz="1050" dirty="0"/>
              <a:t>Žiaci hodnotia svoju prácu v skupinách (sebahodnotenie) - ako pomohli, čo im robilo problémy, ako navzájom spolupracovali (hodnotenie rovesníkov), čo je potrebné zlepšiť.</a:t>
            </a:r>
          </a:p>
        </p:txBody>
      </p:sp>
      <p:sp>
        <p:nvSpPr>
          <p:cNvPr id="23" name="Obdĺžnik 22"/>
          <p:cNvSpPr>
            <a:spLocks noChangeArrowheads="1"/>
          </p:cNvSpPr>
          <p:nvPr/>
        </p:nvSpPr>
        <p:spPr bwMode="auto">
          <a:xfrm>
            <a:off x="-35488" y="5496126"/>
            <a:ext cx="6712551" cy="326243"/>
          </a:xfrm>
          <a:prstGeom prst="rect">
            <a:avLst/>
          </a:prstGeom>
          <a:solidFill>
            <a:schemeClr val="bg1"/>
          </a:solidFill>
          <a:ln w="9525">
            <a:solidFill>
              <a:srgbClr val="000000"/>
            </a:solidFill>
            <a:miter lim="800000"/>
            <a:headEnd/>
            <a:tailEnd/>
          </a:ln>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sk-SK" altLang="sk-SK" sz="380" b="1" dirty="0">
                <a:latin typeface="Arial" panose="020B0604020202020204" pitchFamily="34" charset="0"/>
                <a:cs typeface="Arial" panose="020B0604020202020204" pitchFamily="34" charset="0"/>
              </a:rPr>
              <a:t>Zdroje:</a:t>
            </a:r>
          </a:p>
          <a:p>
            <a:pPr algn="just"/>
            <a:r>
              <a:rPr lang="sk-SK" altLang="sk-SK" sz="380" b="1" dirty="0" err="1">
                <a:latin typeface="Arial" panose="020B0604020202020204" pitchFamily="34" charset="0"/>
                <a:cs typeface="Arial" panose="020B0604020202020204" pitchFamily="34" charset="0"/>
              </a:rPr>
              <a:t>Ganajová</a:t>
            </a:r>
            <a:r>
              <a:rPr lang="sk-SK" altLang="sk-SK" sz="380" b="1" dirty="0">
                <a:latin typeface="Arial" panose="020B0604020202020204" pitchFamily="34" charset="0"/>
                <a:cs typeface="Arial" panose="020B0604020202020204" pitchFamily="34" charset="0"/>
              </a:rPr>
              <a:t>, M., </a:t>
            </a:r>
            <a:r>
              <a:rPr lang="sk-SK" altLang="sk-SK" sz="380" dirty="0" err="1">
                <a:latin typeface="Arial" panose="020B0604020202020204" pitchFamily="34" charset="0"/>
                <a:cs typeface="Arial" panose="020B0604020202020204" pitchFamily="34" charset="0"/>
              </a:rPr>
              <a:t>Kristofová</a:t>
            </a:r>
            <a:r>
              <a:rPr lang="sk-SK" altLang="sk-SK" sz="380" dirty="0">
                <a:latin typeface="Arial" panose="020B0604020202020204" pitchFamily="34" charset="0"/>
                <a:cs typeface="Arial" panose="020B0604020202020204" pitchFamily="34" charset="0"/>
              </a:rPr>
              <a:t>, M. (2013). </a:t>
            </a:r>
            <a:r>
              <a:rPr lang="sk-SK" altLang="sk-SK" sz="380" b="1" i="1" dirty="0" err="1">
                <a:latin typeface="Arial" panose="020B0604020202020204" pitchFamily="34" charset="0"/>
                <a:cs typeface="Arial" panose="020B0604020202020204" pitchFamily="34" charset="0"/>
              </a:rPr>
              <a:t>Experience</a:t>
            </a:r>
            <a:r>
              <a:rPr lang="sk-SK" altLang="sk-SK" sz="380" b="1" i="1" dirty="0">
                <a:latin typeface="Arial" panose="020B0604020202020204" pitchFamily="34" charset="0"/>
                <a:cs typeface="Arial" panose="020B0604020202020204" pitchFamily="34" charset="0"/>
              </a:rPr>
              <a:t> in </a:t>
            </a:r>
            <a:r>
              <a:rPr lang="sk-SK" altLang="sk-SK" sz="380" b="1" i="1" dirty="0" err="1">
                <a:latin typeface="Arial" panose="020B0604020202020204" pitchFamily="34" charset="0"/>
                <a:cs typeface="Arial" panose="020B0604020202020204" pitchFamily="34" charset="0"/>
              </a:rPr>
              <a:t>using</a:t>
            </a:r>
            <a:r>
              <a:rPr lang="sk-SK" altLang="sk-SK" sz="380" b="1" i="1" dirty="0">
                <a:latin typeface="Arial" panose="020B0604020202020204" pitchFamily="34" charset="0"/>
                <a:cs typeface="Arial" panose="020B0604020202020204" pitchFamily="34" charset="0"/>
              </a:rPr>
              <a:t> </a:t>
            </a:r>
            <a:r>
              <a:rPr lang="sk-SK" altLang="sk-SK" sz="380" b="1" i="1" dirty="0" err="1">
                <a:latin typeface="Arial" panose="020B0604020202020204" pitchFamily="34" charset="0"/>
                <a:cs typeface="Arial" panose="020B0604020202020204" pitchFamily="34" charset="0"/>
              </a:rPr>
              <a:t>inquiry-based</a:t>
            </a:r>
            <a:r>
              <a:rPr lang="sk-SK" altLang="sk-SK" sz="380" b="1" i="1" dirty="0">
                <a:latin typeface="Arial" panose="020B0604020202020204" pitchFamily="34" charset="0"/>
                <a:cs typeface="Arial" panose="020B0604020202020204" pitchFamily="34" charset="0"/>
              </a:rPr>
              <a:t> </a:t>
            </a:r>
            <a:r>
              <a:rPr lang="sk-SK" altLang="sk-SK" sz="380" b="1" i="1" dirty="0" err="1">
                <a:latin typeface="Arial" panose="020B0604020202020204" pitchFamily="34" charset="0"/>
                <a:cs typeface="Arial" panose="020B0604020202020204" pitchFamily="34" charset="0"/>
              </a:rPr>
              <a:t>method</a:t>
            </a:r>
            <a:r>
              <a:rPr lang="sk-SK" altLang="sk-SK" sz="380" b="1" i="1" dirty="0">
                <a:latin typeface="Arial" panose="020B0604020202020204" pitchFamily="34" charset="0"/>
                <a:cs typeface="Arial" panose="020B0604020202020204" pitchFamily="34" charset="0"/>
              </a:rPr>
              <a:t> in </a:t>
            </a:r>
            <a:r>
              <a:rPr lang="sk-SK" altLang="sk-SK" sz="380" b="1" i="1" dirty="0" err="1">
                <a:latin typeface="Arial" panose="020B0604020202020204" pitchFamily="34" charset="0"/>
                <a:cs typeface="Arial" panose="020B0604020202020204" pitchFamily="34" charset="0"/>
              </a:rPr>
              <a:t>chemistry</a:t>
            </a:r>
            <a:r>
              <a:rPr lang="sk-SK" altLang="sk-SK" sz="380" b="1" i="1" dirty="0">
                <a:latin typeface="Arial" panose="020B0604020202020204" pitchFamily="34" charset="0"/>
                <a:cs typeface="Arial" panose="020B0604020202020204" pitchFamily="34" charset="0"/>
              </a:rPr>
              <a:t> </a:t>
            </a:r>
            <a:r>
              <a:rPr lang="sk-SK" altLang="sk-SK" sz="380" b="1" i="1" dirty="0" err="1">
                <a:latin typeface="Arial" panose="020B0604020202020204" pitchFamily="34" charset="0"/>
                <a:cs typeface="Arial" panose="020B0604020202020204" pitchFamily="34" charset="0"/>
              </a:rPr>
              <a:t>teaching</a:t>
            </a:r>
            <a:r>
              <a:rPr lang="sk-SK" altLang="sk-SK" sz="380" b="1" i="1" dirty="0">
                <a:latin typeface="Arial" panose="020B0604020202020204" pitchFamily="34" charset="0"/>
                <a:cs typeface="Arial" panose="020B0604020202020204" pitchFamily="34" charset="0"/>
              </a:rPr>
              <a:t>. </a:t>
            </a:r>
            <a:r>
              <a:rPr lang="sk-SK" altLang="sk-SK" sz="380" dirty="0">
                <a:latin typeface="Arial" panose="020B0604020202020204" pitchFamily="34" charset="0"/>
                <a:cs typeface="Arial" panose="020B0604020202020204" pitchFamily="34" charset="0"/>
              </a:rPr>
              <a:t>In: </a:t>
            </a:r>
            <a:r>
              <a:rPr lang="sk-SK" altLang="sk-SK" sz="380" i="1" dirty="0">
                <a:latin typeface="Arial" panose="020B0604020202020204" pitchFamily="34" charset="0"/>
                <a:cs typeface="Arial" panose="020B0604020202020204" pitchFamily="34" charset="0"/>
              </a:rPr>
              <a:t>10th International </a:t>
            </a:r>
            <a:r>
              <a:rPr lang="sk-SK" altLang="sk-SK" sz="380" i="1" dirty="0" err="1">
                <a:latin typeface="Arial" panose="020B0604020202020204" pitchFamily="34" charset="0"/>
                <a:cs typeface="Arial" panose="020B0604020202020204" pitchFamily="34" charset="0"/>
              </a:rPr>
              <a:t>Conference</a:t>
            </a:r>
            <a:r>
              <a:rPr lang="sk-SK" altLang="sk-SK" sz="380" i="1" dirty="0">
                <a:latin typeface="Arial" panose="020B0604020202020204" pitchFamily="34" charset="0"/>
                <a:cs typeface="Arial" panose="020B0604020202020204" pitchFamily="34" charset="0"/>
              </a:rPr>
              <a:t> on </a:t>
            </a:r>
            <a:r>
              <a:rPr lang="sk-SK" altLang="sk-SK" sz="380" i="1" dirty="0" err="1">
                <a:latin typeface="Arial" panose="020B0604020202020204" pitchFamily="34" charset="0"/>
                <a:cs typeface="Arial" panose="020B0604020202020204" pitchFamily="34" charset="0"/>
              </a:rPr>
              <a:t>Hands</a:t>
            </a:r>
            <a:r>
              <a:rPr lang="sk-SK" altLang="sk-SK" sz="380" i="1" dirty="0">
                <a:latin typeface="Arial" panose="020B0604020202020204" pitchFamily="34" charset="0"/>
                <a:cs typeface="Arial" panose="020B0604020202020204" pitchFamily="34" charset="0"/>
              </a:rPr>
              <a:t>-on </a:t>
            </a:r>
            <a:r>
              <a:rPr lang="sk-SK" altLang="sk-SK" sz="380" i="1" dirty="0" err="1">
                <a:latin typeface="Arial" panose="020B0604020202020204" pitchFamily="34" charset="0"/>
                <a:cs typeface="Arial" panose="020B0604020202020204" pitchFamily="34" charset="0"/>
              </a:rPr>
              <a:t>Science</a:t>
            </a:r>
            <a:r>
              <a:rPr lang="sk-SK" altLang="sk-SK" sz="380" i="1" dirty="0">
                <a:latin typeface="Arial" panose="020B0604020202020204" pitchFamily="34" charset="0"/>
                <a:cs typeface="Arial" panose="020B0604020202020204" pitchFamily="34" charset="0"/>
              </a:rPr>
              <a:t> </a:t>
            </a:r>
            <a:r>
              <a:rPr lang="sk-SK" altLang="sk-SK" sz="380" dirty="0">
                <a:latin typeface="Arial" panose="020B0604020202020204" pitchFamily="34" charset="0"/>
                <a:cs typeface="Arial" panose="020B0604020202020204" pitchFamily="34" charset="0"/>
              </a:rPr>
              <a:t>– zborník z medzinárodnej konferencie, 1.-5.7. 2013, Košice. </a:t>
            </a:r>
          </a:p>
          <a:p>
            <a:r>
              <a:rPr lang="sk-SK" sz="380" b="1" dirty="0">
                <a:latin typeface="Arial" panose="020B0604020202020204" pitchFamily="34" charset="0"/>
                <a:cs typeface="Arial" panose="020B0604020202020204" pitchFamily="34" charset="0"/>
              </a:rPr>
              <a:t>Ganajová, M</a:t>
            </a:r>
            <a:r>
              <a:rPr lang="sk-SK" sz="380" dirty="0">
                <a:latin typeface="Arial" panose="020B0604020202020204" pitchFamily="34" charset="0"/>
                <a:cs typeface="Arial" panose="020B0604020202020204" pitchFamily="34" charset="0"/>
              </a:rPr>
              <a:t>., </a:t>
            </a:r>
            <a:r>
              <a:rPr lang="sk-SK" sz="380" dirty="0" err="1">
                <a:latin typeface="Arial" panose="020B0604020202020204" pitchFamily="34" charset="0"/>
                <a:cs typeface="Arial" panose="020B0604020202020204" pitchFamily="34" charset="0"/>
              </a:rPr>
              <a:t>Čtrnáctová</a:t>
            </a:r>
            <a:r>
              <a:rPr lang="sk-SK" sz="380" dirty="0">
                <a:latin typeface="Arial" panose="020B0604020202020204" pitchFamily="34" charset="0"/>
                <a:cs typeface="Arial" panose="020B0604020202020204" pitchFamily="34" charset="0"/>
              </a:rPr>
              <a:t>, H., </a:t>
            </a:r>
            <a:r>
              <a:rPr lang="sk-SK" sz="380" dirty="0" err="1">
                <a:latin typeface="Arial" panose="020B0604020202020204" pitchFamily="34" charset="0"/>
                <a:cs typeface="Arial" panose="020B0604020202020204" pitchFamily="34" charset="0"/>
              </a:rPr>
              <a:t>Šmejkal</a:t>
            </a:r>
            <a:r>
              <a:rPr lang="sk-SK" sz="380" dirty="0">
                <a:latin typeface="Arial" panose="020B0604020202020204" pitchFamily="34" charset="0"/>
                <a:cs typeface="Arial" panose="020B0604020202020204" pitchFamily="34" charset="0"/>
              </a:rPr>
              <a:t>, P. (2013). </a:t>
            </a:r>
            <a:r>
              <a:rPr lang="sk-SK" sz="380" b="1" i="1" dirty="0" err="1">
                <a:latin typeface="Arial" panose="020B0604020202020204" pitchFamily="34" charset="0"/>
                <a:cs typeface="Arial" panose="020B0604020202020204" pitchFamily="34" charset="0"/>
              </a:rPr>
              <a:t>Badatelsky</a:t>
            </a:r>
            <a:r>
              <a:rPr lang="sk-SK" sz="380" b="1" i="1" dirty="0">
                <a:latin typeface="Arial" panose="020B0604020202020204" pitchFamily="34" charset="0"/>
                <a:cs typeface="Arial" panose="020B0604020202020204" pitchFamily="34" charset="0"/>
              </a:rPr>
              <a:t> orientovaná </a:t>
            </a:r>
            <a:r>
              <a:rPr lang="sk-SK" sz="380" b="1" i="1" dirty="0" err="1">
                <a:latin typeface="Arial" panose="020B0604020202020204" pitchFamily="34" charset="0"/>
                <a:cs typeface="Arial" panose="020B0604020202020204" pitchFamily="34" charset="0"/>
              </a:rPr>
              <a:t>metoda</a:t>
            </a:r>
            <a:r>
              <a:rPr lang="sk-SK" sz="380" b="1" i="1" dirty="0">
                <a:latin typeface="Arial" panose="020B0604020202020204" pitchFamily="34" charset="0"/>
                <a:cs typeface="Arial" panose="020B0604020202020204" pitchFamily="34" charset="0"/>
              </a:rPr>
              <a:t> </a:t>
            </a:r>
            <a:r>
              <a:rPr lang="sk-SK" sz="380" b="1" i="1" dirty="0" err="1">
                <a:latin typeface="Arial" panose="020B0604020202020204" pitchFamily="34" charset="0"/>
                <a:cs typeface="Arial" panose="020B0604020202020204" pitchFamily="34" charset="0"/>
              </a:rPr>
              <a:t>ve</a:t>
            </a:r>
            <a:r>
              <a:rPr lang="sk-SK" sz="380" b="1" i="1" dirty="0">
                <a:latin typeface="Arial" panose="020B0604020202020204" pitchFamily="34" charset="0"/>
                <a:cs typeface="Arial" panose="020B0604020202020204" pitchFamily="34" charset="0"/>
              </a:rPr>
              <a:t> </a:t>
            </a:r>
            <a:r>
              <a:rPr lang="sk-SK" sz="380" b="1" i="1" dirty="0" err="1">
                <a:latin typeface="Arial" panose="020B0604020202020204" pitchFamily="34" charset="0"/>
                <a:cs typeface="Arial" panose="020B0604020202020204" pitchFamily="34" charset="0"/>
              </a:rPr>
              <a:t>výuce</a:t>
            </a:r>
            <a:r>
              <a:rPr lang="sk-SK" sz="380" b="1" i="1" dirty="0">
                <a:latin typeface="Arial" panose="020B0604020202020204" pitchFamily="34" charset="0"/>
                <a:cs typeface="Arial" panose="020B0604020202020204" pitchFamily="34" charset="0"/>
              </a:rPr>
              <a:t> </a:t>
            </a:r>
            <a:r>
              <a:rPr lang="sk-SK" sz="380" b="1" i="1" dirty="0" err="1">
                <a:latin typeface="Arial" panose="020B0604020202020204" pitchFamily="34" charset="0"/>
                <a:cs typeface="Arial" panose="020B0604020202020204" pitchFamily="34" charset="0"/>
              </a:rPr>
              <a:t>chemie</a:t>
            </a:r>
            <a:r>
              <a:rPr lang="sk-SK" sz="380" b="1" i="1" dirty="0">
                <a:latin typeface="Arial" panose="020B0604020202020204" pitchFamily="34" charset="0"/>
                <a:cs typeface="Arial" panose="020B0604020202020204" pitchFamily="34" charset="0"/>
              </a:rPr>
              <a:t> - </a:t>
            </a:r>
            <a:r>
              <a:rPr lang="sk-SK" sz="380" b="1" i="1" dirty="0" err="1">
                <a:latin typeface="Arial" panose="020B0604020202020204" pitchFamily="34" charset="0"/>
                <a:cs typeface="Arial" panose="020B0604020202020204" pitchFamily="34" charset="0"/>
              </a:rPr>
              <a:t>teorie</a:t>
            </a:r>
            <a:r>
              <a:rPr lang="sk-SK" sz="380" b="1" i="1" dirty="0">
                <a:latin typeface="Arial" panose="020B0604020202020204" pitchFamily="34" charset="0"/>
                <a:cs typeface="Arial" panose="020B0604020202020204" pitchFamily="34" charset="0"/>
              </a:rPr>
              <a:t> a prax. </a:t>
            </a:r>
            <a:r>
              <a:rPr lang="sk-SK" sz="380" dirty="0">
                <a:latin typeface="Arial" panose="020B0604020202020204" pitchFamily="34" charset="0"/>
                <a:cs typeface="Arial" panose="020B0604020202020204" pitchFamily="34" charset="0"/>
              </a:rPr>
              <a:t>č. projektu: KEGA 027-4/011, iné 244749.  In: </a:t>
            </a:r>
            <a:r>
              <a:rPr lang="sk-SK" sz="380" i="1" dirty="0">
                <a:latin typeface="Arial" panose="020B0604020202020204" pitchFamily="34" charset="0"/>
                <a:cs typeface="Arial" panose="020B0604020202020204" pitchFamily="34" charset="0"/>
              </a:rPr>
              <a:t>Súčasnosť a perspektívy didaktiky chémie III. : zborník z medzinárodnej konferencie : 29.-31.5.2013, Donovaly</a:t>
            </a:r>
            <a:r>
              <a:rPr lang="sk-SK" sz="380" dirty="0">
                <a:latin typeface="Arial" panose="020B0604020202020204" pitchFamily="34" charset="0"/>
                <a:cs typeface="Arial" panose="020B0604020202020204" pitchFamily="34" charset="0"/>
              </a:rPr>
              <a:t>. Banská Bystrica : Fakulta prírodných vied, Univerzita Mateja Bela Banská Bystrica, s. 14-18.  </a:t>
            </a:r>
          </a:p>
        </p:txBody>
      </p:sp>
      <p:sp>
        <p:nvSpPr>
          <p:cNvPr id="2" name="Obdĺžnik 1"/>
          <p:cNvSpPr/>
          <p:nvPr/>
        </p:nvSpPr>
        <p:spPr>
          <a:xfrm>
            <a:off x="3662876" y="203294"/>
            <a:ext cx="3429000" cy="715581"/>
          </a:xfrm>
          <a:prstGeom prst="rect">
            <a:avLst/>
          </a:prstGeom>
        </p:spPr>
        <p:txBody>
          <a:bodyPr>
            <a:spAutoFit/>
          </a:bodyPr>
          <a:lstStyle/>
          <a:p>
            <a:r>
              <a:rPr lang="sk-SK" sz="2700" dirty="0">
                <a:solidFill>
                  <a:schemeClr val="bg1"/>
                </a:solidFill>
                <a:latin typeface="Bookman Old Style" panose="02050604050505020204" pitchFamily="18" charset="0"/>
              </a:rPr>
              <a:t>Detektívny príbeh</a:t>
            </a:r>
            <a:r>
              <a:rPr lang="sk-SK" dirty="0">
                <a:solidFill>
                  <a:schemeClr val="bg1"/>
                </a:solidFill>
              </a:rPr>
              <a:t/>
            </a:r>
            <a:br>
              <a:rPr lang="sk-SK" dirty="0">
                <a:solidFill>
                  <a:schemeClr val="bg1"/>
                </a:solidFill>
              </a:rPr>
            </a:br>
            <a:r>
              <a:rPr lang="sk-SK" dirty="0">
                <a:solidFill>
                  <a:schemeClr val="bg1"/>
                </a:solidFill>
              </a:rPr>
              <a:t>Ako zomrela obeť trestného činu?</a:t>
            </a:r>
          </a:p>
        </p:txBody>
      </p:sp>
    </p:spTree>
    <p:extLst>
      <p:ext uri="{BB962C8B-B14F-4D97-AF65-F5344CB8AC3E}">
        <p14:creationId xmlns:p14="http://schemas.microsoft.com/office/powerpoint/2010/main" val="34473346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0"/>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250"/>
                                        <p:tgtEl>
                                          <p:spTgt spid="23"/>
                                        </p:tgtEl>
                                      </p:cBhvr>
                                    </p:animEffect>
                                    <p:anim calcmode="lin" valueType="num">
                                      <p:cBhvr>
                                        <p:cTn id="10" dur="250" fill="hold"/>
                                        <p:tgtEl>
                                          <p:spTgt spid="23"/>
                                        </p:tgtEl>
                                        <p:attrNameLst>
                                          <p:attrName>ppt_x</p:attrName>
                                        </p:attrNameLst>
                                      </p:cBhvr>
                                      <p:tavLst>
                                        <p:tav tm="0">
                                          <p:val>
                                            <p:strVal val="#ppt_x"/>
                                          </p:val>
                                        </p:tav>
                                        <p:tav tm="100000">
                                          <p:val>
                                            <p:strVal val="#ppt_x"/>
                                          </p:val>
                                        </p:tav>
                                      </p:tavLst>
                                    </p:anim>
                                    <p:anim calcmode="lin" valueType="num">
                                      <p:cBhvr>
                                        <p:cTn id="11"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250"/>
                                        <p:tgtEl>
                                          <p:spTgt spid="26"/>
                                        </p:tgtEl>
                                      </p:cBhvr>
                                    </p:animEffect>
                                  </p:childTnLst>
                                </p:cTn>
                              </p:par>
                              <p:par>
                                <p:cTn id="17" presetID="42" presetClass="entr" presetSubtype="0" fill="hold" nodeType="withEffect">
                                  <p:stCondLst>
                                    <p:cond delay="0"/>
                                  </p:stCondLst>
                                  <p:childTnLst>
                                    <p:set>
                                      <p:cBhvr>
                                        <p:cTn id="18" dur="1" fill="hold">
                                          <p:stCondLst>
                                            <p:cond delay="0"/>
                                          </p:stCondLst>
                                        </p:cTn>
                                        <p:tgtEl>
                                          <p:spTgt spid="26627"/>
                                        </p:tgtEl>
                                        <p:attrNameLst>
                                          <p:attrName>style.visibility</p:attrName>
                                        </p:attrNameLst>
                                      </p:cBhvr>
                                      <p:to>
                                        <p:strVal val="visible"/>
                                      </p:to>
                                    </p:set>
                                    <p:animEffect transition="in" filter="fade">
                                      <p:cBhvr>
                                        <p:cTn id="19" dur="250"/>
                                        <p:tgtEl>
                                          <p:spTgt spid="26627"/>
                                        </p:tgtEl>
                                      </p:cBhvr>
                                    </p:animEffect>
                                    <p:anim calcmode="lin" valueType="num">
                                      <p:cBhvr>
                                        <p:cTn id="20" dur="250" fill="hold"/>
                                        <p:tgtEl>
                                          <p:spTgt spid="26627"/>
                                        </p:tgtEl>
                                        <p:attrNameLst>
                                          <p:attrName>ppt_x</p:attrName>
                                        </p:attrNameLst>
                                      </p:cBhvr>
                                      <p:tavLst>
                                        <p:tav tm="0">
                                          <p:val>
                                            <p:strVal val="#ppt_x"/>
                                          </p:val>
                                        </p:tav>
                                        <p:tav tm="100000">
                                          <p:val>
                                            <p:strVal val="#ppt_x"/>
                                          </p:val>
                                        </p:tav>
                                      </p:tavLst>
                                    </p:anim>
                                    <p:anim calcmode="lin" valueType="num">
                                      <p:cBhvr>
                                        <p:cTn id="21" dur="250" fill="hold"/>
                                        <p:tgtEl>
                                          <p:spTgt spid="2662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50"/>
                                        <p:tgtEl>
                                          <p:spTgt spid="4"/>
                                        </p:tgtEl>
                                      </p:cBhvr>
                                    </p:animEffect>
                                    <p:anim calcmode="lin" valueType="num">
                                      <p:cBhvr>
                                        <p:cTn id="25" dur="250" fill="hold"/>
                                        <p:tgtEl>
                                          <p:spTgt spid="4"/>
                                        </p:tgtEl>
                                        <p:attrNameLst>
                                          <p:attrName>ppt_x</p:attrName>
                                        </p:attrNameLst>
                                      </p:cBhvr>
                                      <p:tavLst>
                                        <p:tav tm="0">
                                          <p:val>
                                            <p:strVal val="#ppt_x"/>
                                          </p:val>
                                        </p:tav>
                                        <p:tav tm="100000">
                                          <p:val>
                                            <p:strVal val="#ppt_x"/>
                                          </p:val>
                                        </p:tav>
                                      </p:tavLst>
                                    </p:anim>
                                    <p:anim calcmode="lin" valueType="num">
                                      <p:cBhvr>
                                        <p:cTn id="26" dur="25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50"/>
                                        <p:tgtEl>
                                          <p:spTgt spid="21"/>
                                        </p:tgtEl>
                                      </p:cBhvr>
                                    </p:animEffect>
                                    <p:anim calcmode="lin" valueType="num">
                                      <p:cBhvr>
                                        <p:cTn id="30" dur="250" fill="hold"/>
                                        <p:tgtEl>
                                          <p:spTgt spid="21"/>
                                        </p:tgtEl>
                                        <p:attrNameLst>
                                          <p:attrName>ppt_x</p:attrName>
                                        </p:attrNameLst>
                                      </p:cBhvr>
                                      <p:tavLst>
                                        <p:tav tm="0">
                                          <p:val>
                                            <p:strVal val="#ppt_x"/>
                                          </p:val>
                                        </p:tav>
                                        <p:tav tm="100000">
                                          <p:val>
                                            <p:strVal val="#ppt_x"/>
                                          </p:val>
                                        </p:tav>
                                      </p:tavLst>
                                    </p:anim>
                                    <p:anim calcmode="lin" valueType="num">
                                      <p:cBhvr>
                                        <p:cTn id="31" dur="25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50"/>
                                        <p:tgtEl>
                                          <p:spTgt spid="6"/>
                                        </p:tgtEl>
                                      </p:cBhvr>
                                    </p:animEffect>
                                    <p:anim calcmode="lin" valueType="num">
                                      <p:cBhvr>
                                        <p:cTn id="40" dur="250" fill="hold"/>
                                        <p:tgtEl>
                                          <p:spTgt spid="6"/>
                                        </p:tgtEl>
                                        <p:attrNameLst>
                                          <p:attrName>ppt_x</p:attrName>
                                        </p:attrNameLst>
                                      </p:cBhvr>
                                      <p:tavLst>
                                        <p:tav tm="0">
                                          <p:val>
                                            <p:strVal val="#ppt_x"/>
                                          </p:val>
                                        </p:tav>
                                        <p:tav tm="100000">
                                          <p:val>
                                            <p:strVal val="#ppt_x"/>
                                          </p:val>
                                        </p:tav>
                                      </p:tavLst>
                                    </p:anim>
                                    <p:anim calcmode="lin" valueType="num">
                                      <p:cBhvr>
                                        <p:cTn id="41"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250"/>
                                        <p:tgtEl>
                                          <p:spTgt spid="28"/>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50"/>
                                        <p:tgtEl>
                                          <p:spTgt spid="8"/>
                                        </p:tgtEl>
                                      </p:cBhvr>
                                    </p:animEffect>
                                    <p:anim calcmode="lin" valueType="num">
                                      <p:cBhvr>
                                        <p:cTn id="50" dur="250" fill="hold"/>
                                        <p:tgtEl>
                                          <p:spTgt spid="8"/>
                                        </p:tgtEl>
                                        <p:attrNameLst>
                                          <p:attrName>ppt_x</p:attrName>
                                        </p:attrNameLst>
                                      </p:cBhvr>
                                      <p:tavLst>
                                        <p:tav tm="0">
                                          <p:val>
                                            <p:strVal val="#ppt_x"/>
                                          </p:val>
                                        </p:tav>
                                        <p:tav tm="100000">
                                          <p:val>
                                            <p:strVal val="#ppt_x"/>
                                          </p:val>
                                        </p:tav>
                                      </p:tavLst>
                                    </p:anim>
                                    <p:anim calcmode="lin" valueType="num">
                                      <p:cBhvr>
                                        <p:cTn id="51"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up)">
                                      <p:cBhvr>
                                        <p:cTn id="56" dur="250"/>
                                        <p:tgtEl>
                                          <p:spTgt spid="51"/>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250"/>
                                        <p:tgtEl>
                                          <p:spTgt spid="50"/>
                                        </p:tgtEl>
                                      </p:cBhvr>
                                    </p:animEffect>
                                    <p:anim calcmode="lin" valueType="num">
                                      <p:cBhvr>
                                        <p:cTn id="60" dur="250" fill="hold"/>
                                        <p:tgtEl>
                                          <p:spTgt spid="50"/>
                                        </p:tgtEl>
                                        <p:attrNameLst>
                                          <p:attrName>ppt_x</p:attrName>
                                        </p:attrNameLst>
                                      </p:cBhvr>
                                      <p:tavLst>
                                        <p:tav tm="0">
                                          <p:val>
                                            <p:strVal val="#ppt_x"/>
                                          </p:val>
                                        </p:tav>
                                        <p:tav tm="100000">
                                          <p:val>
                                            <p:strVal val="#ppt_x"/>
                                          </p:val>
                                        </p:tav>
                                      </p:tavLst>
                                    </p:anim>
                                    <p:anim calcmode="lin" valueType="num">
                                      <p:cBhvr>
                                        <p:cTn id="61" dur="25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right)">
                                      <p:cBhvr>
                                        <p:cTn id="66" dur="250"/>
                                        <p:tgtEl>
                                          <p:spTgt spid="35"/>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250"/>
                                        <p:tgtEl>
                                          <p:spTgt spid="34"/>
                                        </p:tgtEl>
                                      </p:cBhvr>
                                    </p:animEffect>
                                    <p:anim calcmode="lin" valueType="num">
                                      <p:cBhvr>
                                        <p:cTn id="70" dur="250" fill="hold"/>
                                        <p:tgtEl>
                                          <p:spTgt spid="34"/>
                                        </p:tgtEl>
                                        <p:attrNameLst>
                                          <p:attrName>ppt_x</p:attrName>
                                        </p:attrNameLst>
                                      </p:cBhvr>
                                      <p:tavLst>
                                        <p:tav tm="0">
                                          <p:val>
                                            <p:strVal val="#ppt_x"/>
                                          </p:val>
                                        </p:tav>
                                        <p:tav tm="100000">
                                          <p:val>
                                            <p:strVal val="#ppt_x"/>
                                          </p:val>
                                        </p:tav>
                                      </p:tavLst>
                                    </p:anim>
                                    <p:anim calcmode="lin" valueType="num">
                                      <p:cBhvr>
                                        <p:cTn id="71" dur="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up)">
                                      <p:cBhvr>
                                        <p:cTn id="76" dur="250"/>
                                        <p:tgtEl>
                                          <p:spTgt spid="43"/>
                                        </p:tgtEl>
                                      </p:cBhvr>
                                    </p:animEffect>
                                  </p:childTnLst>
                                </p:cTn>
                              </p:par>
                              <p:par>
                                <p:cTn id="77" presetID="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250" fill="hold"/>
                                        <p:tgtEl>
                                          <p:spTgt spid="27"/>
                                        </p:tgtEl>
                                        <p:attrNameLst>
                                          <p:attrName>ppt_x</p:attrName>
                                        </p:attrNameLst>
                                      </p:cBhvr>
                                      <p:tavLst>
                                        <p:tav tm="0">
                                          <p:val>
                                            <p:strVal val="#ppt_x"/>
                                          </p:val>
                                        </p:tav>
                                        <p:tav tm="100000">
                                          <p:val>
                                            <p:strVal val="#ppt_x"/>
                                          </p:val>
                                        </p:tav>
                                      </p:tavLst>
                                    </p:anim>
                                    <p:anim calcmode="lin" valueType="num">
                                      <p:cBhvr additive="base">
                                        <p:cTn id="80" dur="2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0" grpId="0" animBg="1"/>
      <p:bldP spid="20" grpId="0" animBg="1"/>
      <p:bldP spid="22" grpId="0" animBg="1"/>
      <p:bldP spid="8" grpId="0" animBg="1"/>
      <p:bldP spid="21" grpId="0" animBg="1"/>
      <p:bldP spid="27"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Obrázok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6154" y="1726810"/>
            <a:ext cx="1994892" cy="18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bdĺžnik 5"/>
          <p:cNvSpPr>
            <a:spLocks noChangeArrowheads="1"/>
          </p:cNvSpPr>
          <p:nvPr/>
        </p:nvSpPr>
        <p:spPr bwMode="auto">
          <a:xfrm>
            <a:off x="407237" y="2509807"/>
            <a:ext cx="2012215" cy="715581"/>
          </a:xfrm>
          <a:prstGeom prst="rect">
            <a:avLst/>
          </a:prstGeom>
          <a:solidFill>
            <a:schemeClr val="bg1"/>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sk-SK" altLang="sk-SK" sz="675" b="1"/>
              <a:t>Pracovné skupiny vysvetľujú princíp dialýzy. </a:t>
            </a:r>
            <a:r>
              <a:rPr lang="sk-SK" altLang="sk-SK" sz="675"/>
              <a:t>Prečo sa pri dialýze z krvi neodstraňujú červené krvinky a plazmatické bielkoviny. </a:t>
            </a:r>
          </a:p>
          <a:p>
            <a:pPr algn="just"/>
            <a:r>
              <a:rPr lang="sk-SK" altLang="sk-SK" sz="675"/>
              <a:t>Prečo močovina prejde cez dialyzačnú membránu, ale glukóza a aminokyseliny neprejdú.</a:t>
            </a:r>
          </a:p>
        </p:txBody>
      </p:sp>
      <p:cxnSp>
        <p:nvCxnSpPr>
          <p:cNvPr id="41" name="Rovná spojovacia šípka 40"/>
          <p:cNvCxnSpPr/>
          <p:nvPr/>
        </p:nvCxnSpPr>
        <p:spPr>
          <a:xfrm flipH="1" flipV="1">
            <a:off x="2265518" y="2768013"/>
            <a:ext cx="960960" cy="446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2229" name="Rectangle 2"/>
          <p:cNvSpPr txBox="1">
            <a:spLocks noChangeArrowheads="1"/>
          </p:cNvSpPr>
          <p:nvPr/>
        </p:nvSpPr>
        <p:spPr bwMode="auto">
          <a:xfrm>
            <a:off x="1073349" y="660797"/>
            <a:ext cx="4820245" cy="449164"/>
          </a:xfrm>
          <a:prstGeom prst="rect">
            <a:avLst/>
          </a:prstGeom>
          <a:solidFill>
            <a:srgbClr val="FFFFCC"/>
          </a:solidFill>
          <a:ln w="19050">
            <a:solidFill>
              <a:schemeClr val="tx1"/>
            </a:solidFill>
            <a:miter lim="800000"/>
            <a:headEnd/>
            <a:tailEnd/>
          </a:ln>
        </p:spPr>
        <p:txBody>
          <a:bodyPr anchor="b"/>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382588" indent="-182563">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566738" indent="-182563">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749300" indent="-182563">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931863" indent="-182563">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1389063" indent="-182563"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1846263" indent="-182563"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2303463" indent="-182563"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2760663" indent="-182563"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defTabSz="514350">
              <a:spcBef>
                <a:spcPct val="0"/>
              </a:spcBef>
              <a:spcAft>
                <a:spcPct val="0"/>
              </a:spcAft>
              <a:buClrTx/>
              <a:buSzTx/>
              <a:buNone/>
            </a:pPr>
            <a:r>
              <a:rPr lang="sk-SK" altLang="sk-SK" sz="1238" b="1" dirty="0">
                <a:solidFill>
                  <a:srgbClr val="3333CC"/>
                </a:solidFill>
                <a:latin typeface="Arial" panose="020B0604020202020204" pitchFamily="34" charset="0"/>
              </a:rPr>
              <a:t>Bádateľská aktivita: </a:t>
            </a:r>
            <a:r>
              <a:rPr lang="sk-SK" altLang="sk-SK" sz="1238" b="1" dirty="0">
                <a:solidFill>
                  <a:schemeClr val="tx1"/>
                </a:solidFill>
                <a:latin typeface="Arial" panose="020B0604020202020204" pitchFamily="34" charset="0"/>
              </a:rPr>
              <a:t>Dialýza</a:t>
            </a:r>
          </a:p>
          <a:p>
            <a:pPr algn="ctr" defTabSz="514350">
              <a:spcBef>
                <a:spcPct val="0"/>
              </a:spcBef>
              <a:spcAft>
                <a:spcPct val="0"/>
              </a:spcAft>
              <a:buClrTx/>
              <a:buSzTx/>
              <a:buNone/>
            </a:pPr>
            <a:r>
              <a:rPr lang="sk-SK" altLang="sk-SK" sz="1238" b="1" dirty="0">
                <a:solidFill>
                  <a:srgbClr val="3333CC"/>
                </a:solidFill>
                <a:latin typeface="Arial" panose="020B0604020202020204" pitchFamily="34" charset="0"/>
              </a:rPr>
              <a:t>Hierarchia bádateľských aktivít: </a:t>
            </a:r>
            <a:r>
              <a:rPr lang="sk-SK" altLang="sk-SK" sz="1238" dirty="0">
                <a:solidFill>
                  <a:schemeClr val="tx1"/>
                </a:solidFill>
                <a:latin typeface="Arial" panose="020B0604020202020204" pitchFamily="34" charset="0"/>
              </a:rPr>
              <a:t>Riadené, Otvorené bádanie </a:t>
            </a:r>
          </a:p>
        </p:txBody>
      </p:sp>
      <p:sp>
        <p:nvSpPr>
          <p:cNvPr id="20" name="Obdĺžnik 19"/>
          <p:cNvSpPr>
            <a:spLocks noChangeArrowheads="1"/>
          </p:cNvSpPr>
          <p:nvPr/>
        </p:nvSpPr>
        <p:spPr bwMode="auto">
          <a:xfrm>
            <a:off x="867133" y="1130498"/>
            <a:ext cx="3196709" cy="2091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sk-SK" altLang="sk-SK" sz="759" b="1" dirty="0"/>
              <a:t>Problém: </a:t>
            </a:r>
            <a:r>
              <a:rPr lang="sk-SK" altLang="sk-SK" sz="759" b="1" dirty="0">
                <a:solidFill>
                  <a:srgbClr val="FF0000"/>
                </a:solidFill>
              </a:rPr>
              <a:t>Aplikácia poznatkov o polopriepustných membránach?</a:t>
            </a:r>
          </a:p>
        </p:txBody>
      </p:sp>
      <p:sp>
        <p:nvSpPr>
          <p:cNvPr id="22" name="Obdĺžnik 4"/>
          <p:cNvSpPr>
            <a:spLocks noChangeArrowheads="1"/>
          </p:cNvSpPr>
          <p:nvPr/>
        </p:nvSpPr>
        <p:spPr bwMode="auto">
          <a:xfrm>
            <a:off x="410766" y="1346597"/>
            <a:ext cx="4989909" cy="334835"/>
          </a:xfrm>
          <a:prstGeom prst="rect">
            <a:avLst/>
          </a:prstGeom>
          <a:solidFill>
            <a:schemeClr val="bg1"/>
          </a:solidFill>
          <a:ln w="127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sk-SK" altLang="sk-SK" sz="788" dirty="0"/>
              <a:t>Zlyhávanie obličiek bezprostredne ohrozuje ľudský </a:t>
            </a:r>
            <a:r>
              <a:rPr lang="sk-SK" altLang="sk-SK" sz="788" dirty="0"/>
              <a:t>život. Smrti </a:t>
            </a:r>
            <a:r>
              <a:rPr lang="sk-SK" altLang="sk-SK" sz="788" dirty="0"/>
              <a:t>sa dá predísť tak, že pacient bude trikrát týždenne navštevovať nemocnicu kvôli </a:t>
            </a:r>
            <a:r>
              <a:rPr lang="sk-SK" altLang="sk-SK" sz="788" dirty="0"/>
              <a:t>hemodialýze.</a:t>
            </a:r>
            <a:endParaRPr lang="sk-SK" altLang="sk-SK" sz="788" b="1" dirty="0"/>
          </a:p>
        </p:txBody>
      </p:sp>
      <p:cxnSp>
        <p:nvCxnSpPr>
          <p:cNvPr id="26" name="Rovná spojovacia šípka 25"/>
          <p:cNvCxnSpPr/>
          <p:nvPr/>
        </p:nvCxnSpPr>
        <p:spPr>
          <a:xfrm flipV="1">
            <a:off x="3450970" y="1530892"/>
            <a:ext cx="0" cy="3448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Obdĺžnik 7"/>
          <p:cNvSpPr>
            <a:spLocks noChangeArrowheads="1"/>
          </p:cNvSpPr>
          <p:nvPr/>
        </p:nvSpPr>
        <p:spPr bwMode="auto">
          <a:xfrm>
            <a:off x="4451046" y="2593738"/>
            <a:ext cx="2048917" cy="40395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k-SK" altLang="sk-SK" sz="675" b="1" dirty="0"/>
              <a:t>Žiaci vyhľadávajú poznatky o dialýze. </a:t>
            </a:r>
          </a:p>
          <a:p>
            <a:r>
              <a:rPr lang="sk-SK" altLang="sk-SK" sz="675" b="1" dirty="0"/>
              <a:t>Čo je dialyzačný roztok (ktoré látky obsahuje)?, Ktoré látky sa nachádzajú v krvi</a:t>
            </a:r>
            <a:r>
              <a:rPr lang="sk-SK" altLang="sk-SK" sz="675" b="1" dirty="0"/>
              <a:t>?</a:t>
            </a:r>
            <a:endParaRPr lang="sk-SK" altLang="sk-SK" sz="675" b="1" dirty="0"/>
          </a:p>
        </p:txBody>
      </p:sp>
      <p:cxnSp>
        <p:nvCxnSpPr>
          <p:cNvPr id="28" name="Rovná spojovacia šípka 27"/>
          <p:cNvCxnSpPr/>
          <p:nvPr/>
        </p:nvCxnSpPr>
        <p:spPr>
          <a:xfrm flipV="1">
            <a:off x="4167195" y="2121017"/>
            <a:ext cx="264376" cy="5019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1996" name="Obrázok 20"/>
          <p:cNvPicPr>
            <a:picLocks noChangeAspect="1" noChangeArrowheads="1"/>
          </p:cNvPicPr>
          <p:nvPr/>
        </p:nvPicPr>
        <p:blipFill>
          <a:blip r:embed="rId4" cstate="print">
            <a:extLst>
              <a:ext uri="{28A0092B-C50C-407E-A947-70E740481C1C}">
                <a14:useLocalDpi xmlns:a14="http://schemas.microsoft.com/office/drawing/2010/main" val="0"/>
              </a:ext>
            </a:extLst>
          </a:blip>
          <a:srcRect r="61661" b="47624"/>
          <a:stretch>
            <a:fillRect/>
          </a:stretch>
        </p:blipFill>
        <p:spPr bwMode="auto">
          <a:xfrm>
            <a:off x="5466803" y="1133213"/>
            <a:ext cx="928688" cy="88850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7" name="Obrázok 22"/>
          <p:cNvPicPr>
            <a:picLocks noChangeAspect="1" noChangeArrowheads="1"/>
          </p:cNvPicPr>
          <p:nvPr/>
        </p:nvPicPr>
        <p:blipFill>
          <a:blip r:embed="rId5" cstate="print">
            <a:extLst>
              <a:ext uri="{28A0092B-C50C-407E-A947-70E740481C1C}">
                <a14:useLocalDpi xmlns:a14="http://schemas.microsoft.com/office/drawing/2010/main" val="0"/>
              </a:ext>
            </a:extLst>
          </a:blip>
          <a:srcRect r="24319" b="29094"/>
          <a:stretch>
            <a:fillRect/>
          </a:stretch>
        </p:blipFill>
        <p:spPr bwMode="auto">
          <a:xfrm>
            <a:off x="4460592" y="2961217"/>
            <a:ext cx="2036818" cy="117388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8" name="Obrázok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722" y="3384647"/>
            <a:ext cx="869752" cy="70812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9" name="Obrázok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9644" y="3462498"/>
            <a:ext cx="914400" cy="70965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2000" name="BlokTextu 1"/>
          <p:cNvSpPr txBox="1">
            <a:spLocks noChangeArrowheads="1"/>
          </p:cNvSpPr>
          <p:nvPr/>
        </p:nvSpPr>
        <p:spPr bwMode="auto">
          <a:xfrm>
            <a:off x="4451046" y="2037001"/>
            <a:ext cx="2048917" cy="67262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k-SK" altLang="sk-SK" sz="675" b="1" dirty="0"/>
              <a:t>Otázky kladené žiakom:</a:t>
            </a:r>
          </a:p>
          <a:p>
            <a:r>
              <a:rPr lang="sk-SK" altLang="sk-SK" sz="619" dirty="0"/>
              <a:t>Čo je to dialýza? (na opakovanie)</a:t>
            </a:r>
          </a:p>
          <a:p>
            <a:r>
              <a:rPr lang="sk-SK" altLang="sk-SK" sz="619" dirty="0"/>
              <a:t>Kde v bežnom živote sa môžeme stretnúť s dialýzou?</a:t>
            </a:r>
          </a:p>
          <a:p>
            <a:r>
              <a:rPr lang="sk-SK" altLang="sk-SK" sz="619" dirty="0"/>
              <a:t>Prebieha dialýza aj v ľudskom organizme? Ak áno, tak kde? Skúste popísať jej priebeh.</a:t>
            </a:r>
          </a:p>
        </p:txBody>
      </p:sp>
      <p:sp>
        <p:nvSpPr>
          <p:cNvPr id="42001" name="BlokTextu 2"/>
          <p:cNvSpPr txBox="1">
            <a:spLocks noChangeArrowheads="1"/>
          </p:cNvSpPr>
          <p:nvPr/>
        </p:nvSpPr>
        <p:spPr bwMode="auto">
          <a:xfrm>
            <a:off x="406785" y="1838315"/>
            <a:ext cx="2029894" cy="507831"/>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sk-SK" altLang="sk-SK" sz="675" b="1" dirty="0"/>
              <a:t>Čo by sa stalo, ak by sme ako dialyzačný roztok použili vodu?</a:t>
            </a:r>
          </a:p>
          <a:p>
            <a:pPr algn="just"/>
            <a:r>
              <a:rPr lang="sk-SK" altLang="sk-SK" sz="675" b="1" dirty="0"/>
              <a:t>Ako môžeme dialýzu použiť na odstránenie nadbytočných solí? </a:t>
            </a:r>
          </a:p>
        </p:txBody>
      </p:sp>
      <p:sp>
        <p:nvSpPr>
          <p:cNvPr id="18" name="BlokTextu 17"/>
          <p:cNvSpPr txBox="1">
            <a:spLocks noChangeArrowheads="1"/>
          </p:cNvSpPr>
          <p:nvPr/>
        </p:nvSpPr>
        <p:spPr bwMode="auto">
          <a:xfrm>
            <a:off x="2465487" y="2567094"/>
            <a:ext cx="497383" cy="3000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k-SK" altLang="sk-SK" sz="675" b="1" dirty="0">
                <a:latin typeface="Calibri" panose="020F0502020204030204" pitchFamily="34" charset="0"/>
              </a:rPr>
              <a:t>rozšírenie</a:t>
            </a:r>
          </a:p>
        </p:txBody>
      </p:sp>
      <p:cxnSp>
        <p:nvCxnSpPr>
          <p:cNvPr id="25" name="Rovná spojovacia šípka 24"/>
          <p:cNvCxnSpPr/>
          <p:nvPr/>
        </p:nvCxnSpPr>
        <p:spPr>
          <a:xfrm flipH="1" flipV="1">
            <a:off x="2464191" y="2082877"/>
            <a:ext cx="249987" cy="4747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Obdĺžnik 5"/>
          <p:cNvSpPr>
            <a:spLocks noChangeArrowheads="1"/>
          </p:cNvSpPr>
          <p:nvPr/>
        </p:nvSpPr>
        <p:spPr bwMode="auto">
          <a:xfrm>
            <a:off x="2488729" y="3643919"/>
            <a:ext cx="1867178" cy="403957"/>
          </a:xfrm>
          <a:prstGeom prst="rect">
            <a:avLst/>
          </a:prstGeom>
          <a:solidFill>
            <a:schemeClr val="bg1"/>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sk-SK" altLang="sk-SK" sz="675" b="1" dirty="0"/>
              <a:t>Žiaci </a:t>
            </a:r>
            <a:r>
              <a:rPr lang="sk-SK" altLang="sk-SK" sz="675" b="1" dirty="0"/>
              <a:t>vyhodnocujú </a:t>
            </a:r>
            <a:r>
              <a:rPr lang="sk-SK" altLang="sk-SK" sz="675" b="1" dirty="0"/>
              <a:t>prínos aktivity z hľadiska získaných poznatkov o dialýze na základe </a:t>
            </a:r>
            <a:r>
              <a:rPr lang="sk-SK" altLang="sk-SK" sz="675" b="1" dirty="0" err="1"/>
              <a:t>metakognície</a:t>
            </a:r>
            <a:r>
              <a:rPr lang="sk-SK" altLang="sk-SK" sz="675" b="1" dirty="0"/>
              <a:t>.</a:t>
            </a:r>
          </a:p>
        </p:txBody>
      </p:sp>
      <p:cxnSp>
        <p:nvCxnSpPr>
          <p:cNvPr id="21" name="Rovná spojovacia šípka 20"/>
          <p:cNvCxnSpPr/>
          <p:nvPr/>
        </p:nvCxnSpPr>
        <p:spPr>
          <a:xfrm flipH="1">
            <a:off x="2714178" y="2705532"/>
            <a:ext cx="735594" cy="8581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2245" name="BlokTextu 22"/>
          <p:cNvSpPr txBox="1">
            <a:spLocks noChangeArrowheads="1"/>
          </p:cNvSpPr>
          <p:nvPr/>
        </p:nvSpPr>
        <p:spPr bwMode="auto">
          <a:xfrm>
            <a:off x="288430" y="670620"/>
            <a:ext cx="301823" cy="438582"/>
          </a:xfrm>
          <a:prstGeom prst="rect">
            <a:avLst/>
          </a:prstGeom>
          <a:solidFill>
            <a:schemeClr val="bg1"/>
          </a:solidFill>
          <a:ln w="1905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sk-SK" altLang="sk-SK" sz="1125" b="1">
                <a:solidFill>
                  <a:srgbClr val="FF0000"/>
                </a:solidFill>
              </a:rPr>
              <a:t>SŠ</a:t>
            </a:r>
          </a:p>
        </p:txBody>
      </p:sp>
      <p:sp>
        <p:nvSpPr>
          <p:cNvPr id="24" name="Obdĺžnik 9"/>
          <p:cNvSpPr>
            <a:spLocks noChangeArrowheads="1"/>
          </p:cNvSpPr>
          <p:nvPr/>
        </p:nvSpPr>
        <p:spPr bwMode="auto">
          <a:xfrm>
            <a:off x="346680" y="4490687"/>
            <a:ext cx="6206183" cy="325858"/>
          </a:xfrm>
          <a:prstGeom prst="rect">
            <a:avLst/>
          </a:prstGeom>
          <a:solidFill>
            <a:schemeClr val="bg1"/>
          </a:solidFill>
          <a:ln w="9525">
            <a:solidFill>
              <a:srgbClr val="000000"/>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k-SK" altLang="sk-SK" sz="506" b="1" dirty="0"/>
              <a:t>Zdroj:</a:t>
            </a:r>
            <a:r>
              <a:rPr lang="sk-SK" altLang="sk-SK" sz="506" dirty="0"/>
              <a:t> </a:t>
            </a:r>
            <a:endParaRPr lang="sk-SK" altLang="sk-SK" sz="506" dirty="0"/>
          </a:p>
          <a:p>
            <a:pPr algn="just"/>
            <a:r>
              <a:rPr lang="pl-PL" altLang="sk-SK" sz="506" b="1" cap="all" dirty="0"/>
              <a:t>Ganajová</a:t>
            </a:r>
            <a:r>
              <a:rPr lang="pl-PL" altLang="sk-SK" sz="506" b="1" cap="all" dirty="0"/>
              <a:t>, M., </a:t>
            </a:r>
            <a:r>
              <a:rPr lang="pl-PL" altLang="sk-SK" sz="506" cap="all" dirty="0"/>
              <a:t>Kristofová, M. </a:t>
            </a:r>
            <a:r>
              <a:rPr lang="pl-PL" altLang="sk-SK" sz="506" dirty="0"/>
              <a:t>(2015). </a:t>
            </a:r>
            <a:r>
              <a:rPr lang="pl-PL" altLang="sk-SK" sz="506" b="1" i="1" dirty="0"/>
              <a:t>Bádateľské aktivity v prírodovednom vzdelávaní. Časť </a:t>
            </a:r>
            <a:r>
              <a:rPr lang="pl-PL" altLang="sk-SK" sz="506" b="1" i="1" dirty="0"/>
              <a:t>B. Chémia. </a:t>
            </a:r>
            <a:r>
              <a:rPr lang="pl-PL" altLang="sk-SK" sz="506" dirty="0"/>
              <a:t>Ukážky vytvorených metodických a pracovných listov. Bratislava</a:t>
            </a:r>
            <a:r>
              <a:rPr lang="pl-PL" altLang="sk-SK" sz="506" dirty="0"/>
              <a:t>: ŠPÚ </a:t>
            </a:r>
            <a:r>
              <a:rPr lang="pl-PL" altLang="sk-SK" sz="506" dirty="0"/>
              <a:t>ISBN 978-80-8118-149-8.</a:t>
            </a:r>
            <a:endParaRPr lang="pl-PL" altLang="sk-SK" sz="506" dirty="0"/>
          </a:p>
        </p:txBody>
      </p:sp>
    </p:spTree>
    <p:extLst>
      <p:ext uri="{BB962C8B-B14F-4D97-AF65-F5344CB8AC3E}">
        <p14:creationId xmlns:p14="http://schemas.microsoft.com/office/powerpoint/2010/main" val="41299176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0"/>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250"/>
                                        <p:tgtEl>
                                          <p:spTgt spid="24"/>
                                        </p:tgtEl>
                                      </p:cBhvr>
                                    </p:animEffect>
                                    <p:anim calcmode="lin" valueType="num">
                                      <p:cBhvr>
                                        <p:cTn id="10" dur="250" fill="hold"/>
                                        <p:tgtEl>
                                          <p:spTgt spid="24"/>
                                        </p:tgtEl>
                                        <p:attrNameLst>
                                          <p:attrName>ppt_x</p:attrName>
                                        </p:attrNameLst>
                                      </p:cBhvr>
                                      <p:tavLst>
                                        <p:tav tm="0">
                                          <p:val>
                                            <p:strVal val="#ppt_x"/>
                                          </p:val>
                                        </p:tav>
                                        <p:tav tm="100000">
                                          <p:val>
                                            <p:strVal val="#ppt_x"/>
                                          </p:val>
                                        </p:tav>
                                      </p:tavLst>
                                    </p:anim>
                                    <p:anim calcmode="lin" valueType="num">
                                      <p:cBhvr>
                                        <p:cTn id="11"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6627"/>
                                        </p:tgtEl>
                                        <p:attrNameLst>
                                          <p:attrName>style.visibility</p:attrName>
                                        </p:attrNameLst>
                                      </p:cBhvr>
                                      <p:to>
                                        <p:strVal val="visible"/>
                                      </p:to>
                                    </p:set>
                                    <p:animEffect transition="in" filter="fade">
                                      <p:cBhvr>
                                        <p:cTn id="16" dur="250"/>
                                        <p:tgtEl>
                                          <p:spTgt spid="26627"/>
                                        </p:tgtEl>
                                      </p:cBhvr>
                                    </p:animEffect>
                                    <p:anim calcmode="lin" valueType="num">
                                      <p:cBhvr>
                                        <p:cTn id="17" dur="250" fill="hold"/>
                                        <p:tgtEl>
                                          <p:spTgt spid="26627"/>
                                        </p:tgtEl>
                                        <p:attrNameLst>
                                          <p:attrName>ppt_x</p:attrName>
                                        </p:attrNameLst>
                                      </p:cBhvr>
                                      <p:tavLst>
                                        <p:tav tm="0">
                                          <p:val>
                                            <p:strVal val="#ppt_x"/>
                                          </p:val>
                                        </p:tav>
                                        <p:tav tm="100000">
                                          <p:val>
                                            <p:strVal val="#ppt_x"/>
                                          </p:val>
                                        </p:tav>
                                      </p:tavLst>
                                    </p:anim>
                                    <p:anim calcmode="lin" valueType="num">
                                      <p:cBhvr>
                                        <p:cTn id="18" dur="250" fill="hold"/>
                                        <p:tgtEl>
                                          <p:spTgt spid="266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strVal val="#ppt_x"/>
                                          </p:val>
                                        </p:tav>
                                        <p:tav tm="100000">
                                          <p:val>
                                            <p:strVal val="#ppt_x"/>
                                          </p:val>
                                        </p:tav>
                                      </p:tavLst>
                                    </p:anim>
                                    <p:anim calcmode="lin" valueType="num">
                                      <p:cBhvr>
                                        <p:cTn id="23" dur="250" fill="hold"/>
                                        <p:tgtEl>
                                          <p:spTgt spid="1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250"/>
                                        <p:tgtEl>
                                          <p:spTgt spid="26"/>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50"/>
                                        <p:tgtEl>
                                          <p:spTgt spid="22"/>
                                        </p:tgtEl>
                                      </p:cBhvr>
                                    </p:animEffect>
                                    <p:anim calcmode="lin" valueType="num">
                                      <p:cBhvr>
                                        <p:cTn id="30" dur="250" fill="hold"/>
                                        <p:tgtEl>
                                          <p:spTgt spid="22"/>
                                        </p:tgtEl>
                                        <p:attrNameLst>
                                          <p:attrName>ppt_x</p:attrName>
                                        </p:attrNameLst>
                                      </p:cBhvr>
                                      <p:tavLst>
                                        <p:tav tm="0">
                                          <p:val>
                                            <p:strVal val="#ppt_x"/>
                                          </p:val>
                                        </p:tav>
                                        <p:tav tm="100000">
                                          <p:val>
                                            <p:strVal val="#ppt_x"/>
                                          </p:val>
                                        </p:tav>
                                      </p:tavLst>
                                    </p:anim>
                                    <p:anim calcmode="lin" valueType="num">
                                      <p:cBhvr>
                                        <p:cTn id="31" dur="25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996"/>
                                        </p:tgtEl>
                                        <p:attrNameLst>
                                          <p:attrName>style.visibility</p:attrName>
                                        </p:attrNameLst>
                                      </p:cBhvr>
                                      <p:to>
                                        <p:strVal val="visible"/>
                                      </p:to>
                                    </p:set>
                                    <p:animEffect transition="in" filter="fade">
                                      <p:cBhvr>
                                        <p:cTn id="34" dur="250"/>
                                        <p:tgtEl>
                                          <p:spTgt spid="41996"/>
                                        </p:tgtEl>
                                      </p:cBhvr>
                                    </p:animEffect>
                                    <p:anim calcmode="lin" valueType="num">
                                      <p:cBhvr>
                                        <p:cTn id="35" dur="250" fill="hold"/>
                                        <p:tgtEl>
                                          <p:spTgt spid="41996"/>
                                        </p:tgtEl>
                                        <p:attrNameLst>
                                          <p:attrName>ppt_x</p:attrName>
                                        </p:attrNameLst>
                                      </p:cBhvr>
                                      <p:tavLst>
                                        <p:tav tm="0">
                                          <p:val>
                                            <p:strVal val="#ppt_x"/>
                                          </p:val>
                                        </p:tav>
                                        <p:tav tm="100000">
                                          <p:val>
                                            <p:strVal val="#ppt_x"/>
                                          </p:val>
                                        </p:tav>
                                      </p:tavLst>
                                    </p:anim>
                                    <p:anim calcmode="lin" valueType="num">
                                      <p:cBhvr>
                                        <p:cTn id="36" dur="250" fill="hold"/>
                                        <p:tgtEl>
                                          <p:spTgt spid="41996"/>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250"/>
                                        <p:tgtEl>
                                          <p:spTgt spid="2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2000"/>
                                        </p:tgtEl>
                                        <p:attrNameLst>
                                          <p:attrName>style.visibility</p:attrName>
                                        </p:attrNameLst>
                                      </p:cBhvr>
                                      <p:to>
                                        <p:strVal val="visible"/>
                                      </p:to>
                                    </p:set>
                                    <p:animEffect transition="in" filter="fade">
                                      <p:cBhvr>
                                        <p:cTn id="44" dur="250"/>
                                        <p:tgtEl>
                                          <p:spTgt spid="42000"/>
                                        </p:tgtEl>
                                      </p:cBhvr>
                                    </p:animEffect>
                                    <p:anim calcmode="lin" valueType="num">
                                      <p:cBhvr>
                                        <p:cTn id="45" dur="250" fill="hold"/>
                                        <p:tgtEl>
                                          <p:spTgt spid="42000"/>
                                        </p:tgtEl>
                                        <p:attrNameLst>
                                          <p:attrName>ppt_x</p:attrName>
                                        </p:attrNameLst>
                                      </p:cBhvr>
                                      <p:tavLst>
                                        <p:tav tm="0">
                                          <p:val>
                                            <p:strVal val="#ppt_x"/>
                                          </p:val>
                                        </p:tav>
                                        <p:tav tm="100000">
                                          <p:val>
                                            <p:strVal val="#ppt_x"/>
                                          </p:val>
                                        </p:tav>
                                      </p:tavLst>
                                    </p:anim>
                                    <p:anim calcmode="lin" valueType="num">
                                      <p:cBhvr>
                                        <p:cTn id="46" dur="250" fill="hold"/>
                                        <p:tgtEl>
                                          <p:spTgt spid="42000"/>
                                        </p:tgtEl>
                                        <p:attrNameLst>
                                          <p:attrName>ppt_y</p:attrName>
                                        </p:attrNameLst>
                                      </p:cBhvr>
                                      <p:tavLst>
                                        <p:tav tm="0">
                                          <p:val>
                                            <p:strVal val="#ppt_y+.1"/>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fill="hold"/>
                                        <p:tgtEl>
                                          <p:spTgt spid="8"/>
                                        </p:tgtEl>
                                        <p:attrNameLst>
                                          <p:attrName>ppt_x</p:attrName>
                                        </p:attrNameLst>
                                      </p:cBhvr>
                                      <p:tavLst>
                                        <p:tav tm="0">
                                          <p:val>
                                            <p:strVal val="#ppt_x"/>
                                          </p:val>
                                        </p:tav>
                                        <p:tav tm="100000">
                                          <p:val>
                                            <p:strVal val="#ppt_x"/>
                                          </p:val>
                                        </p:tav>
                                      </p:tavLst>
                                    </p:anim>
                                    <p:anim calcmode="lin" valueType="num">
                                      <p:cBhvr additive="base">
                                        <p:cTn id="50" dur="250" fill="hold"/>
                                        <p:tgtEl>
                                          <p:spTgt spid="8"/>
                                        </p:tgtEl>
                                        <p:attrNameLst>
                                          <p:attrName>ppt_y</p:attrName>
                                        </p:attrNameLst>
                                      </p:cBhvr>
                                      <p:tavLst>
                                        <p:tav tm="0">
                                          <p:val>
                                            <p:strVal val="1+#ppt_h/2"/>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1997"/>
                                        </p:tgtEl>
                                        <p:attrNameLst>
                                          <p:attrName>style.visibility</p:attrName>
                                        </p:attrNameLst>
                                      </p:cBhvr>
                                      <p:to>
                                        <p:strVal val="visible"/>
                                      </p:to>
                                    </p:set>
                                    <p:animEffect transition="in" filter="fade">
                                      <p:cBhvr>
                                        <p:cTn id="53" dur="250"/>
                                        <p:tgtEl>
                                          <p:spTgt spid="41997"/>
                                        </p:tgtEl>
                                      </p:cBhvr>
                                    </p:animEffect>
                                    <p:anim calcmode="lin" valueType="num">
                                      <p:cBhvr>
                                        <p:cTn id="54" dur="250" fill="hold"/>
                                        <p:tgtEl>
                                          <p:spTgt spid="41997"/>
                                        </p:tgtEl>
                                        <p:attrNameLst>
                                          <p:attrName>ppt_x</p:attrName>
                                        </p:attrNameLst>
                                      </p:cBhvr>
                                      <p:tavLst>
                                        <p:tav tm="0">
                                          <p:val>
                                            <p:strVal val="#ppt_x"/>
                                          </p:val>
                                        </p:tav>
                                        <p:tav tm="100000">
                                          <p:val>
                                            <p:strVal val="#ppt_x"/>
                                          </p:val>
                                        </p:tav>
                                      </p:tavLst>
                                    </p:anim>
                                    <p:anim calcmode="lin" valueType="num">
                                      <p:cBhvr>
                                        <p:cTn id="55" dur="250" fill="hold"/>
                                        <p:tgtEl>
                                          <p:spTgt spid="41997"/>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right)">
                                      <p:cBhvr>
                                        <p:cTn id="60" dur="250"/>
                                        <p:tgtEl>
                                          <p:spTgt spid="41"/>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50"/>
                                        <p:tgtEl>
                                          <p:spTgt spid="39"/>
                                        </p:tgtEl>
                                      </p:cBhvr>
                                    </p:animEffect>
                                    <p:anim calcmode="lin" valueType="num">
                                      <p:cBhvr>
                                        <p:cTn id="64" dur="250" fill="hold"/>
                                        <p:tgtEl>
                                          <p:spTgt spid="39"/>
                                        </p:tgtEl>
                                        <p:attrNameLst>
                                          <p:attrName>ppt_x</p:attrName>
                                        </p:attrNameLst>
                                      </p:cBhvr>
                                      <p:tavLst>
                                        <p:tav tm="0">
                                          <p:val>
                                            <p:strVal val="#ppt_x"/>
                                          </p:val>
                                        </p:tav>
                                        <p:tav tm="100000">
                                          <p:val>
                                            <p:strVal val="#ppt_x"/>
                                          </p:val>
                                        </p:tav>
                                      </p:tavLst>
                                    </p:anim>
                                    <p:anim calcmode="lin" valueType="num">
                                      <p:cBhvr>
                                        <p:cTn id="65" dur="250" fill="hold"/>
                                        <p:tgtEl>
                                          <p:spTgt spid="3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1998"/>
                                        </p:tgtEl>
                                        <p:attrNameLst>
                                          <p:attrName>style.visibility</p:attrName>
                                        </p:attrNameLst>
                                      </p:cBhvr>
                                      <p:to>
                                        <p:strVal val="visible"/>
                                      </p:to>
                                    </p:set>
                                    <p:animEffect transition="in" filter="fade">
                                      <p:cBhvr>
                                        <p:cTn id="68" dur="250"/>
                                        <p:tgtEl>
                                          <p:spTgt spid="41998"/>
                                        </p:tgtEl>
                                      </p:cBhvr>
                                    </p:animEffect>
                                    <p:anim calcmode="lin" valueType="num">
                                      <p:cBhvr>
                                        <p:cTn id="69" dur="250" fill="hold"/>
                                        <p:tgtEl>
                                          <p:spTgt spid="41998"/>
                                        </p:tgtEl>
                                        <p:attrNameLst>
                                          <p:attrName>ppt_x</p:attrName>
                                        </p:attrNameLst>
                                      </p:cBhvr>
                                      <p:tavLst>
                                        <p:tav tm="0">
                                          <p:val>
                                            <p:strVal val="#ppt_x"/>
                                          </p:val>
                                        </p:tav>
                                        <p:tav tm="100000">
                                          <p:val>
                                            <p:strVal val="#ppt_x"/>
                                          </p:val>
                                        </p:tav>
                                      </p:tavLst>
                                    </p:anim>
                                    <p:anim calcmode="lin" valueType="num">
                                      <p:cBhvr>
                                        <p:cTn id="70" dur="250" fill="hold"/>
                                        <p:tgtEl>
                                          <p:spTgt spid="4199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1999"/>
                                        </p:tgtEl>
                                        <p:attrNameLst>
                                          <p:attrName>style.visibility</p:attrName>
                                        </p:attrNameLst>
                                      </p:cBhvr>
                                      <p:to>
                                        <p:strVal val="visible"/>
                                      </p:to>
                                    </p:set>
                                    <p:animEffect transition="in" filter="fade">
                                      <p:cBhvr>
                                        <p:cTn id="73" dur="250"/>
                                        <p:tgtEl>
                                          <p:spTgt spid="41999"/>
                                        </p:tgtEl>
                                      </p:cBhvr>
                                    </p:animEffect>
                                    <p:anim calcmode="lin" valueType="num">
                                      <p:cBhvr>
                                        <p:cTn id="74" dur="250" fill="hold"/>
                                        <p:tgtEl>
                                          <p:spTgt spid="41999"/>
                                        </p:tgtEl>
                                        <p:attrNameLst>
                                          <p:attrName>ppt_x</p:attrName>
                                        </p:attrNameLst>
                                      </p:cBhvr>
                                      <p:tavLst>
                                        <p:tav tm="0">
                                          <p:val>
                                            <p:strVal val="#ppt_x"/>
                                          </p:val>
                                        </p:tav>
                                        <p:tav tm="100000">
                                          <p:val>
                                            <p:strVal val="#ppt_x"/>
                                          </p:val>
                                        </p:tav>
                                      </p:tavLst>
                                    </p:anim>
                                    <p:anim calcmode="lin" valueType="num">
                                      <p:cBhvr>
                                        <p:cTn id="75" dur="250" fill="hold"/>
                                        <p:tgtEl>
                                          <p:spTgt spid="41999"/>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2"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right)">
                                      <p:cBhvr>
                                        <p:cTn id="80" dur="250"/>
                                        <p:tgtEl>
                                          <p:spTgt spid="25"/>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42001"/>
                                        </p:tgtEl>
                                        <p:attrNameLst>
                                          <p:attrName>style.visibility</p:attrName>
                                        </p:attrNameLst>
                                      </p:cBhvr>
                                      <p:to>
                                        <p:strVal val="visible"/>
                                      </p:to>
                                    </p:set>
                                    <p:animEffect transition="in" filter="fade">
                                      <p:cBhvr>
                                        <p:cTn id="83" dur="250"/>
                                        <p:tgtEl>
                                          <p:spTgt spid="42001"/>
                                        </p:tgtEl>
                                      </p:cBhvr>
                                    </p:animEffect>
                                    <p:anim calcmode="lin" valueType="num">
                                      <p:cBhvr>
                                        <p:cTn id="84" dur="250" fill="hold"/>
                                        <p:tgtEl>
                                          <p:spTgt spid="42001"/>
                                        </p:tgtEl>
                                        <p:attrNameLst>
                                          <p:attrName>ppt_x</p:attrName>
                                        </p:attrNameLst>
                                      </p:cBhvr>
                                      <p:tavLst>
                                        <p:tav tm="0">
                                          <p:val>
                                            <p:strVal val="#ppt_x"/>
                                          </p:val>
                                        </p:tav>
                                        <p:tav tm="100000">
                                          <p:val>
                                            <p:strVal val="#ppt_x"/>
                                          </p:val>
                                        </p:tav>
                                      </p:tavLst>
                                    </p:anim>
                                    <p:anim calcmode="lin" valueType="num">
                                      <p:cBhvr>
                                        <p:cTn id="85" dur="250" fill="hold"/>
                                        <p:tgtEl>
                                          <p:spTgt spid="42001"/>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up)">
                                      <p:cBhvr>
                                        <p:cTn id="90" dur="250"/>
                                        <p:tgtEl>
                                          <p:spTgt spid="21"/>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250"/>
                                        <p:tgtEl>
                                          <p:spTgt spid="19"/>
                                        </p:tgtEl>
                                      </p:cBhvr>
                                    </p:animEffect>
                                    <p:anim calcmode="lin" valueType="num">
                                      <p:cBhvr>
                                        <p:cTn id="94" dur="250" fill="hold"/>
                                        <p:tgtEl>
                                          <p:spTgt spid="19"/>
                                        </p:tgtEl>
                                        <p:attrNameLst>
                                          <p:attrName>ppt_x</p:attrName>
                                        </p:attrNameLst>
                                      </p:cBhvr>
                                      <p:tavLst>
                                        <p:tav tm="0">
                                          <p:val>
                                            <p:strVal val="#ppt_x"/>
                                          </p:val>
                                        </p:tav>
                                        <p:tav tm="100000">
                                          <p:val>
                                            <p:strVal val="#ppt_x"/>
                                          </p:val>
                                        </p:tav>
                                      </p:tavLst>
                                    </p:anim>
                                    <p:anim calcmode="lin" valueType="num">
                                      <p:cBhvr>
                                        <p:cTn id="9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0" grpId="0" animBg="1"/>
      <p:bldP spid="22" grpId="0" animBg="1"/>
      <p:bldP spid="8" grpId="0" animBg="1"/>
      <p:bldP spid="42000" grpId="0" animBg="1"/>
      <p:bldP spid="42001" grpId="0" animBg="1"/>
      <p:bldP spid="18" grpId="0" animBg="1"/>
      <p:bldP spid="19" grpId="0" animBg="1"/>
      <p:bldP spid="24" grpId="0" animBg="1"/>
    </p:bldLst>
  </p:timing>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1403</TotalTime>
  <Words>1426</Words>
  <Application>Microsoft Office PowerPoint</Application>
  <PresentationFormat>Vlastná</PresentationFormat>
  <Paragraphs>161</Paragraphs>
  <Slides>13</Slides>
  <Notes>4</Notes>
  <HiddenSlides>0</HiddenSlides>
  <MMClips>0</MMClips>
  <ScaleCrop>false</ScaleCrop>
  <HeadingPairs>
    <vt:vector size="6" baseType="variant">
      <vt:variant>
        <vt:lpstr>Použité písma</vt:lpstr>
      </vt:variant>
      <vt:variant>
        <vt:i4>10</vt:i4>
      </vt:variant>
      <vt:variant>
        <vt:lpstr>Motív</vt:lpstr>
      </vt:variant>
      <vt:variant>
        <vt:i4>1</vt:i4>
      </vt:variant>
      <vt:variant>
        <vt:lpstr>Nadpisy snímok</vt:lpstr>
      </vt:variant>
      <vt:variant>
        <vt:i4>13</vt:i4>
      </vt:variant>
    </vt:vector>
  </HeadingPairs>
  <TitlesOfParts>
    <vt:vector size="24" baseType="lpstr">
      <vt:lpstr>Arial</vt:lpstr>
      <vt:lpstr>Bernard MT Condensed</vt:lpstr>
      <vt:lpstr>Bookman Old Style</vt:lpstr>
      <vt:lpstr>Calibri</vt:lpstr>
      <vt:lpstr>Calibri Light</vt:lpstr>
      <vt:lpstr>Constantia</vt:lpstr>
      <vt:lpstr>DejaVu Sans</vt:lpstr>
      <vt:lpstr>Garamond</vt:lpstr>
      <vt:lpstr>Times New Roman</vt:lpstr>
      <vt:lpstr>wf_segoe-ui_normal</vt:lpstr>
      <vt:lpstr>Motív Office</vt:lpstr>
      <vt:lpstr> Chémia Prírodovedné vzdelávanie  na strednej škole Učíme sa pre budúcnosť  Mária Ganajová</vt:lpstr>
      <vt:lpstr>Prezentácia programu PowerPoint</vt:lpstr>
      <vt:lpstr>Prezentácia programu PowerPoint</vt:lpstr>
      <vt:lpstr>Prezentácia programu PowerPoint</vt:lpstr>
      <vt:lpstr>Prezentácia programu PowerPoint</vt:lpstr>
      <vt:lpstr>Ukážka bádateľských aktivít - chémia</vt:lpstr>
      <vt:lpstr>Detektívny príbeh Ako zomrela obeť trestného činu?</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UPJS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Marián Kireš</dc:creator>
  <cp:lastModifiedBy>Ganajova</cp:lastModifiedBy>
  <cp:revision>289</cp:revision>
  <dcterms:created xsi:type="dcterms:W3CDTF">2013-04-07T19:35:51Z</dcterms:created>
  <dcterms:modified xsi:type="dcterms:W3CDTF">2019-06-24T09:42:00Z</dcterms:modified>
</cp:coreProperties>
</file>