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7" r:id="rId3"/>
    <p:sldId id="276" r:id="rId4"/>
    <p:sldId id="275" r:id="rId5"/>
    <p:sldId id="258" r:id="rId6"/>
    <p:sldId id="259" r:id="rId7"/>
    <p:sldId id="270" r:id="rId8"/>
    <p:sldId id="260" r:id="rId9"/>
    <p:sldId id="271" r:id="rId10"/>
    <p:sldId id="280" r:id="rId11"/>
    <p:sldId id="348" r:id="rId12"/>
    <p:sldId id="349" r:id="rId13"/>
    <p:sldId id="279" r:id="rId14"/>
    <p:sldId id="261" r:id="rId15"/>
    <p:sldId id="262" r:id="rId16"/>
    <p:sldId id="265" r:id="rId17"/>
    <p:sldId id="264" r:id="rId18"/>
    <p:sldId id="266" r:id="rId19"/>
    <p:sldId id="268" r:id="rId20"/>
    <p:sldId id="269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ITAS\Komisia%20pre%20vzdelavanie\VS%20vzdelavanie\Tabulky\STEM_sumar_SR%202015_2017%20vyvoj%20poctu%20studentov_ML(Automaticky%20obnoven&#233;)%20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/>
              <a:t>Po</a:t>
            </a:r>
            <a:r>
              <a:rPr lang="sk-SK" sz="1800"/>
              <a:t>čet absolventov stredných škôl nastupujúcich na STEM študijné odbory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Hárok3!$C$1:$C$2</c:f>
              <c:strCache>
                <c:ptCount val="2"/>
                <c:pt idx="0">
                  <c:v>prírodné vedy, matematika </c:v>
                </c:pt>
                <c:pt idx="1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Hárok3!$A$3:$B$8</c:f>
              <c:multiLvlStrCache>
                <c:ptCount val="6"/>
                <c:lvl>
                  <c:pt idx="0">
                    <c:v>spolu (int. + ext.)</c:v>
                  </c:pt>
                  <c:pt idx="1">
                    <c:v>z toho gymnázium</c:v>
                  </c:pt>
                  <c:pt idx="2">
                    <c:v>spolu (int. + ext.)</c:v>
                  </c:pt>
                  <c:pt idx="3">
                    <c:v>z toho gymnázium</c:v>
                  </c:pt>
                  <c:pt idx="4">
                    <c:v>spolu (int. + ext.)</c:v>
                  </c:pt>
                  <c:pt idx="5">
                    <c:v>z toho gymnázium</c:v>
                  </c:pt>
                </c:lvl>
                <c:lvl>
                  <c:pt idx="0">
                    <c:v>2017</c:v>
                  </c:pt>
                  <c:pt idx="2">
                    <c:v>2016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Hárok3!$C$3:$C$8</c:f>
              <c:numCache>
                <c:formatCode>General</c:formatCode>
                <c:ptCount val="6"/>
                <c:pt idx="0">
                  <c:v>1537</c:v>
                </c:pt>
                <c:pt idx="1">
                  <c:v>1146</c:v>
                </c:pt>
                <c:pt idx="2">
                  <c:v>1843</c:v>
                </c:pt>
                <c:pt idx="3">
                  <c:v>1176</c:v>
                </c:pt>
                <c:pt idx="4">
                  <c:v>2051</c:v>
                </c:pt>
                <c:pt idx="5">
                  <c:v>1557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4-4B19-9997-DF89A4956212}"/>
            </c:ext>
          </c:extLst>
        </c:ser>
        <c:ser>
          <c:idx val="1"/>
          <c:order val="1"/>
          <c:tx>
            <c:strRef>
              <c:f>Hárok3!$D$1:$D$2</c:f>
              <c:strCache>
                <c:ptCount val="2"/>
                <c:pt idx="0">
                  <c:v>technika a technológie</c:v>
                </c:pt>
                <c:pt idx="1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Hárok3!$A$3:$B$8</c:f>
              <c:multiLvlStrCache>
                <c:ptCount val="6"/>
                <c:lvl>
                  <c:pt idx="0">
                    <c:v>spolu (int. + ext.)</c:v>
                  </c:pt>
                  <c:pt idx="1">
                    <c:v>z toho gymnázium</c:v>
                  </c:pt>
                  <c:pt idx="2">
                    <c:v>spolu (int. + ext.)</c:v>
                  </c:pt>
                  <c:pt idx="3">
                    <c:v>z toho gymnázium</c:v>
                  </c:pt>
                  <c:pt idx="4">
                    <c:v>spolu (int. + ext.)</c:v>
                  </c:pt>
                  <c:pt idx="5">
                    <c:v>z toho gymnázium</c:v>
                  </c:pt>
                </c:lvl>
                <c:lvl>
                  <c:pt idx="0">
                    <c:v>2017</c:v>
                  </c:pt>
                  <c:pt idx="2">
                    <c:v>2016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Hárok3!$D$3:$D$8</c:f>
              <c:numCache>
                <c:formatCode>General</c:formatCode>
                <c:ptCount val="6"/>
                <c:pt idx="0">
                  <c:v>7311</c:v>
                </c:pt>
                <c:pt idx="1">
                  <c:v>2833</c:v>
                </c:pt>
                <c:pt idx="2">
                  <c:v>8276</c:v>
                </c:pt>
                <c:pt idx="3">
                  <c:v>3626</c:v>
                </c:pt>
                <c:pt idx="4">
                  <c:v>8953</c:v>
                </c:pt>
                <c:pt idx="5">
                  <c:v>4010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4-4B19-9997-DF89A4956212}"/>
            </c:ext>
          </c:extLst>
        </c:ser>
        <c:ser>
          <c:idx val="2"/>
          <c:order val="2"/>
          <c:tx>
            <c:strRef>
              <c:f>Hárok3!$E$1:$E$2</c:f>
              <c:strCache>
                <c:ptCount val="2"/>
                <c:pt idx="0">
                  <c:v>ekonomia a manažment</c:v>
                </c:pt>
                <c:pt idx="1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Hárok3!$A$3:$B$8</c:f>
              <c:multiLvlStrCache>
                <c:ptCount val="6"/>
                <c:lvl>
                  <c:pt idx="0">
                    <c:v>spolu (int. + ext.)</c:v>
                  </c:pt>
                  <c:pt idx="1">
                    <c:v>z toho gymnázium</c:v>
                  </c:pt>
                  <c:pt idx="2">
                    <c:v>spolu (int. + ext.)</c:v>
                  </c:pt>
                  <c:pt idx="3">
                    <c:v>z toho gymnázium</c:v>
                  </c:pt>
                  <c:pt idx="4">
                    <c:v>spolu (int. + ext.)</c:v>
                  </c:pt>
                  <c:pt idx="5">
                    <c:v>z toho gymnázium</c:v>
                  </c:pt>
                </c:lvl>
                <c:lvl>
                  <c:pt idx="0">
                    <c:v>2017</c:v>
                  </c:pt>
                  <c:pt idx="2">
                    <c:v>2016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Hárok3!$E$3:$E$8</c:f>
              <c:numCache>
                <c:formatCode>General</c:formatCode>
                <c:ptCount val="6"/>
                <c:pt idx="0">
                  <c:v>4127</c:v>
                </c:pt>
                <c:pt idx="1">
                  <c:v>1711</c:v>
                </c:pt>
                <c:pt idx="2">
                  <c:v>4416</c:v>
                </c:pt>
                <c:pt idx="3">
                  <c:v>1753</c:v>
                </c:pt>
                <c:pt idx="4">
                  <c:v>4822</c:v>
                </c:pt>
                <c:pt idx="5">
                  <c:v>1993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4-4B19-9997-DF89A4956212}"/>
            </c:ext>
          </c:extLst>
        </c:ser>
        <c:ser>
          <c:idx val="3"/>
          <c:order val="3"/>
          <c:tx>
            <c:strRef>
              <c:f>Hárok3!$F$1:$F$2</c:f>
              <c:strCache>
                <c:ptCount val="2"/>
                <c:pt idx="0">
                  <c:v>ostatné</c:v>
                </c:pt>
                <c:pt idx="1">
                  <c:v>počet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Hárok3!$A$3:$B$8</c:f>
              <c:multiLvlStrCache>
                <c:ptCount val="6"/>
                <c:lvl>
                  <c:pt idx="0">
                    <c:v>spolu (int. + ext.)</c:v>
                  </c:pt>
                  <c:pt idx="1">
                    <c:v>z toho gymnázium</c:v>
                  </c:pt>
                  <c:pt idx="2">
                    <c:v>spolu (int. + ext.)</c:v>
                  </c:pt>
                  <c:pt idx="3">
                    <c:v>z toho gymnázium</c:v>
                  </c:pt>
                  <c:pt idx="4">
                    <c:v>spolu (int. + ext.)</c:v>
                  </c:pt>
                  <c:pt idx="5">
                    <c:v>z toho gymnázium</c:v>
                  </c:pt>
                </c:lvl>
                <c:lvl>
                  <c:pt idx="0">
                    <c:v>2017</c:v>
                  </c:pt>
                  <c:pt idx="2">
                    <c:v>2016</c:v>
                  </c:pt>
                  <c:pt idx="4">
                    <c:v>2015</c:v>
                  </c:pt>
                </c:lvl>
              </c:multiLvlStrCache>
            </c:multiLvlStrRef>
          </c:cat>
          <c:val>
            <c:numRef>
              <c:f>Hárok3!$F$3:$F$8</c:f>
              <c:numCache>
                <c:formatCode>General</c:formatCode>
                <c:ptCount val="6"/>
                <c:pt idx="0">
                  <c:v>485</c:v>
                </c:pt>
                <c:pt idx="1">
                  <c:v>206</c:v>
                </c:pt>
                <c:pt idx="2">
                  <c:v>510</c:v>
                </c:pt>
                <c:pt idx="3">
                  <c:v>290</c:v>
                </c:pt>
                <c:pt idx="4">
                  <c:v>672</c:v>
                </c:pt>
                <c:pt idx="5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4-4B19-9997-DF89A49562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6084200"/>
        <c:axId val="586081248"/>
      </c:barChart>
      <c:catAx>
        <c:axId val="58608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6081248"/>
        <c:crosses val="autoZero"/>
        <c:auto val="1"/>
        <c:lblAlgn val="ctr"/>
        <c:lblOffset val="100"/>
        <c:noMultiLvlLbl val="0"/>
      </c:catAx>
      <c:valAx>
        <c:axId val="5860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8608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300" baseline="0"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805555555555553"/>
          <c:y val="1.1574074074074073E-2"/>
          <c:w val="0.57777777777777772"/>
          <c:h val="0.9629629629629629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5400" h="25400"/>
            </a:sp3d>
          </c:spPr>
          <c:explosion val="10"/>
          <c:dPt>
            <c:idx val="0"/>
            <c:bubble3D val="0"/>
            <c:spPr>
              <a:solidFill>
                <a:srgbClr val="C00000">
                  <a:alpha val="63000"/>
                </a:srgbClr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6156-4A77-997B-992E2156E59B}"/>
              </c:ext>
            </c:extLst>
          </c:dPt>
          <c:dPt>
            <c:idx val="1"/>
            <c:bubble3D val="0"/>
            <c:explosion val="0"/>
            <c:spPr>
              <a:solidFill>
                <a:srgbClr val="164B4C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6156-4A77-997B-992E2156E59B}"/>
              </c:ext>
            </c:extLst>
          </c:dPt>
          <c:dPt>
            <c:idx val="2"/>
            <c:bubble3D val="0"/>
            <c:explosion val="0"/>
            <c:spPr>
              <a:solidFill>
                <a:srgbClr val="84BF41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6156-4A77-997B-992E2156E59B}"/>
              </c:ext>
            </c:extLst>
          </c:dPt>
          <c:dLbls>
            <c:dLbl>
              <c:idx val="0"/>
              <c:layout>
                <c:manualLayout>
                  <c:x val="3.6111220472440947E-2"/>
                  <c:y val="-0.222222222222222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7777777777775"/>
                      <c:h val="0.285185185185185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56-4A77-997B-992E2156E59B}"/>
                </c:ext>
              </c:extLst>
            </c:dLbl>
            <c:dLbl>
              <c:idx val="2"/>
              <c:layout>
                <c:manualLayout>
                  <c:x val="4.1666666666666567E-2"/>
                  <c:y val="-9.72222222222222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56-4A77-997B-992E2156E59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'[Graf v programe Microsoft PowerPoint]Hárok3'!$B$71:$B$73</c:f>
              <c:strCache>
                <c:ptCount val="3"/>
                <c:pt idx="0">
                  <c:v>Nekorešpondujúce uplatnenie</c:v>
                </c:pt>
                <c:pt idx="1">
                  <c:v>Alternatívne uplatnenie</c:v>
                </c:pt>
                <c:pt idx="2">
                  <c:v>Optimálne uplatnenie</c:v>
                </c:pt>
              </c:strCache>
            </c:strRef>
          </c:cat>
          <c:val>
            <c:numRef>
              <c:f>'[Graf v programe Microsoft PowerPoint]Hárok3'!$C$71:$C$73</c:f>
              <c:numCache>
                <c:formatCode>General</c:formatCode>
                <c:ptCount val="3"/>
                <c:pt idx="0">
                  <c:v>50562</c:v>
                </c:pt>
                <c:pt idx="1">
                  <c:v>16347</c:v>
                </c:pt>
                <c:pt idx="2">
                  <c:v>22353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56-4A77-997B-992E2156E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083333333333333"/>
          <c:y val="2.0833333333333332E-2"/>
          <c:w val="0.57777777777777772"/>
          <c:h val="0.9629629629629629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25400" h="25400"/>
            </a:sp3d>
          </c:spPr>
          <c:explosion val="10"/>
          <c:dPt>
            <c:idx val="0"/>
            <c:bubble3D val="0"/>
            <c:spPr>
              <a:solidFill>
                <a:srgbClr val="C00000">
                  <a:alpha val="63000"/>
                </a:srgbClr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CACD-45F8-9CFE-3AEA3B7CE66F}"/>
              </c:ext>
            </c:extLst>
          </c:dPt>
          <c:dPt>
            <c:idx val="1"/>
            <c:bubble3D val="0"/>
            <c:explosion val="0"/>
            <c:spPr>
              <a:solidFill>
                <a:srgbClr val="164B4C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CACD-45F8-9CFE-3AEA3B7CE66F}"/>
              </c:ext>
            </c:extLst>
          </c:dPt>
          <c:dPt>
            <c:idx val="2"/>
            <c:bubble3D val="0"/>
            <c:explosion val="0"/>
            <c:spPr>
              <a:solidFill>
                <a:srgbClr val="84BF41"/>
              </a:solidFill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CACD-45F8-9CFE-3AEA3B7CE66F}"/>
              </c:ext>
            </c:extLst>
          </c:dPt>
          <c:dLbls>
            <c:dLbl>
              <c:idx val="0"/>
              <c:layout>
                <c:manualLayout>
                  <c:x val="2.7777777777777776E-2"/>
                  <c:y val="-0.201388706620005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7777777777775"/>
                      <c:h val="0.23888888888888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CD-45F8-9CFE-3AEA3B7CE66F}"/>
                </c:ext>
              </c:extLst>
            </c:dLbl>
            <c:dLbl>
              <c:idx val="2"/>
              <c:layout>
                <c:manualLayout>
                  <c:x val="6.1111111111111109E-2"/>
                  <c:y val="-7.8703703703703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CD-45F8-9CFE-3AEA3B7CE66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'[Graf v programe Microsoft PowerPoint]Hárok3'!$B$66:$B$68</c:f>
              <c:strCache>
                <c:ptCount val="3"/>
                <c:pt idx="0">
                  <c:v>Nekorešpondujúce uplatnenie</c:v>
                </c:pt>
                <c:pt idx="1">
                  <c:v>Alternatívne uplatnenie</c:v>
                </c:pt>
                <c:pt idx="2">
                  <c:v>Optimálne uplatnenie</c:v>
                </c:pt>
              </c:strCache>
            </c:strRef>
          </c:cat>
          <c:val>
            <c:numRef>
              <c:f>'[Graf v programe Microsoft PowerPoint]Hárok3'!$C$66:$C$68</c:f>
              <c:numCache>
                <c:formatCode>General</c:formatCode>
                <c:ptCount val="3"/>
                <c:pt idx="0">
                  <c:v>27538</c:v>
                </c:pt>
                <c:pt idx="1">
                  <c:v>9052</c:v>
                </c:pt>
                <c:pt idx="2">
                  <c:v>11424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CD-45F8-9CFE-3AEA3B7CE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Hodnotenie dôležitosti </a:t>
            </a:r>
          </a:p>
        </c:rich>
      </c:tx>
      <c:layout>
        <c:manualLayout>
          <c:xMode val="edge"/>
          <c:yMode val="edge"/>
          <c:x val="0.33479233015252285"/>
          <c:y val="2.39646832274578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Zamestnanci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Hárok1!$B$2:$B$8</c:f>
              <c:numCache>
                <c:formatCode>General</c:formatCode>
                <c:ptCount val="7"/>
                <c:pt idx="0">
                  <c:v>4.42</c:v>
                </c:pt>
                <c:pt idx="1">
                  <c:v>4</c:v>
                </c:pt>
                <c:pt idx="2">
                  <c:v>4.33</c:v>
                </c:pt>
                <c:pt idx="3">
                  <c:v>4.1399999999999997</c:v>
                </c:pt>
                <c:pt idx="4">
                  <c:v>3.76</c:v>
                </c:pt>
                <c:pt idx="5">
                  <c:v>3.66</c:v>
                </c:pt>
                <c:pt idx="6">
                  <c:v>4.1399999999999997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0A-450D-AF7F-01ABEDB88A01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Študenti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Hárok1!$C$2:$C$8</c:f>
              <c:numCache>
                <c:formatCode>General</c:formatCode>
                <c:ptCount val="7"/>
                <c:pt idx="0">
                  <c:v>2.66</c:v>
                </c:pt>
                <c:pt idx="1">
                  <c:v>2.23</c:v>
                </c:pt>
                <c:pt idx="2">
                  <c:v>2.76</c:v>
                </c:pt>
                <c:pt idx="3">
                  <c:v>2.19</c:v>
                </c:pt>
                <c:pt idx="4">
                  <c:v>2.09</c:v>
                </c:pt>
                <c:pt idx="5">
                  <c:v>2.38</c:v>
                </c:pt>
                <c:pt idx="6">
                  <c:v>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0A-450D-AF7F-01ABEDB8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62560"/>
        <c:axId val="48371328"/>
      </c:lineChart>
      <c:catAx>
        <c:axId val="489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371328"/>
        <c:crosses val="autoZero"/>
        <c:auto val="1"/>
        <c:lblAlgn val="ctr"/>
        <c:lblOffset val="100"/>
        <c:noMultiLvlLbl val="0"/>
      </c:catAx>
      <c:valAx>
        <c:axId val="483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96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321033983261163"/>
          <c:y val="5.3921589440168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9141681185326431E-2"/>
          <c:y val="0.22958284297624015"/>
          <c:w val="0.91531847992685123"/>
          <c:h val="0.66413221327835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Hárok1!$B$10</c:f>
              <c:strCache>
                <c:ptCount val="1"/>
                <c:pt idx="0">
                  <c:v>Dôležitosť opatrenia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2E0-4145-B8D0-8603DD88C50F}"/>
              </c:ext>
            </c:extLst>
          </c:dPt>
          <c:val>
            <c:numRef>
              <c:f>Hárok1!$B$11:$B$15</c:f>
              <c:numCache>
                <c:formatCode>General</c:formatCode>
                <c:ptCount val="5"/>
                <c:pt idx="0">
                  <c:v>3.19</c:v>
                </c:pt>
                <c:pt idx="1">
                  <c:v>4.47</c:v>
                </c:pt>
                <c:pt idx="2">
                  <c:v>4.38</c:v>
                </c:pt>
                <c:pt idx="3">
                  <c:v>3.66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A-4C2D-A837-4BD3FA571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94816"/>
        <c:axId val="48422912"/>
      </c:barChart>
      <c:catAx>
        <c:axId val="4899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422912"/>
        <c:crosses val="autoZero"/>
        <c:auto val="1"/>
        <c:lblAlgn val="ctr"/>
        <c:lblOffset val="100"/>
        <c:noMultiLvlLbl val="0"/>
      </c:catAx>
      <c:valAx>
        <c:axId val="484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99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0.13479</cdr:x>
      <cdr:y>0.13657</cdr:y>
    </cdr:from>
    <cdr:to>
      <cdr:x>0.75124</cdr:x>
      <cdr:y>0.25796</cdr:y>
    </cdr:to>
    <cdr:cxnSp macro="">
      <cdr:nvCxnSpPr>
        <cdr:cNvPr id="3" name="Rovná spojovacia šípka 2">
          <a:extLst xmlns:a="http://schemas.openxmlformats.org/drawingml/2006/main">
            <a:ext uri="{FF2B5EF4-FFF2-40B4-BE49-F238E27FC236}">
              <a16:creationId xmlns:a16="http://schemas.microsoft.com/office/drawing/2014/main" id="{5761DD55-F6C4-4F8D-9B8E-9002CA77CFA6}"/>
            </a:ext>
          </a:extLst>
        </cdr:cNvPr>
        <cdr:cNvCxnSpPr/>
      </cdr:nvCxnSpPr>
      <cdr:spPr>
        <a:xfrm xmlns:a="http://schemas.openxmlformats.org/drawingml/2006/main" flipH="1">
          <a:off x="1251614" y="828261"/>
          <a:ext cx="5724183" cy="736205"/>
        </a:xfrm>
        <a:prstGeom xmlns:a="http://schemas.openxmlformats.org/drawingml/2006/main" prst="straightConnector1">
          <a:avLst/>
        </a:prstGeom>
        <a:ln xmlns:a="http://schemas.openxmlformats.org/drawingml/2006/main" w="41275">
          <a:solidFill>
            <a:srgbClr val="FF0000"/>
          </a:solidFill>
          <a:headEnd w="lg" len="lg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0.28354</cdr:x>
      <cdr:y>0.49692</cdr:y>
    </cdr:from>
    <cdr:to>
      <cdr:x>0.9099</cdr:x>
      <cdr:y>0.57887</cdr:y>
    </cdr:to>
    <cdr:cxnSp macro="">
      <cdr:nvCxnSpPr>
        <cdr:cNvPr id="4" name="Rovná spojovacia šípka 3">
          <a:extLst xmlns:a="http://schemas.openxmlformats.org/drawingml/2006/main">
            <a:ext uri="{FF2B5EF4-FFF2-40B4-BE49-F238E27FC236}">
              <a16:creationId xmlns:a16="http://schemas.microsoft.com/office/drawing/2014/main" id="{85A7C41D-4D1E-420A-9D51-E4C6F46BE9E9}"/>
            </a:ext>
          </a:extLst>
        </cdr:cNvPr>
        <cdr:cNvCxnSpPr/>
      </cdr:nvCxnSpPr>
      <cdr:spPr>
        <a:xfrm xmlns:a="http://schemas.openxmlformats.org/drawingml/2006/main" flipH="1">
          <a:off x="2981630" y="3352099"/>
          <a:ext cx="6586551" cy="552814"/>
        </a:xfrm>
        <a:prstGeom xmlns:a="http://schemas.openxmlformats.org/drawingml/2006/main" prst="straightConnector1">
          <a:avLst/>
        </a:prstGeom>
        <a:ln xmlns:a="http://schemas.openxmlformats.org/drawingml/2006/main" w="41275">
          <a:solidFill>
            <a:srgbClr val="002060"/>
          </a:solidFill>
          <a:headEnd w="lg" len="lg"/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0.17826</cdr:x>
      <cdr:y>0.27287</cdr:y>
    </cdr:from>
    <cdr:to>
      <cdr:x>0.2017</cdr:x>
      <cdr:y>0.58985</cdr:y>
    </cdr:to>
    <cdr:sp macro="" textlink="">
      <cdr:nvSpPr>
        <cdr:cNvPr id="8" name="Pravá zložená zátvorka 7">
          <a:extLst xmlns:a="http://schemas.openxmlformats.org/drawingml/2006/main">
            <a:ext uri="{FF2B5EF4-FFF2-40B4-BE49-F238E27FC236}">
              <a16:creationId xmlns:a16="http://schemas.microsoft.com/office/drawing/2014/main" id="{F3E97ACE-898E-4363-BFB7-1F8C959FB170}"/>
            </a:ext>
          </a:extLst>
        </cdr:cNvPr>
        <cdr:cNvSpPr/>
      </cdr:nvSpPr>
      <cdr:spPr>
        <a:xfrm xmlns:a="http://schemas.openxmlformats.org/drawingml/2006/main">
          <a:off x="1874532" y="1840737"/>
          <a:ext cx="246499" cy="2138245"/>
        </a:xfrm>
        <a:prstGeom xmlns:a="http://schemas.openxmlformats.org/drawingml/2006/main" prst="rightBrace">
          <a:avLst/>
        </a:prstGeom>
        <a:solidFill xmlns:a="http://schemas.openxmlformats.org/drawingml/2006/main">
          <a:srgbClr val="FF0000"/>
        </a:solidFill>
        <a:ln xmlns:a="http://schemas.openxmlformats.org/drawingml/2006/main" w="53975">
          <a:noFill/>
          <a:tailEnd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k-SK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0.21205</cdr:x>
      <cdr:y>0.40555</cdr:y>
    </cdr:from>
    <cdr:to>
      <cdr:x>0.31052</cdr:x>
      <cdr:y>0.46827</cdr:y>
    </cdr:to>
    <cdr:sp macro="" textlink="">
      <cdr:nvSpPr>
        <cdr:cNvPr id="9" name="BlokTextu 8">
          <a:extLst xmlns:a="http://schemas.openxmlformats.org/drawingml/2006/main">
            <a:ext uri="{FF2B5EF4-FFF2-40B4-BE49-F238E27FC236}">
              <a16:creationId xmlns:a16="http://schemas.microsoft.com/office/drawing/2014/main" id="{7F433A45-AE80-41D1-9A09-AB4500B7E97B}"/>
            </a:ext>
          </a:extLst>
        </cdr:cNvPr>
        <cdr:cNvSpPr txBox="1"/>
      </cdr:nvSpPr>
      <cdr:spPr>
        <a:xfrm xmlns:a="http://schemas.openxmlformats.org/drawingml/2006/main">
          <a:off x="2229785" y="2735763"/>
          <a:ext cx="1035471" cy="423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600" b="1" dirty="0">
              <a:solidFill>
                <a:srgbClr val="FF0000"/>
              </a:solidFill>
            </a:rPr>
            <a:t>SOŠ</a:t>
          </a:r>
          <a:r>
            <a:rPr lang="en-US" sz="1600" b="1" dirty="0">
              <a:solidFill>
                <a:srgbClr val="FF0000"/>
              </a:solidFill>
            </a:rPr>
            <a:t> =</a:t>
          </a:r>
          <a:r>
            <a:rPr lang="en-US" sz="1600" b="1" baseline="0" dirty="0">
              <a:solidFill>
                <a:srgbClr val="FF0000"/>
              </a:solidFill>
            </a:rPr>
            <a:t> 55%</a:t>
          </a:r>
          <a:endParaRPr lang="sk-SK" sz="1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D3F3-A974-4382-AC97-05ED7B744703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A1D78-2CDA-4812-A64A-7612CAEC621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78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0D0A-9413-4761-B965-62009A727033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6442-21E5-4B2B-8E5A-44910B1AD7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2649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534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26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901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487488" y="1556792"/>
            <a:ext cx="10094912" cy="504056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88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343" y="6163867"/>
            <a:ext cx="1036852" cy="5476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3"/>
          <a:srcRect r="1440"/>
          <a:stretch/>
        </p:blipFill>
        <p:spPr>
          <a:xfrm>
            <a:off x="2972737" y="6212249"/>
            <a:ext cx="1815504" cy="4608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4"/>
          <a:srcRect l="42373" t="51596" r="43660" b="40612"/>
          <a:stretch/>
        </p:blipFill>
        <p:spPr>
          <a:xfrm>
            <a:off x="5131766" y="6167004"/>
            <a:ext cx="1806551" cy="608896"/>
          </a:xfrm>
          <a:prstGeom prst="rect">
            <a:avLst/>
          </a:prstGeom>
        </p:spPr>
      </p:pic>
      <p:pic>
        <p:nvPicPr>
          <p:cNvPr id="10" name="Picture 2" descr="SlovenskÃ¡ MatematickÃ¡ SpoloÄnosÅ¥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13" y="6184215"/>
            <a:ext cx="1366493" cy="5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60845" y="6210213"/>
            <a:ext cx="2226604" cy="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79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44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86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08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90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0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8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AEE2-9D32-4338-96E9-DAF20A09D050}" type="datetimeFigureOut">
              <a:rPr lang="sk-SK" smtClean="0"/>
              <a:t>20.6.2019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6195-23CA-4545-953A-F69AB2053A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8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57711" y="2598234"/>
            <a:ext cx="9805736" cy="14831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sz="4800" b="1" dirty="0">
                <a:solidFill>
                  <a:srgbClr val="0070C0"/>
                </a:solidFill>
                <a:latin typeface="+mj-lt"/>
              </a:rPr>
              <a:t>Matematické vzdelávanie – zmeny pre budúcnosť</a:t>
            </a:r>
          </a:p>
          <a:p>
            <a:pPr marL="0" indent="0" algn="ctr">
              <a:spcBef>
                <a:spcPts val="0"/>
              </a:spcBef>
              <a:buNone/>
            </a:pPr>
            <a:endParaRPr lang="sk-SK" sz="48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k-SK" sz="4800" b="1" dirty="0" smtClean="0">
                <a:solidFill>
                  <a:srgbClr val="0070C0"/>
                </a:solidFill>
                <a:latin typeface="+mj-lt"/>
              </a:rPr>
              <a:t>Košice, 25.6.2019</a:t>
            </a:r>
            <a:endParaRPr lang="sk-SK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3130550" y="1544638"/>
            <a:ext cx="21129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798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Požiadavky na študenta pri vstupe na VŠ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Vedieť podstatu matematického poznatku, mať správnu predstavu, ovládať rôzne typy reprezentácie </a:t>
            </a:r>
            <a:r>
              <a:rPr lang="sk-SK" dirty="0"/>
              <a:t>(porozumenie, hĺbka vedomosti je dôležitejšia ako formálne osvojenie učiva).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Používať jazyk matematiky </a:t>
            </a:r>
            <a:r>
              <a:rPr lang="sk-SK" dirty="0"/>
              <a:t>k zrozumiteľnému a logicky presnému vyjadrovaniu matematických myšlienok.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Ovládať postupy a stratégie riešenia úloh </a:t>
            </a:r>
            <a:r>
              <a:rPr lang="sk-SK" dirty="0"/>
              <a:t>a matematických problémov.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Poznať význam, aplikáciu konkrétneho učiva </a:t>
            </a:r>
            <a:r>
              <a:rPr lang="sk-SK" dirty="0"/>
              <a:t>mimo matematiky a vo vnútri matematiky.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Robiť odhady, vyslovovať hypotézy, overovať ich platnosť</a:t>
            </a:r>
            <a:r>
              <a:rPr lang="sk-SK" dirty="0"/>
              <a:t>, teda primárne nie vedieť dôkazy viet, ale </a:t>
            </a:r>
            <a:r>
              <a:rPr lang="sk-SK" b="1" dirty="0"/>
              <a:t>mať presvedčenie o potrebe argumentácie </a:t>
            </a:r>
            <a:r>
              <a:rPr lang="sk-SK" dirty="0"/>
              <a:t>a mať schopnosť odôvodňovania pravdivosti tvrdení na konkrétnych príkladoch.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Mať presvedčenie, že </a:t>
            </a:r>
            <a:r>
              <a:rPr lang="sk-SK" b="1" dirty="0"/>
              <a:t>matematika je všeobecná, každodenná činnosť človeka</a:t>
            </a:r>
            <a:r>
              <a:rPr lang="sk-SK" dirty="0"/>
              <a:t>, potrebná pre rozvoj spoločnosti.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484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87" y="6029984"/>
            <a:ext cx="1039642" cy="102082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456040" y="1836427"/>
            <a:ext cx="137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Open Sans"/>
              </a:rPr>
              <a:t>38</a:t>
            </a:r>
            <a:r>
              <a:rPr lang="sk-SK" sz="2800" b="1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Open Sans"/>
              </a:rPr>
              <a:t>477</a:t>
            </a:r>
            <a:endParaRPr lang="sk-SK" sz="28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04023" y="6610065"/>
            <a:ext cx="4035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prstClr val="black"/>
                </a:solidFill>
                <a:latin typeface="Calibri"/>
              </a:rPr>
              <a:t>Zdroj: Prognózy vývoja na trhu práce v SR, TREXIMA Bratislava</a:t>
            </a:r>
          </a:p>
        </p:txBody>
      </p:sp>
      <p:sp>
        <p:nvSpPr>
          <p:cNvPr id="29" name="Zaoblený obdĺžnik 28"/>
          <p:cNvSpPr/>
          <p:nvPr/>
        </p:nvSpPr>
        <p:spPr>
          <a:xfrm rot="5400000">
            <a:off x="5178897" y="-5926359"/>
            <a:ext cx="1834208" cy="12192002"/>
          </a:xfrm>
          <a:prstGeom prst="roundRect">
            <a:avLst/>
          </a:prstGeom>
          <a:solidFill>
            <a:srgbClr val="32565B">
              <a:alpha val="80000"/>
            </a:srgbClr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lokTextu 31"/>
          <p:cNvSpPr txBox="1"/>
          <p:nvPr/>
        </p:nvSpPr>
        <p:spPr>
          <a:xfrm rot="5400000">
            <a:off x="6529657" y="-4647539"/>
            <a:ext cx="677108" cy="1029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3200" b="1" dirty="0">
                <a:solidFill>
                  <a:prstClr val="white"/>
                </a:solidFill>
                <a:cs typeface="Segoe UI" pitchFamily="34" charset="0"/>
              </a:rPr>
              <a:t>57 % absolventov vysokých škôl nepracuje v odbore</a:t>
            </a:r>
          </a:p>
        </p:txBody>
      </p:sp>
      <p:pic>
        <p:nvPicPr>
          <p:cNvPr id="33" name="Picture 5" descr="P:\2017\lucia operativne\zssk grafika\2logo-oranz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0" y="52308"/>
            <a:ext cx="86409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BE51C11-5F3F-4099-A21C-232D8B0F9A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39776" y="2245642"/>
          <a:ext cx="5449015" cy="358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2DC85FE-166A-4524-B1CA-DF39C0FDB9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2694" y="2216989"/>
          <a:ext cx="5529532" cy="349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442B799E-4EDC-4E10-9761-ABB27B458A66}"/>
              </a:ext>
            </a:extLst>
          </p:cNvPr>
          <p:cNvSpPr txBox="1"/>
          <p:nvPr/>
        </p:nvSpPr>
        <p:spPr>
          <a:xfrm>
            <a:off x="7926819" y="1528650"/>
            <a:ext cx="207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164B4C"/>
                </a:solidFill>
              </a:rPr>
              <a:t>Nad 5 rokov od ukončenia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9A0816A-B1AC-488A-BBAD-24E96963F1B3}"/>
              </a:ext>
            </a:extLst>
          </p:cNvPr>
          <p:cNvSpPr txBox="1"/>
          <p:nvPr/>
        </p:nvSpPr>
        <p:spPr>
          <a:xfrm>
            <a:off x="2036173" y="1526540"/>
            <a:ext cx="198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164B4C"/>
                </a:solidFill>
              </a:rPr>
              <a:t>Do 5 rokov od ukončenia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B49CCAE4-8814-4E99-BE64-E557F3F725C2}"/>
              </a:ext>
            </a:extLst>
          </p:cNvPr>
          <p:cNvSpPr/>
          <p:nvPr/>
        </p:nvSpPr>
        <p:spPr>
          <a:xfrm>
            <a:off x="3737438" y="5692260"/>
            <a:ext cx="4717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 </a:t>
            </a:r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</a:t>
            </a:r>
            <a:r>
              <a:rPr lang="sk-SK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ípade</a:t>
            </a:r>
            <a:r>
              <a:rPr lang="sk-SK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SOŠ je to až 64%</a:t>
            </a:r>
            <a:endParaRPr lang="sk-SK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8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9" grpId="0">
        <p:bldAsOne/>
      </p:bldGraphic>
      <p:bldGraphic spid="10" grpId="0">
        <p:bldAsOne/>
      </p:bldGraphic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87" y="6029984"/>
            <a:ext cx="1039642" cy="102082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456040" y="1836427"/>
            <a:ext cx="137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Open Sans"/>
              </a:rPr>
              <a:t>38</a:t>
            </a:r>
            <a:r>
              <a:rPr lang="sk-SK" sz="2800" b="1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Open Sans"/>
              </a:rPr>
              <a:t>477</a:t>
            </a:r>
            <a:endParaRPr lang="sk-SK" sz="280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04023" y="6610065"/>
            <a:ext cx="4035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prstClr val="black"/>
                </a:solidFill>
                <a:latin typeface="Calibri"/>
              </a:rPr>
              <a:t>Zdroj: Prognózy vývoja na trhu práce v SR, TREXIMA Bratislava</a:t>
            </a:r>
          </a:p>
        </p:txBody>
      </p:sp>
      <p:sp>
        <p:nvSpPr>
          <p:cNvPr id="29" name="Zaoblený obdĺžnik 28"/>
          <p:cNvSpPr/>
          <p:nvPr/>
        </p:nvSpPr>
        <p:spPr>
          <a:xfrm rot="5400000">
            <a:off x="5178897" y="-5926359"/>
            <a:ext cx="1834208" cy="12192002"/>
          </a:xfrm>
          <a:prstGeom prst="roundRect">
            <a:avLst/>
          </a:prstGeom>
          <a:solidFill>
            <a:srgbClr val="32565B">
              <a:alpha val="80000"/>
            </a:srgbClr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lokTextu 31"/>
          <p:cNvSpPr txBox="1"/>
          <p:nvPr/>
        </p:nvSpPr>
        <p:spPr>
          <a:xfrm rot="5400000">
            <a:off x="6529657" y="-4647539"/>
            <a:ext cx="677108" cy="10299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k-SK" sz="3200" b="1" dirty="0">
                <a:solidFill>
                  <a:prstClr val="white"/>
                </a:solidFill>
                <a:cs typeface="Segoe UI" pitchFamily="34" charset="0"/>
              </a:rPr>
              <a:t>Najlepšie uplatnení vysokoškoláci</a:t>
            </a:r>
          </a:p>
        </p:txBody>
      </p:sp>
      <p:pic>
        <p:nvPicPr>
          <p:cNvPr id="33" name="Picture 5" descr="P:\2017\lucia operativne\zssk grafika\2logo-oranzo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0" y="52308"/>
            <a:ext cx="86409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4DAFD93A-6B39-4D3C-A09D-F2CE8798A70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4023" y="1181918"/>
          <a:ext cx="11813805" cy="514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5" imgW="10296456" imgH="3971964" progId="Excel.Sheet.12">
                  <p:embed/>
                </p:oleObj>
              </mc:Choice>
              <mc:Fallback>
                <p:oleObj name="Worksheet" r:id="rId5" imgW="10296456" imgH="3971964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4DAFD93A-6B39-4D3C-A09D-F2CE8798A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23" y="1181918"/>
                        <a:ext cx="11813805" cy="5146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id="{A2BF62AF-2A5C-48CF-9443-5C4DDC27BE52}"/>
              </a:ext>
            </a:extLst>
          </p:cNvPr>
          <p:cNvSpPr/>
          <p:nvPr/>
        </p:nvSpPr>
        <p:spPr>
          <a:xfrm rot="3193495">
            <a:off x="1207845" y="3201353"/>
            <a:ext cx="52886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Matematika!!!</a:t>
            </a:r>
            <a:endParaRPr lang="sk-SK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9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 – z pohľadu RÚZ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1" dirty="0"/>
              <a:t>Matematická gramotnosť </a:t>
            </a:r>
            <a:r>
              <a:rPr lang="sk-SK" dirty="0"/>
              <a:t>patrí do požiadaviek </a:t>
            </a:r>
            <a:r>
              <a:rPr lang="en-US" dirty="0" err="1"/>
              <a:t>uplatnit</a:t>
            </a:r>
            <a:r>
              <a:rPr lang="sk-SK" dirty="0" err="1"/>
              <a:t>eľnosti</a:t>
            </a:r>
            <a:r>
              <a:rPr lang="sk-SK" dirty="0"/>
              <a:t> sa na trhu práce a do predpokladov pre celoživotné vzdelávanie.</a:t>
            </a:r>
          </a:p>
          <a:p>
            <a:pPr algn="just"/>
            <a:r>
              <a:rPr lang="sk-SK" b="1" dirty="0"/>
              <a:t>Dotazník</a:t>
            </a:r>
            <a:r>
              <a:rPr lang="sk-SK" dirty="0"/>
              <a:t> – dôležitosť matematickej gramotnosti pre zamestnávateľov a aktuálny stav – </a:t>
            </a:r>
            <a:r>
              <a:rPr lang="sk-SK" b="1" dirty="0"/>
              <a:t>7 kompetencií podľa PISA</a:t>
            </a:r>
            <a:r>
              <a:rPr lang="sk-SK" dirty="0"/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Komunikácia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 err="1"/>
              <a:t>Matematizácia</a:t>
            </a:r>
            <a:endParaRPr lang="sk-SK" dirty="0"/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Zobrazenie/Reprezentácia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Uvažovanie a argumentácia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Navrhnutie stratégií riešenia problému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Použitie symbolického, formálneho a technického jazyka a operácií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k-SK" dirty="0"/>
              <a:t>Použitie matematických nástrojov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1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 – z pohľadu RÚZ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535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/>
              <a:t>Zamestnávatelia hodnotia </a:t>
            </a:r>
            <a:r>
              <a:rPr lang="sk-SK" b="1" dirty="0"/>
              <a:t>dôležitosť matematickej gramotnosti          (7 kompetencií) </a:t>
            </a:r>
            <a:r>
              <a:rPr lang="sk-SK" dirty="0"/>
              <a:t>pre svojich zamestnancov vo všeobecnosti ako vysokú, ale schopnosť absolventov SŠ naplniť tieto očakávania ako výrazne nižšiu.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429725082"/>
              </p:ext>
            </p:extLst>
          </p:nvPr>
        </p:nvGraphicFramePr>
        <p:xfrm>
          <a:off x="2076617" y="2663150"/>
          <a:ext cx="5634507" cy="341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E062C372-E8D0-409C-BE26-059C692A8C92}"/>
              </a:ext>
            </a:extLst>
          </p:cNvPr>
          <p:cNvSpPr txBox="1"/>
          <p:nvPr/>
        </p:nvSpPr>
        <p:spPr>
          <a:xfrm>
            <a:off x="7927942" y="3067208"/>
            <a:ext cx="39781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Komunikácia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1600" dirty="0" err="1"/>
              <a:t>Matematizácia</a:t>
            </a:r>
            <a:endParaRPr lang="sk-SK" sz="1600" dirty="0"/>
          </a:p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Zobrazenie/Reprezentácia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Uvažovanie a argumentácia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Navrhnutie stratégií riešenia problému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Použitie symbolického, formálneho a technického jazyka a operácií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sz="1600" dirty="0"/>
              <a:t>Použitie matematických nástrojov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72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 – z pohľadu RÚZ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Z opatrení </a:t>
            </a:r>
            <a:r>
              <a:rPr lang="sk-SK" b="1" dirty="0"/>
              <a:t>zamestnávatelia najväčší dôraz kladú na </a:t>
            </a:r>
            <a:r>
              <a:rPr lang="sk-SK" b="1" dirty="0">
                <a:solidFill>
                  <a:srgbClr val="FF0000"/>
                </a:solidFill>
              </a:rPr>
              <a:t>porozumenie       a rozvoj matematického myslenia</a:t>
            </a:r>
            <a:r>
              <a:rPr lang="sk-SK" b="1" dirty="0"/>
              <a:t> – 4,47 (opatrenie 2).</a:t>
            </a:r>
          </a:p>
          <a:p>
            <a:pPr algn="just"/>
            <a:r>
              <a:rPr lang="sk-SK" dirty="0"/>
              <a:t>Ďalšie opatrenia: 1 – základné vedomosti,  3 – aplikácia učiva, 4 – povinná maturita pre všetkých maturantov, 5 – SOŠ majú pripravovať aj pre štúdium na VŠ.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85885921"/>
              </p:ext>
            </p:extLst>
          </p:nvPr>
        </p:nvGraphicFramePr>
        <p:xfrm>
          <a:off x="3362122" y="3614351"/>
          <a:ext cx="5366083" cy="249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7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Návrh na opatrenia a systémové zmeny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lvl="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sk-SK" b="1" dirty="0"/>
              <a:t>Posilniť postavenie matematiky ako jedného z pilierov všeobecného vzdelávania a ako základ vzdelávania s orientáciou na  prípravu odborníkov pre znalostnú ekonomiku:</a:t>
            </a:r>
            <a:endParaRPr lang="sk-SK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zmeniť  spôsob a skvalitniť vyučovanie matematiky - </a:t>
            </a:r>
            <a:r>
              <a:rPr lang="sk-SK" dirty="0"/>
              <a:t>namiesto učenia sa matematiky viesť žiakov k aktívnej matematickej činnosti, sústrediť sa na </a:t>
            </a:r>
            <a:r>
              <a:rPr lang="sk-SK" b="1" dirty="0"/>
              <a:t>inovatívne bádateľské prístupy           a </a:t>
            </a:r>
            <a:r>
              <a:rPr lang="sk-SK" b="1" dirty="0" err="1"/>
              <a:t>formatívne</a:t>
            </a:r>
            <a:r>
              <a:rPr lang="sk-SK" b="1" dirty="0"/>
              <a:t> hodnotenie</a:t>
            </a:r>
            <a:r>
              <a:rPr lang="sk-SK" dirty="0"/>
              <a:t> žiakov v poznávacom procese; </a:t>
            </a:r>
            <a:r>
              <a:rPr lang="sk-SK" b="1" dirty="0"/>
              <a:t>v tomto smere preškoliť učiteľov na nový spôsob vyučovania,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zvýšiť počet hodín matematiky v štátnom vzdelávacom programe základných a stredných škôl, </a:t>
            </a:r>
            <a:endParaRPr lang="sk-SK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zaviesť povinnú maturitu z matematiky v dvoch úrovniach: </a:t>
            </a:r>
            <a:endParaRPr lang="sk-SK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prvá úroveň – odporúčaná pre maturantov, ktorí plánujú pokračovať vo VŠ štúdiu v STEM študijných odboroch </a:t>
            </a:r>
            <a:r>
              <a:rPr lang="sk-SK" dirty="0"/>
              <a:t>(obsah je určený aktuálnymi Cieľovými požiadavkami na maturantov z matematiky),</a:t>
            </a:r>
            <a:r>
              <a:rPr lang="sk-SK" b="1" dirty="0"/>
              <a:t> </a:t>
            </a:r>
            <a:endParaRPr lang="sk-SK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sk-SK" b="1" dirty="0"/>
              <a:t>druhá úroveň - pre všetkých ostatných maturantov </a:t>
            </a:r>
            <a:r>
              <a:rPr lang="sk-SK" dirty="0"/>
              <a:t>(obsah je určený aktuálnym obsahovým a výkonovým štandardom podľa štátnych vzdelávacích programov (ŠVP)), </a:t>
            </a:r>
            <a:r>
              <a:rPr lang="sk-SK" b="1" dirty="0"/>
              <a:t>len externá </a:t>
            </a:r>
            <a:r>
              <a:rPr lang="sk-SK" b="1" dirty="0" smtClean="0"/>
              <a:t>časť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7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Návrh na opatrenia a systémové zmeny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 algn="just">
              <a:spcAft>
                <a:spcPts val="600"/>
              </a:spcAft>
            </a:pPr>
            <a:r>
              <a:rPr lang="sk-SK" b="1" dirty="0"/>
              <a:t>vytvoriť model usmerňovania vzdelávacej cesty žiakov vo väzbe na externé a interné hodnotenie žiakov</a:t>
            </a:r>
            <a:r>
              <a:rPr lang="sk-SK" dirty="0"/>
              <a:t>:</a:t>
            </a:r>
          </a:p>
          <a:p>
            <a:pPr lvl="2" algn="just">
              <a:spcAft>
                <a:spcPts val="600"/>
              </a:spcAft>
            </a:pPr>
            <a:r>
              <a:rPr lang="sk-SK" b="1" dirty="0"/>
              <a:t>výsledky testovaní T5 a T9 v spojení so školskou klasifikáciou žiaka a úspešnou účasťou na olympiádach a súťažiach majú byť súčasťou podmienok prijatia</a:t>
            </a:r>
            <a:r>
              <a:rPr lang="sk-SK" dirty="0"/>
              <a:t>  na 8-ročné gymnázia, resp. na gymnázia, študijné a učebné odbory stredných odborných škôl,</a:t>
            </a:r>
          </a:p>
          <a:p>
            <a:pPr lvl="2" algn="just">
              <a:spcAft>
                <a:spcPts val="600"/>
              </a:spcAft>
            </a:pPr>
            <a:r>
              <a:rPr lang="sk-SK" b="1" dirty="0"/>
              <a:t>povinnú maturitu z matematiky (výsledky externej časti) majú vysoké  školy akceptovať ako súčasť podmienok prijatia na štúdium.</a:t>
            </a:r>
            <a:endParaRPr lang="sk-SK" dirty="0"/>
          </a:p>
          <a:p>
            <a:pPr lvl="1" algn="just">
              <a:spcAft>
                <a:spcPts val="600"/>
              </a:spcAft>
            </a:pPr>
            <a:r>
              <a:rPr lang="sk-SK" b="1" dirty="0"/>
              <a:t>podporovať starostlivosť o talenty </a:t>
            </a:r>
            <a:r>
              <a:rPr lang="sk-SK" dirty="0"/>
              <a:t>- legislatívne znovu ustanoviť možnosť zriaďovania špeciálnych tried so zameraním na matematiku, informatiku a prírodné vedy, podporovať tvorbu študijnej literatúry pre talenty,</a:t>
            </a:r>
          </a:p>
          <a:p>
            <a:pPr lvl="1" algn="just">
              <a:spcAft>
                <a:spcPts val="600"/>
              </a:spcAft>
            </a:pPr>
            <a:r>
              <a:rPr lang="sk-SK" b="1" dirty="0"/>
              <a:t>vytvárať nové inovatívne učebnice matematiky a podporné učebné materiály - </a:t>
            </a:r>
            <a:r>
              <a:rPr lang="sk-SK" dirty="0"/>
              <a:t>prehodnotiť proces tvorby učebníc, ku každej učebnici vydávať metodickú príručku, pre SŠ vydávať učebnice matematiky podľa tematických celkov. </a:t>
            </a:r>
          </a:p>
        </p:txBody>
      </p:sp>
    </p:spTree>
    <p:extLst>
      <p:ext uri="{BB962C8B-B14F-4D97-AF65-F5344CB8AC3E}">
        <p14:creationId xmlns:p14="http://schemas.microsoft.com/office/powerpoint/2010/main" val="2199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Návrh na opatrenia a systémové zmeny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30750"/>
          </a:xfrm>
        </p:spPr>
        <p:txBody>
          <a:bodyPr>
            <a:normAutofit/>
          </a:bodyPr>
          <a:lstStyle/>
          <a:p>
            <a:pPr marL="514350" lvl="0" indent="-5143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sk-SK" b="1" dirty="0"/>
              <a:t>Prijať opatrenia na skvalitnenie ďalšieho vzdelávania učiteľov         a prípravy budúcich učiteľov:</a:t>
            </a:r>
            <a:endParaRPr lang="sk-SK" dirty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sk-SK" b="1" dirty="0"/>
              <a:t>skvalitniť ďalšie vzdelávanie učiteľov, preniesť ho do kompetencie vysokých škôl s pedagogickým zameraním, </a:t>
            </a:r>
            <a:endParaRPr lang="sk-SK" dirty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sk-SK" dirty="0"/>
              <a:t>vo vysokoškolskom vzdelávaní</a:t>
            </a:r>
            <a:r>
              <a:rPr lang="sk-SK" b="1" dirty="0"/>
              <a:t> zvýšiť váhu odbornej predmetovej prípravy      a pedagogickej praxe </a:t>
            </a:r>
            <a:r>
              <a:rPr lang="sk-SK" dirty="0"/>
              <a:t>z aprobačných predmetov,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sk-SK" dirty="0"/>
              <a:t>v záujme zvýšenia kvality prípravy učiteľov </a:t>
            </a:r>
            <a:r>
              <a:rPr lang="sk-SK" b="1" dirty="0"/>
              <a:t>oddeliť prípravu učiteľov pre ZŠ    a SŠ a akreditáciu učiteľstva aprobačných predmetov pre SŠ odvíjať od personálnych a materiálnych podmienok daných odborov</a:t>
            </a:r>
            <a:r>
              <a:rPr lang="sk-SK" dirty="0"/>
              <a:t>, garantovanie viazať na tím odborníkov, nie na jedného profesora z pedagogiky alebo psychológie.</a:t>
            </a:r>
          </a:p>
        </p:txBody>
      </p:sp>
    </p:spTree>
    <p:extLst>
      <p:ext uri="{BB962C8B-B14F-4D97-AF65-F5344CB8AC3E}">
        <p14:creationId xmlns:p14="http://schemas.microsoft.com/office/powerpoint/2010/main" val="962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39" y="2556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/>
            </a:r>
            <a:br>
              <a:rPr lang="sk-SK" b="1" dirty="0">
                <a:solidFill>
                  <a:srgbClr val="0070C0"/>
                </a:solidFill>
              </a:rPr>
            </a:br>
            <a:r>
              <a:rPr lang="sk-SK" b="1" dirty="0">
                <a:solidFill>
                  <a:srgbClr val="0070C0"/>
                </a:solidFill>
              </a:rPr>
              <a:t>R</a:t>
            </a:r>
            <a:r>
              <a:rPr lang="sk-SK" sz="4900" b="1" dirty="0">
                <a:solidFill>
                  <a:srgbClr val="0070C0"/>
                </a:solidFill>
              </a:rPr>
              <a:t>ealizácia opatrení v r. 2019 - návrh</a:t>
            </a:r>
            <a:r>
              <a:rPr lang="sk-SK" b="1" dirty="0">
                <a:solidFill>
                  <a:srgbClr val="0070C0"/>
                </a:solidFill>
              </a:rPr>
              <a:t/>
            </a:r>
            <a:br>
              <a:rPr lang="sk-SK" b="1" dirty="0">
                <a:solidFill>
                  <a:srgbClr val="0070C0"/>
                </a:solidFill>
              </a:rPr>
            </a:b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05394" y="1245326"/>
            <a:ext cx="10911840" cy="4946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/>
              <a:t>Kľúčové opatrenia:</a:t>
            </a:r>
            <a:endParaRPr lang="sk-SK" dirty="0"/>
          </a:p>
          <a:p>
            <a:pPr lvl="0"/>
            <a:r>
              <a:rPr lang="sk-SK" dirty="0"/>
              <a:t>Pripraviť programy ďalšieho vzdelávania učiteľov matematiky zamerané na výrazné skvalitnenie vyučovania matematiky na základných a stredných školách</a:t>
            </a:r>
          </a:p>
          <a:p>
            <a:pPr lvl="0"/>
            <a:r>
              <a:rPr lang="sk-SK" dirty="0"/>
              <a:t>Pripraviť program seminárov a aktivít metodickej pomoci učiteľom matematiky pre riešenie didaktických problémov a implementácie inovačných nástrojov do vyučovania matematiky </a:t>
            </a:r>
          </a:p>
          <a:p>
            <a:pPr lvl="0"/>
            <a:r>
              <a:rPr lang="sk-SK" dirty="0"/>
              <a:t>Otvoriť verejnú diskusiu a prijať potrebné legislatívne zmeny upravujúce zavedenie povinnej maturitnej skúšky z matematiky najneskôr od r. 2025</a:t>
            </a:r>
          </a:p>
          <a:p>
            <a:pPr lvl="0"/>
            <a:r>
              <a:rPr lang="sk-SK" dirty="0"/>
              <a:t>Vyčísliť finančné náklady spojené so zavedením navrhovaných zmien v príprave učiteľov </a:t>
            </a:r>
          </a:p>
          <a:p>
            <a:pPr marL="0" lvl="0" indent="0">
              <a:buNone/>
            </a:pPr>
            <a:r>
              <a:rPr lang="sk-SK" b="1" dirty="0"/>
              <a:t>Ďalšie opatrenia:</a:t>
            </a:r>
            <a:endParaRPr lang="sk-SK" dirty="0"/>
          </a:p>
          <a:p>
            <a:pPr lvl="0"/>
            <a:r>
              <a:rPr lang="sk-SK" dirty="0"/>
              <a:t>Pripraviť inovácie systému podpory talentov v matematike na základných a stredných školách </a:t>
            </a:r>
          </a:p>
          <a:p>
            <a:pPr lvl="0"/>
            <a:r>
              <a:rPr lang="sk-SK" dirty="0"/>
              <a:t>Pripraviť inováciu systému tvorby učebníc a podporných učebných materiálov z matematiky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4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063" y="2101516"/>
            <a:ext cx="10515600" cy="126557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300" b="1" dirty="0">
                <a:solidFill>
                  <a:srgbClr val="0070C0"/>
                </a:solidFill>
              </a:rPr>
              <a:t>Analýza požiadaviek </a:t>
            </a:r>
            <a:br>
              <a:rPr lang="sk-SK" sz="5300" b="1" dirty="0">
                <a:solidFill>
                  <a:srgbClr val="0070C0"/>
                </a:solidFill>
              </a:rPr>
            </a:br>
            <a:r>
              <a:rPr lang="sk-SK" sz="5300" b="1" dirty="0">
                <a:solidFill>
                  <a:srgbClr val="0070C0"/>
                </a:solidFill>
              </a:rPr>
              <a:t>vysokých škôl a trhu práce na absolventov stredných škôl </a:t>
            </a:r>
            <a:br>
              <a:rPr lang="sk-SK" sz="5300" b="1" dirty="0">
                <a:solidFill>
                  <a:srgbClr val="0070C0"/>
                </a:solidFill>
              </a:rPr>
            </a:br>
            <a:r>
              <a:rPr lang="sk-SK" sz="5300" b="1" dirty="0">
                <a:solidFill>
                  <a:srgbClr val="0070C0"/>
                </a:solidFill>
              </a:rPr>
              <a:t>z pohľadu matematickej gramotnosti </a:t>
            </a:r>
            <a:br>
              <a:rPr lang="sk-SK" sz="5300" b="1" dirty="0">
                <a:solidFill>
                  <a:srgbClr val="0070C0"/>
                </a:solidFill>
              </a:rPr>
            </a:br>
            <a:r>
              <a:rPr lang="sk-SK" sz="5300" dirty="0">
                <a:solidFill>
                  <a:srgbClr val="0070C0"/>
                </a:solidFill>
              </a:rPr>
              <a:t/>
            </a:r>
            <a:br>
              <a:rPr lang="sk-SK" sz="5300" dirty="0">
                <a:solidFill>
                  <a:srgbClr val="0070C0"/>
                </a:solidFill>
              </a:rPr>
            </a:br>
            <a:r>
              <a:rPr lang="sk-SK" sz="4000" b="1" dirty="0">
                <a:solidFill>
                  <a:srgbClr val="0070C0"/>
                </a:solidFill>
              </a:rPr>
              <a:t>Dušan Šveda, Miroslav Repovský, Milan Ftáčnik</a:t>
            </a:r>
          </a:p>
        </p:txBody>
      </p:sp>
    </p:spTree>
    <p:extLst>
      <p:ext uri="{BB962C8B-B14F-4D97-AF65-F5344CB8AC3E}">
        <p14:creationId xmlns:p14="http://schemas.microsoft.com/office/powerpoint/2010/main" val="244134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554" y="238259"/>
            <a:ext cx="10511246" cy="1452429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Realizácia opatrení v r. 2020 - návrh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42554" y="1375954"/>
            <a:ext cx="10511246" cy="45371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/>
              <a:t>Kľúčové opatrenia:</a:t>
            </a:r>
            <a:endParaRPr lang="sk-SK" dirty="0"/>
          </a:p>
          <a:p>
            <a:pPr lvl="0"/>
            <a:r>
              <a:rPr lang="sk-SK" dirty="0"/>
              <a:t>Spustiť dvojročnú realizáciu programov ďalšieho vzdelávania učiteľov, zameraných na výrazne skvalitnenie vyučovania matematiky </a:t>
            </a:r>
          </a:p>
          <a:p>
            <a:pPr lvl="0"/>
            <a:r>
              <a:rPr lang="sk-SK" dirty="0"/>
              <a:t>Rozhodnúť o zvýšení počtu hodín matematiky v nadväznosti na rozhodnutie o zavedení povinnej maturity z matematiky a upraviť príslušné štátne vzdelávacie programy</a:t>
            </a:r>
          </a:p>
          <a:p>
            <a:pPr lvl="0"/>
            <a:r>
              <a:rPr lang="sk-SK" dirty="0"/>
              <a:t>Vykonať nadväzné legislatívne zmeny</a:t>
            </a:r>
          </a:p>
          <a:p>
            <a:pPr lvl="0"/>
            <a:r>
              <a:rPr lang="sk-SK" dirty="0"/>
              <a:t>Alokovať finančné prostriedky na systémové zmeny</a:t>
            </a:r>
          </a:p>
          <a:p>
            <a:pPr marL="0" indent="0">
              <a:buNone/>
            </a:pPr>
            <a:r>
              <a:rPr lang="sk-SK" b="1" dirty="0"/>
              <a:t>Ďalšie opatrenia:</a:t>
            </a:r>
            <a:endParaRPr lang="sk-SK" dirty="0"/>
          </a:p>
          <a:p>
            <a:pPr lvl="0"/>
            <a:r>
              <a:rPr lang="sk-SK" dirty="0"/>
              <a:t>Prehodnotiť postavenie SOŠ vo väzbe na možnosť štúdia na VŠ a na potreby trhu práce </a:t>
            </a:r>
          </a:p>
          <a:p>
            <a:pPr lvl="0"/>
            <a:r>
              <a:rPr lang="sk-SK" dirty="0"/>
              <a:t>Pripraviť a začať realizovať zmeny v príprave budúcich učiteľov matematiky a akreditácii učiteľských programov</a:t>
            </a:r>
          </a:p>
        </p:txBody>
      </p:sp>
    </p:spTree>
    <p:extLst>
      <p:ext uri="{BB962C8B-B14F-4D97-AF65-F5344CB8AC3E}">
        <p14:creationId xmlns:p14="http://schemas.microsoft.com/office/powerpoint/2010/main" val="314155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Matematika a spoločnosť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930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Matematika –  jeden z pilierov všeobecného vzdelania:</a:t>
            </a:r>
          </a:p>
          <a:p>
            <a:r>
              <a:rPr lang="sk-SK" dirty="0"/>
              <a:t>rozvíja analytické a kritické myslenie, </a:t>
            </a:r>
          </a:p>
          <a:p>
            <a:r>
              <a:rPr lang="sk-SK" dirty="0"/>
              <a:t>vedie k logicky presnému vyjadrovaniu, </a:t>
            </a:r>
          </a:p>
          <a:p>
            <a:r>
              <a:rPr lang="sk-SK" dirty="0"/>
              <a:t>učí postupy a stratégie riešenia problémov, </a:t>
            </a:r>
          </a:p>
          <a:p>
            <a:r>
              <a:rPr lang="sk-SK" dirty="0"/>
              <a:t>je súčasťou každodennej činnosti človeka, napr. finančná gramotnosť.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Materinský, resp. cudzí jazyk je nástrojom na sociálnu komunikáciu medzi ľuďmi, </a:t>
            </a:r>
            <a:r>
              <a:rPr lang="sk-SK" b="1" dirty="0">
                <a:solidFill>
                  <a:srgbClr val="FF0000"/>
                </a:solidFill>
              </a:rPr>
              <a:t>matematika, ako odborný jazyk, je nástrojom na odbornú komunikáciu</a:t>
            </a:r>
            <a:r>
              <a:rPr lang="sk-SK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sk-SK" alt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Matematika a spoločnosť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51918"/>
            <a:ext cx="10515600" cy="447314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Tx/>
              <a:buNone/>
            </a:pPr>
            <a:r>
              <a:rPr lang="sk-SK" sz="4000" b="1" dirty="0"/>
              <a:t>Viliam Páleník a kol. - </a:t>
            </a:r>
            <a:r>
              <a:rPr lang="sk-SK" sz="4000" dirty="0"/>
              <a:t>Ekonomický ústav SAV (2015):</a:t>
            </a:r>
          </a:p>
          <a:p>
            <a:pPr marL="0" indent="0" algn="just">
              <a:buFontTx/>
              <a:buNone/>
            </a:pPr>
            <a:r>
              <a:rPr lang="sk-SK" sz="4000" b="1" dirty="0">
                <a:solidFill>
                  <a:srgbClr val="FF0000"/>
                </a:solidFill>
              </a:rPr>
              <a:t>Maturitná skúška z matematiky vedie ku kvalitnejšiemu vzdelaniu, ktorého výsledkom je úspešnejšia pracovná kariéra.</a:t>
            </a:r>
            <a:endParaRPr lang="sk-SK" altLang="sk-SK" sz="4000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r>
              <a:rPr lang="sk-SK" altLang="sk-SK" sz="4000" b="1" dirty="0"/>
              <a:t>JO BOALEROVÁ - </a:t>
            </a:r>
            <a:r>
              <a:rPr lang="sk-SK" altLang="sk-SK" sz="4000" dirty="0"/>
              <a:t>profesorka matematiky na </a:t>
            </a:r>
            <a:r>
              <a:rPr lang="sk-SK" altLang="sk-SK" sz="4000" dirty="0" err="1"/>
              <a:t>Stanfordskej</a:t>
            </a:r>
            <a:r>
              <a:rPr lang="sk-SK" altLang="sk-SK" sz="4000" dirty="0"/>
              <a:t> univerzite </a:t>
            </a:r>
          </a:p>
          <a:p>
            <a:pPr marL="0" indent="0" algn="just">
              <a:buFontTx/>
              <a:buNone/>
            </a:pPr>
            <a:r>
              <a:rPr lang="sk-SK" altLang="sk-SK" sz="4000" dirty="0"/>
              <a:t>(na základe výskumu v USA):</a:t>
            </a:r>
          </a:p>
          <a:p>
            <a:pPr marL="0" indent="0" algn="just">
              <a:buFontTx/>
              <a:buNone/>
            </a:pPr>
            <a:r>
              <a:rPr lang="sk-SK" altLang="sk-SK" sz="4000" b="1" dirty="0">
                <a:solidFill>
                  <a:srgbClr val="FF0000"/>
                </a:solidFill>
              </a:rPr>
              <a:t>Čím viac vzdelania v matematike človek dosiahne, tým vyšší bude jeho plat po 10 rokoch - až o 20 percent.</a:t>
            </a:r>
            <a:endParaRPr lang="sk-SK" altLang="sk-SK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k-SK" altLang="sk-SK" sz="4000" b="1" dirty="0">
                <a:ea typeface="+mj-ea"/>
                <a:cs typeface="+mj-cs"/>
              </a:rPr>
              <a:t>Pravda alebo mýtus?</a:t>
            </a:r>
          </a:p>
          <a:p>
            <a:pPr>
              <a:buFontTx/>
              <a:buChar char="-"/>
              <a:defRPr/>
            </a:pPr>
            <a:r>
              <a:rPr lang="sk-SK" sz="4000" dirty="0"/>
              <a:t>Existujú ľudia, ktorí nemajú „hlavu na matematiku“. </a:t>
            </a:r>
          </a:p>
          <a:p>
            <a:pPr>
              <a:buFontTx/>
              <a:buChar char="-"/>
              <a:defRPr/>
            </a:pPr>
            <a:r>
              <a:rPr lang="sk-SK" altLang="sk-SK" sz="4000" dirty="0"/>
              <a:t>Matematiku má každý rád.</a:t>
            </a:r>
          </a:p>
          <a:p>
            <a:pPr>
              <a:buFontTx/>
              <a:buChar char="-"/>
              <a:defRPr/>
            </a:pPr>
            <a:r>
              <a:rPr lang="sk-SK" altLang="sk-SK" sz="4000" dirty="0"/>
              <a:t>Matematike môže každý porozumieť.</a:t>
            </a:r>
          </a:p>
          <a:p>
            <a:pPr marL="0" indent="0">
              <a:buFontTx/>
              <a:buNone/>
            </a:pPr>
            <a:endParaRPr lang="sk-SK" alt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1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9301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sk-SK" b="1" dirty="0"/>
              <a:t>Vysoké školy a zamestnávatelia </a:t>
            </a:r>
            <a:r>
              <a:rPr lang="sk-SK" dirty="0"/>
              <a:t>v ostatných rokoch – po reforme z roku 2008 – </a:t>
            </a:r>
            <a:r>
              <a:rPr lang="sk-SK" b="1" dirty="0"/>
              <a:t>registrujú klesajúcu úroveň matematickej gramotnosti </a:t>
            </a:r>
            <a:r>
              <a:rPr lang="sk-SK" dirty="0"/>
              <a:t>absolventov stredných škôl.</a:t>
            </a:r>
          </a:p>
          <a:p>
            <a:pPr algn="just"/>
            <a:r>
              <a:rPr lang="sk-SK" b="1" dirty="0"/>
              <a:t>Počet maturantov</a:t>
            </a:r>
            <a:r>
              <a:rPr lang="sk-SK" dirty="0"/>
              <a:t> z matematiky za ostatných 10 rokov klesol takmer o polovicu, ich podiel </a:t>
            </a:r>
            <a:r>
              <a:rPr lang="sk-SK" b="1" dirty="0"/>
              <a:t> </a:t>
            </a:r>
            <a:r>
              <a:rPr lang="en-US" b="1" dirty="0"/>
              <a:t>je </a:t>
            </a:r>
            <a:r>
              <a:rPr lang="en-US" b="1" dirty="0" err="1"/>
              <a:t>iba</a:t>
            </a:r>
            <a:r>
              <a:rPr lang="sk-SK" b="1" dirty="0"/>
              <a:t> 13,2 % v r. 2019</a:t>
            </a:r>
            <a:r>
              <a:rPr lang="sk-SK" dirty="0"/>
              <a:t>. </a:t>
            </a:r>
          </a:p>
          <a:p>
            <a:pPr algn="just"/>
            <a:r>
              <a:rPr lang="sk-SK" b="1" dirty="0"/>
              <a:t>Výsledky</a:t>
            </a:r>
            <a:r>
              <a:rPr lang="sk-SK" dirty="0"/>
              <a:t> </a:t>
            </a:r>
            <a:r>
              <a:rPr lang="sk-SK" b="1" dirty="0"/>
              <a:t>externej časti </a:t>
            </a:r>
            <a:r>
              <a:rPr lang="sk-SK" dirty="0"/>
              <a:t>maturitnej skúšky sú </a:t>
            </a:r>
            <a:r>
              <a:rPr lang="sk-SK" b="1" dirty="0"/>
              <a:t>výrazne horšie u maturantov SOŠ</a:t>
            </a:r>
            <a:r>
              <a:rPr lang="sk-SK" dirty="0"/>
              <a:t> v porovnaní s gymnazistami, čo je spôsobené aj nižším počtom hodín vo vzdelávacom programe SOŠ.</a:t>
            </a:r>
          </a:p>
          <a:p>
            <a:pPr algn="just"/>
            <a:r>
              <a:rPr lang="sk-SK" dirty="0"/>
              <a:t>Porovnanie so susednými krajinami </a:t>
            </a:r>
            <a:r>
              <a:rPr lang="sk-SK" b="1" dirty="0"/>
              <a:t>- všetky majú povinnú maturitnú skúšku z matematiky</a:t>
            </a:r>
            <a:r>
              <a:rPr lang="sk-SK" dirty="0"/>
              <a:t>. 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403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15928" y="1652103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Výsledky Testovania 9  - žiakom na výstupe zo základnej školy robí veľké problémy </a:t>
            </a:r>
            <a:r>
              <a:rPr lang="sk-SK" b="1" dirty="0"/>
              <a:t>aplikovať a</a:t>
            </a:r>
            <a:r>
              <a:rPr lang="sk-SK" dirty="0"/>
              <a:t> </a:t>
            </a:r>
            <a:r>
              <a:rPr lang="sk-SK" b="1" dirty="0"/>
              <a:t>prepájať vedomosti a zručnosti </a:t>
            </a:r>
            <a:r>
              <a:rPr lang="sk-SK" dirty="0"/>
              <a:t>pri riešení úloh z bežného života, </a:t>
            </a:r>
            <a:r>
              <a:rPr lang="sk-SK" b="1" dirty="0"/>
              <a:t>nedostatočná je priestorová predstavivosť, medzery sú v terminológii a formálnej práci so vzorcami</a:t>
            </a:r>
            <a:r>
              <a:rPr lang="sk-SK" dirty="0"/>
              <a:t>. </a:t>
            </a:r>
          </a:p>
          <a:p>
            <a:pPr algn="just"/>
            <a:r>
              <a:rPr lang="sk-SK" dirty="0"/>
              <a:t>V medzinárodnom meraní TIMSS 2015, zameranom na matematiku a prírodné vedy dosiahli </a:t>
            </a:r>
            <a:r>
              <a:rPr lang="sk-SK" b="1" dirty="0"/>
              <a:t>naši žiaci 4. ročníka ZŠ štatisticky významne nižší výsledok </a:t>
            </a:r>
            <a:r>
              <a:rPr lang="sk-SK" dirty="0"/>
              <a:t>ako priemer krajín EÚ a tiež OECD. </a:t>
            </a:r>
          </a:p>
          <a:p>
            <a:pPr algn="just"/>
            <a:r>
              <a:rPr lang="sk-SK" dirty="0"/>
              <a:t>Medzinárodné testovanie PISA - </a:t>
            </a:r>
            <a:r>
              <a:rPr lang="sk-SK" b="1" dirty="0"/>
              <a:t>výkon našich žiakov v matematickej gramotnosti od roku 2009 klesá</a:t>
            </a:r>
            <a:r>
              <a:rPr lang="sk-SK" dirty="0"/>
              <a:t> výraznejšie v porovnaní s priemerom krajín OECD, </a:t>
            </a:r>
            <a:r>
              <a:rPr lang="sk-SK" b="1" dirty="0"/>
              <a:t>znižuje sa počet vynikajúcich žiakov a stúpa počet tzv. rizikových žiakov</a:t>
            </a:r>
            <a:r>
              <a:rPr lang="sk-SK" dirty="0"/>
              <a:t>. </a:t>
            </a:r>
          </a:p>
          <a:p>
            <a:pPr algn="just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20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07982" y="2646156"/>
            <a:ext cx="13070603" cy="6743686"/>
          </a:xfrm>
        </p:spPr>
        <p:txBody>
          <a:bodyPr>
            <a:normAutofit/>
          </a:bodyPr>
          <a:lstStyle/>
          <a:p>
            <a:pPr algn="just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2793" y="1427762"/>
            <a:ext cx="77900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sz="2800" dirty="0"/>
              <a:t>Priemerné dosiahnuté skóre žiakov SR a krajín OECD v matematickej gramotnosti</a:t>
            </a:r>
            <a:endParaRPr lang="sk-SK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43195" r="21185" b="24544"/>
          <a:stretch>
            <a:fillRect/>
          </a:stretch>
        </p:blipFill>
        <p:spPr bwMode="auto">
          <a:xfrm>
            <a:off x="1094349" y="2301823"/>
            <a:ext cx="10003302" cy="34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1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0070C0"/>
                </a:solidFill>
              </a:rPr>
              <a:t>Aktuálny stav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94347" y="154488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Vysoké školy - </a:t>
            </a:r>
            <a:r>
              <a:rPr lang="sk-SK" b="1" dirty="0"/>
              <a:t>kvalitné matematické vzdelanie </a:t>
            </a:r>
            <a:r>
              <a:rPr lang="sk-SK" dirty="0"/>
              <a:t>je dôležité </a:t>
            </a:r>
            <a:r>
              <a:rPr lang="sk-SK" b="1" dirty="0"/>
              <a:t>nielen pre STEM odbory</a:t>
            </a:r>
            <a:r>
              <a:rPr lang="sk-SK" dirty="0"/>
              <a:t>, ale aj pre ekonomické a ďalšie študijné odbory. </a:t>
            </a:r>
          </a:p>
          <a:p>
            <a:pPr algn="just"/>
            <a:r>
              <a:rPr lang="sk-SK" b="1" dirty="0"/>
              <a:t>Na STEM odbory </a:t>
            </a:r>
            <a:r>
              <a:rPr lang="sk-SK" dirty="0"/>
              <a:t>je aktuálne prijímaných </a:t>
            </a:r>
            <a:r>
              <a:rPr lang="sk-SK" b="1" dirty="0"/>
              <a:t>45% absolventov gymnázií a 55% absolventov SOŠ</a:t>
            </a:r>
            <a:r>
              <a:rPr lang="sk-SK" dirty="0"/>
              <a:t>, väčšina z nich maturitnú skúšku z matematiky neabsolvuje. </a:t>
            </a:r>
          </a:p>
          <a:p>
            <a:pPr algn="just"/>
            <a:r>
              <a:rPr lang="sk-SK" b="1" dirty="0"/>
              <a:t>Rektori a dekani:</a:t>
            </a:r>
          </a:p>
          <a:p>
            <a:pPr lvl="1" algn="just"/>
            <a:r>
              <a:rPr lang="sk-SK" sz="2800" dirty="0"/>
              <a:t>zavedeniu povinnej maturity musí predchádzať </a:t>
            </a:r>
            <a:r>
              <a:rPr lang="sk-SK" sz="2800" b="1" dirty="0"/>
              <a:t>celkové skvalitnenie vyučovania matematiky na ZŠ a SŠ,</a:t>
            </a:r>
          </a:p>
          <a:p>
            <a:pPr lvl="1" algn="just"/>
            <a:r>
              <a:rPr lang="sk-SK" sz="2800" b="1" dirty="0"/>
              <a:t>povinná maturita </a:t>
            </a:r>
            <a:r>
              <a:rPr lang="sk-SK" sz="2800" dirty="0"/>
              <a:t>z matematiky umožňuje transparentne a objektívne uskutočniť </a:t>
            </a:r>
            <a:r>
              <a:rPr lang="sk-SK" sz="2800" b="1" dirty="0"/>
              <a:t>prijímacie konanie bez nutnosti prijímacej skúšky</a:t>
            </a:r>
            <a:r>
              <a:rPr lang="sk-SK" sz="2800" dirty="0"/>
              <a:t>.</a:t>
            </a:r>
          </a:p>
          <a:p>
            <a:pPr algn="just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4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3C0A0-273D-4FFF-867C-8D414378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EF2509-BF63-415F-864E-351F0369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8A92924-4089-4EEA-81C3-7E5930F9F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25131"/>
              </p:ext>
            </p:extLst>
          </p:nvPr>
        </p:nvGraphicFramePr>
        <p:xfrm>
          <a:off x="920578" y="365125"/>
          <a:ext cx="10157254" cy="566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633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86927</TotalTime>
  <Words>595</Words>
  <Application>Microsoft Office PowerPoint</Application>
  <PresentationFormat>Širokouhlá</PresentationFormat>
  <Paragraphs>140</Paragraphs>
  <Slides>20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Segoe UI</vt:lpstr>
      <vt:lpstr>Motív balíka Office</vt:lpstr>
      <vt:lpstr>Worksheet</vt:lpstr>
      <vt:lpstr>Prezentácia programu PowerPoint</vt:lpstr>
      <vt:lpstr>Analýza požiadaviek  vysokých škôl a trhu práce na absolventov stredných škôl  z pohľadu matematickej gramotnosti   Dušan Šveda, Miroslav Repovský, Milan Ftáčnik</vt:lpstr>
      <vt:lpstr>Matematika a spoločnosť</vt:lpstr>
      <vt:lpstr>Matematika a spoločnosť</vt:lpstr>
      <vt:lpstr>Aktuálny stav</vt:lpstr>
      <vt:lpstr>Aktuálny stav</vt:lpstr>
      <vt:lpstr>Aktuálny stav</vt:lpstr>
      <vt:lpstr>Aktuálny stav</vt:lpstr>
      <vt:lpstr>Prezentácia programu PowerPoint</vt:lpstr>
      <vt:lpstr>Požiadavky na študenta pri vstupe na VŠ </vt:lpstr>
      <vt:lpstr>Prezentácia programu PowerPoint</vt:lpstr>
      <vt:lpstr>Prezentácia programu PowerPoint</vt:lpstr>
      <vt:lpstr>Aktuálny stav – z pohľadu RÚZ</vt:lpstr>
      <vt:lpstr>Aktuálny stav – z pohľadu RÚZ</vt:lpstr>
      <vt:lpstr>Aktuálny stav – z pohľadu RÚZ</vt:lpstr>
      <vt:lpstr>Návrh na opatrenia a systémové zmeny</vt:lpstr>
      <vt:lpstr>Návrh na opatrenia a systémové zmeny</vt:lpstr>
      <vt:lpstr>Návrh na opatrenia a systémové zmeny</vt:lpstr>
      <vt:lpstr> Realizácia opatrení v r. 2019 - návrh </vt:lpstr>
      <vt:lpstr>Realizácia opatrení v r. 2020 - návrh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požiadaviek  kladených zo strany vysokých škôl a trhu práce  na absolventov stredných škôl  z pohľadu matematickej gramotnosti  a návrh opatrení  na skvalitnenie matematického vzdelávania</dc:title>
  <dc:creator>repovsky</dc:creator>
  <cp:lastModifiedBy>sveda</cp:lastModifiedBy>
  <cp:revision>101</cp:revision>
  <dcterms:created xsi:type="dcterms:W3CDTF">2018-12-18T12:41:53Z</dcterms:created>
  <dcterms:modified xsi:type="dcterms:W3CDTF">2019-06-24T14:01:15Z</dcterms:modified>
</cp:coreProperties>
</file>