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8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30CEE-B7C0-4465-916F-2D8B0C9BD680}" type="datetimeFigureOut">
              <a:rPr lang="en-GB" smtClean="0"/>
              <a:t>01/04/2021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40073-E67D-4F4F-9BEE-DCA007EB5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72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5587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16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67" y="221194"/>
            <a:ext cx="6637867" cy="938740"/>
          </a:xfrm>
        </p:spPr>
        <p:txBody>
          <a:bodyPr>
            <a:normAutofit/>
          </a:bodyPr>
          <a:lstStyle>
            <a:lvl1pPr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97000"/>
            <a:ext cx="8881533" cy="5113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2400" b="0">
                <a:latin typeface="+mn-lt"/>
              </a:defRPr>
            </a:lvl5pPr>
          </a:lstStyle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800" y="6510867"/>
            <a:ext cx="8585200" cy="193677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</a:defRPr>
            </a:lvl1pPr>
          </a:lstStyle>
          <a:p>
            <a:r>
              <a:rPr lang="sk-SK" dirty="0" smtClean="0"/>
              <a:t>Festival fyziky: Tvorivý učiteľ fyziky VI, Smolenice 07.04. – 10.04.2013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357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 b="1">
                <a:latin typeface="+mn-lt"/>
              </a:defRPr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197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51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695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106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13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034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0475-A482-4550-8A00-C9E07BEA94E1}" type="datetimeFigureOut">
              <a:rPr lang="sk-SK" smtClean="0"/>
              <a:t>1. 4. 2021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A97B-B781-4034-BD14-9B0972809D15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498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3528" y="154917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Príprava študentov učiteľstva chémie</a:t>
            </a:r>
            <a:endParaRPr lang="sk-SK" sz="24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38808" y="2010835"/>
            <a:ext cx="8257235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2000" dirty="0" smtClean="0"/>
              <a:t>Experimentálna výučba v nových moderných laboratóriách</a:t>
            </a:r>
          </a:p>
          <a:p>
            <a:pPr>
              <a:lnSpc>
                <a:spcPct val="114000"/>
              </a:lnSpc>
            </a:pPr>
            <a:r>
              <a:rPr lang="sk-SK" sz="2000" dirty="0" smtClean="0"/>
              <a:t>Počítačom podporované experimenty</a:t>
            </a:r>
          </a:p>
          <a:p>
            <a:pPr>
              <a:lnSpc>
                <a:spcPct val="114000"/>
              </a:lnSpc>
            </a:pPr>
            <a:r>
              <a:rPr lang="sk-SK" sz="2000" dirty="0"/>
              <a:t>M</a:t>
            </a:r>
            <a:r>
              <a:rPr lang="sk-SK" sz="2000" dirty="0" smtClean="0"/>
              <a:t>etodiky pre </a:t>
            </a:r>
            <a:r>
              <a:rPr lang="sk-SK" sz="2000" dirty="0"/>
              <a:t>b</a:t>
            </a:r>
            <a:r>
              <a:rPr lang="sk-SK" sz="2000" dirty="0" smtClean="0"/>
              <a:t>ádateľsky orientovanú výučbu pripravené v rámci projektu </a:t>
            </a:r>
          </a:p>
          <a:p>
            <a:pPr>
              <a:lnSpc>
                <a:spcPct val="114000"/>
              </a:lnSpc>
            </a:pPr>
            <a:r>
              <a:rPr lang="it-IT" sz="2000" dirty="0" smtClean="0"/>
              <a:t>IT </a:t>
            </a:r>
            <a:r>
              <a:rPr lang="it-IT" sz="2000" dirty="0"/>
              <a:t>Akadémia </a:t>
            </a:r>
            <a:r>
              <a:rPr lang="it-IT" sz="2000" dirty="0" smtClean="0"/>
              <a:t>– vzdelávanie pre 21. storočie </a:t>
            </a:r>
            <a:r>
              <a:rPr lang="sk-SK" sz="2000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sk-SK" sz="2000" dirty="0" smtClean="0"/>
              <a:t>Ako učiť a hodnotiť v čase pandémie COVID-19</a:t>
            </a:r>
            <a:endParaRPr lang="sk-SK" sz="2000" dirty="0"/>
          </a:p>
          <a:p>
            <a:pPr>
              <a:lnSpc>
                <a:spcPct val="114000"/>
              </a:lnSpc>
            </a:pPr>
            <a:endParaRPr lang="sk-SK" sz="2000" dirty="0"/>
          </a:p>
        </p:txBody>
      </p:sp>
      <p:sp>
        <p:nvSpPr>
          <p:cNvPr id="5" name="BlokTextu 4"/>
          <p:cNvSpPr txBox="1"/>
          <p:nvPr/>
        </p:nvSpPr>
        <p:spPr>
          <a:xfrm>
            <a:off x="346844" y="4427330"/>
            <a:ext cx="8545635" cy="207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sz="2000" dirty="0" smtClean="0"/>
              <a:t>Inovačné vzdelávanie učiteľov chémie v </a:t>
            </a:r>
            <a:r>
              <a:rPr lang="sk-SK" sz="2000" dirty="0"/>
              <a:t>rámci </a:t>
            </a:r>
            <a:r>
              <a:rPr lang="sk-SK" sz="2000" dirty="0" smtClean="0"/>
              <a:t>projektu </a:t>
            </a:r>
            <a:r>
              <a:rPr lang="it-IT" sz="2000" dirty="0" smtClean="0"/>
              <a:t>IT Akadémia</a:t>
            </a:r>
            <a:r>
              <a:rPr lang="sk-SK" sz="2000" dirty="0" smtClean="0"/>
              <a:t>:</a:t>
            </a:r>
            <a:endParaRPr lang="sk-SK" sz="2000" dirty="0"/>
          </a:p>
          <a:p>
            <a:pPr marL="43200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Výučba </a:t>
            </a:r>
            <a:r>
              <a:rPr lang="sk-SK" dirty="0"/>
              <a:t>chémie na SŠ so zameraním na rozvoj digitálnej a vedeckej </a:t>
            </a:r>
            <a:r>
              <a:rPr lang="sk-SK" dirty="0" smtClean="0"/>
              <a:t>gramotnosti</a:t>
            </a:r>
          </a:p>
          <a:p>
            <a:pPr marL="43200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Informatika </a:t>
            </a:r>
            <a:r>
              <a:rPr lang="sk-SK" dirty="0"/>
              <a:t>v prírodných vedách a matematike – </a:t>
            </a:r>
            <a:r>
              <a:rPr lang="sk-SK" dirty="0" smtClean="0"/>
              <a:t>predmet </a:t>
            </a:r>
            <a:r>
              <a:rPr lang="sk-SK" dirty="0"/>
              <a:t>Chémia</a:t>
            </a:r>
          </a:p>
          <a:p>
            <a:pPr>
              <a:lnSpc>
                <a:spcPct val="114000"/>
              </a:lnSpc>
            </a:pPr>
            <a:r>
              <a:rPr lang="sk-SK" sz="1900" dirty="0" smtClean="0"/>
              <a:t>Moduly: Počítačom podporované experimenty, bádateľsky orientovaná výučba, metóda SATL</a:t>
            </a:r>
          </a:p>
          <a:p>
            <a:pPr>
              <a:lnSpc>
                <a:spcPct val="114000"/>
              </a:lnSpc>
            </a:pPr>
            <a:r>
              <a:rPr lang="sk-SK" sz="1900" dirty="0" smtClean="0"/>
              <a:t>Webináre pre učiteľov v čase pandémie COVID-19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54088" y="3998350"/>
            <a:ext cx="840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Príprava študentov učiteľstva chémie versus vzdelávanie učiteľov</a:t>
            </a:r>
            <a:endParaRPr lang="sk-SK" sz="2400" b="1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067944" y="513874"/>
            <a:ext cx="5220072" cy="62379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bg1"/>
                </a:solidFill>
              </a:rPr>
              <a:t>Štúdium učiteľstva chémie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63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3"/>
          <p:cNvSpPr txBox="1">
            <a:spLocks noGrp="1"/>
          </p:cNvSpPr>
          <p:nvPr>
            <p:ph idx="1"/>
          </p:nvPr>
        </p:nvSpPr>
        <p:spPr>
          <a:xfrm>
            <a:off x="395537" y="134076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Ako pripravujeme učiteľov na výučbu v čase pandémie COVID-2019 </a:t>
            </a:r>
          </a:p>
          <a:p>
            <a:r>
              <a:rPr lang="sk-SK" dirty="0" smtClean="0"/>
              <a:t>Ukážka výučby s metódou SATL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211960" y="332656"/>
            <a:ext cx="5279422" cy="93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dirty="0" smtClean="0">
                <a:latin typeface="+mj-lt"/>
              </a:rPr>
              <a:t>Ako vzdelávame učiteľov</a:t>
            </a:r>
            <a:endParaRPr lang="sk-SK" dirty="0">
              <a:latin typeface="+mj-lt"/>
            </a:endParaRPr>
          </a:p>
        </p:txBody>
      </p:sp>
      <p:pic>
        <p:nvPicPr>
          <p:cNvPr id="6" name="Obrázok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6177" y="2186251"/>
            <a:ext cx="233630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90390" y="6381328"/>
            <a:ext cx="756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RNDr. Mária Vavrová, Gymnázium sv. Košických mučeníkov </a:t>
            </a:r>
            <a:endParaRPr lang="sk-SK" sz="1600" dirty="0"/>
          </a:p>
        </p:txBody>
      </p:sp>
      <p:pic>
        <p:nvPicPr>
          <p:cNvPr id="9" name="Obrázok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90" y="2192700"/>
            <a:ext cx="5904656" cy="41886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31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11760" y="476672"/>
            <a:ext cx="6622519" cy="564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3000" b="1" dirty="0" smtClean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Webináre pre učiteľov projekt IT Akadémia</a:t>
            </a:r>
            <a:endParaRPr lang="sk-SK" sz="30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ľka 2"/>
          <p:cNvGraphicFramePr>
            <a:graphicFrameLocks noGrp="1"/>
          </p:cNvGraphicFramePr>
          <p:nvPr>
            <p:extLst/>
          </p:nvPr>
        </p:nvGraphicFramePr>
        <p:xfrm>
          <a:off x="395536" y="1916832"/>
          <a:ext cx="8566735" cy="417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6735">
                  <a:extLst>
                    <a:ext uri="{9D8B030D-6E8A-4147-A177-3AD203B41FA5}">
                      <a16:colId xmlns:a16="http://schemas.microsoft.com/office/drawing/2014/main" val="324643553"/>
                    </a:ext>
                  </a:extLst>
                </a:gridCol>
              </a:tblGrid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24.03.2020 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Inovatívne metodiky pre chémiu 2. a 3. ročníka SŠ so zameraním na organickú chémiu – využitie metódy SATL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659234"/>
                  </a:ext>
                </a:extLst>
              </a:tr>
              <a:tr h="273678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26.03.2020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Inovatívne metodiky pre chémiu 1. ročníka SŠ so zameraním na všeobecnú chémiu – možnosti využiteľné pre dištančné vzdelávanie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609029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06.04.2020, 08.04.2020 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Mobilné aplikácie vo výučbe chémie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497671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07.04.2020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Bádateľsky orientovaná výučba s podporou formatívneho hodnotenia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648941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15.04.2020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Overovanie metodík z chémie formou videokonferencie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661898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17.04.2020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Overovanie metodík SŠ bez využitia meracích zariadení a praktických aktivít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018670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22.04.2020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Podpora k overovaniu metodík SŠ s využitím praktických aktivít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21908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23.04.2020 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Podpora k overovaniu metodík SŠ s využitím meracích zariadení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676715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24.04.2020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Formatívne hodnotenie v metodikách pre bádateľsky orientovanú výučbu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055612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04.05.2020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Metodiky zamerané na rozvoj systémového myslenia v organickej a anorganickej chémii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150001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17.04.2020, 22.04.2020, 30.04.2020, 05.05.2020, 07.05.2020, 11.05.2020, 13.05.2020, 15.05.2020, 21.05.2020, 22.05.2020, 28.05.2020</a:t>
                      </a:r>
                    </a:p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On-line vzdelávanie v ZOOM – Základná úroveň</a:t>
                      </a:r>
                      <a:endParaRPr lang="sk-S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632184"/>
                  </a:ext>
                </a:extLst>
              </a:tr>
              <a:tr h="46965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21.04.2020, 29.04.2020, 30.04.2020, 05.05.2020, 07.05.2020, 11.05.2020, 15.05.2020, 22.05.2020, 28.05.2020</a:t>
                      </a:r>
                    </a:p>
                    <a:p>
                      <a:pPr algn="l" fontAlgn="base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On-line vzdelávanie v ZOOM – Pokročilá úroveň</a:t>
                      </a:r>
                      <a:endParaRPr lang="sk-S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81167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22.10.2020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Vybrané metodiky anorganickej chémie – prvky s1 a s2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994242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26.10.2020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ormatívne hodnotenie v bádateľsky orientovanej výučbe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120448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19.01.2021</a:t>
                      </a:r>
                      <a:r>
                        <a:rPr lang="sk-SK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sk-SK" sz="1100" dirty="0">
                          <a:solidFill>
                            <a:srgbClr val="FF0000"/>
                          </a:solidFill>
                          <a:effectLst/>
                        </a:rPr>
                        <a:t>Inovatívne metodiky pre SŠ k téme „Uhľovodíky a deriváty uhľovodíkov“</a:t>
                      </a:r>
                      <a:endParaRPr lang="sk-SK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90862"/>
                  </a:ext>
                </a:extLst>
              </a:tr>
              <a:tr h="227960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sk-SK" sz="1100" b="0" dirty="0">
                          <a:solidFill>
                            <a:schemeClr val="tx1"/>
                          </a:solidFill>
                          <a:effectLst/>
                        </a:rPr>
                        <a:t>09.03.2021 </a:t>
                      </a:r>
                      <a:r>
                        <a:rPr lang="sk-SK" sz="1100" b="1" dirty="0">
                          <a:solidFill>
                            <a:srgbClr val="FF0000"/>
                          </a:solidFill>
                          <a:effectLst/>
                        </a:rPr>
                        <a:t>Inovatívne metodiky pre SŠ k tematickému celku „Látky v živých organizmoch“</a:t>
                      </a:r>
                      <a:endParaRPr lang="sk-S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583868"/>
                  </a:ext>
                </a:extLst>
              </a:tr>
            </a:tbl>
          </a:graphicData>
        </a:graphic>
      </p:graphicFrame>
      <p:sp>
        <p:nvSpPr>
          <p:cNvPr id="4" name="Obdĺžnik 3"/>
          <p:cNvSpPr/>
          <p:nvPr/>
        </p:nvSpPr>
        <p:spPr>
          <a:xfrm>
            <a:off x="539552" y="1412776"/>
            <a:ext cx="7200800" cy="39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sk-SK" dirty="0" smtClean="0"/>
              <a:t>Zoznam </a:t>
            </a:r>
            <a:r>
              <a:rPr lang="sk-SK" dirty="0" err="1" smtClean="0"/>
              <a:t>webinárov</a:t>
            </a:r>
            <a:r>
              <a:rPr lang="sk-SK" dirty="0" smtClean="0"/>
              <a:t> realizovaných v </a:t>
            </a:r>
            <a:r>
              <a:rPr lang="sk-SK" dirty="0"/>
              <a:t>čase pandémie COVID-19</a:t>
            </a:r>
          </a:p>
        </p:txBody>
      </p:sp>
    </p:spTree>
    <p:extLst>
      <p:ext uri="{BB962C8B-B14F-4D97-AF65-F5344CB8AC3E}">
        <p14:creationId xmlns:p14="http://schemas.microsoft.com/office/powerpoint/2010/main" val="19944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7CED4F-CCCB-4220-B999-1B8ACE3E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255" y="221194"/>
            <a:ext cx="4321079" cy="938740"/>
          </a:xfrm>
        </p:spPr>
        <p:txBody>
          <a:bodyPr/>
          <a:lstStyle/>
          <a:p>
            <a:r>
              <a:rPr lang="sk-SK" dirty="0">
                <a:latin typeface="+mj-lt"/>
              </a:rPr>
              <a:t>Klub učiteľov chémie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E18E6C67-FFD7-4B79-A664-6B41E7B8D7E4}"/>
              </a:ext>
            </a:extLst>
          </p:cNvPr>
          <p:cNvSpPr txBox="1"/>
          <p:nvPr/>
        </p:nvSpPr>
        <p:spPr>
          <a:xfrm>
            <a:off x="272935" y="2184464"/>
            <a:ext cx="85981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sk-SK" sz="2400" dirty="0"/>
              <a:t>Formatívne hodnotenie vo výučbe chémie </a:t>
            </a:r>
            <a:br>
              <a:rPr lang="sk-SK" sz="2400" dirty="0"/>
            </a:br>
            <a:r>
              <a:rPr lang="sk-SK" sz="1050" dirty="0"/>
              <a:t>(06.12.2017 </a:t>
            </a:r>
            <a:r>
              <a:rPr lang="sk-SK" sz="1050" dirty="0" smtClean="0"/>
              <a:t>doc</a:t>
            </a:r>
            <a:r>
              <a:rPr lang="sk-SK" sz="1050" dirty="0"/>
              <a:t>. RNDr. Mária </a:t>
            </a:r>
            <a:r>
              <a:rPr lang="sk-SK" sz="1050" dirty="0" err="1"/>
              <a:t>Ganajová</a:t>
            </a:r>
            <a:r>
              <a:rPr lang="sk-SK" sz="1050" dirty="0"/>
              <a:t> CSc.)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 err="1"/>
              <a:t>Nanomateriály</a:t>
            </a:r>
            <a:r>
              <a:rPr lang="sk-SK" sz="2400" dirty="0"/>
              <a:t> pre biomedicínske aplikácie </a:t>
            </a:r>
            <a:br>
              <a:rPr lang="sk-SK" sz="2400" dirty="0"/>
            </a:br>
            <a:r>
              <a:rPr lang="sk-SK" sz="1050" dirty="0"/>
              <a:t>(18.1.2018 prof. RNDr. Renáta </a:t>
            </a:r>
            <a:r>
              <a:rPr lang="sk-SK" sz="1050" dirty="0" err="1"/>
              <a:t>Oriňáková</a:t>
            </a:r>
            <a:r>
              <a:rPr lang="sk-SK" sz="1050" dirty="0"/>
              <a:t>, DrSc.)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/>
              <a:t>Zmeny v chemickom názvosloví </a:t>
            </a:r>
            <a:br>
              <a:rPr lang="sk-SK" sz="2400" dirty="0"/>
            </a:br>
            <a:r>
              <a:rPr lang="sk-SK" sz="2400" dirty="0"/>
              <a:t>organickej chémie </a:t>
            </a:r>
            <a:br>
              <a:rPr lang="sk-SK" sz="2400" dirty="0"/>
            </a:br>
            <a:r>
              <a:rPr lang="sk-SK" sz="1050" dirty="0"/>
              <a:t>(6.2.2018 doc. RNDr. Miroslava Martinková, PhD.)</a:t>
            </a:r>
          </a:p>
          <a:p>
            <a:pPr marL="385763" indent="-385763">
              <a:buFont typeface="+mj-lt"/>
              <a:buAutoNum type="arabicPeriod"/>
            </a:pPr>
            <a:r>
              <a:rPr lang="sk-SK" sz="2400" dirty="0"/>
              <a:t>Vitamíny – malé molekuly </a:t>
            </a:r>
            <a:br>
              <a:rPr lang="sk-SK" sz="2400" dirty="0"/>
            </a:br>
            <a:r>
              <a:rPr lang="sk-SK" sz="2400" dirty="0"/>
              <a:t>s veľkým účinkom </a:t>
            </a:r>
            <a:br>
              <a:rPr lang="sk-SK" sz="2400" dirty="0"/>
            </a:br>
            <a:r>
              <a:rPr lang="sk-SK" sz="1050" dirty="0"/>
              <a:t>(11.4.2018 doc. RNDr. Mária </a:t>
            </a:r>
            <a:r>
              <a:rPr lang="sk-SK" sz="1050" dirty="0" err="1"/>
              <a:t>Kožurková</a:t>
            </a:r>
            <a:r>
              <a:rPr lang="sk-SK" sz="1050" dirty="0"/>
              <a:t>, PhD.)</a:t>
            </a:r>
          </a:p>
        </p:txBody>
      </p:sp>
      <p:pic>
        <p:nvPicPr>
          <p:cNvPr id="9" name="Grafický objekt 8" descr="Skúmavka">
            <a:extLst>
              <a:ext uri="{FF2B5EF4-FFF2-40B4-BE49-F238E27FC236}">
                <a16:creationId xmlns:a16="http://schemas.microsoft.com/office/drawing/2014/main" id="{D0073D8E-D70A-4B0F-846F-DBA697077C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5698" y="1335725"/>
            <a:ext cx="1697477" cy="16974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Zástupný symbol obsahu 3">
            <a:extLst>
              <a:ext uri="{FF2B5EF4-FFF2-40B4-BE49-F238E27FC236}">
                <a16:creationId xmlns:a16="http://schemas.microsoft.com/office/drawing/2014/main" id="{AE961293-8036-4AAF-82D7-60C29DCCBB89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33" t="3229" r="13029" b="25009"/>
          <a:stretch>
            <a:fillRect/>
          </a:stretch>
        </p:blipFill>
        <p:spPr bwMode="auto">
          <a:xfrm>
            <a:off x="4738255" y="3359713"/>
            <a:ext cx="4017818" cy="2519810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803FBEC3-4854-467D-939C-3719579544F4}"/>
              </a:ext>
            </a:extLst>
          </p:cNvPr>
          <p:cNvCxnSpPr>
            <a:cxnSpLocks/>
          </p:cNvCxnSpPr>
          <p:nvPr/>
        </p:nvCxnSpPr>
        <p:spPr>
          <a:xfrm>
            <a:off x="5964382" y="2443596"/>
            <a:ext cx="401782" cy="2265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0A4C1D83-B4A5-439A-8A62-3F157ACBD8E6}"/>
              </a:ext>
            </a:extLst>
          </p:cNvPr>
          <p:cNvCxnSpPr/>
          <p:nvPr/>
        </p:nvCxnSpPr>
        <p:spPr>
          <a:xfrm>
            <a:off x="4572000" y="3011632"/>
            <a:ext cx="845127" cy="1697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A8F663F9-4409-4608-A077-B18171370CC4}"/>
              </a:ext>
            </a:extLst>
          </p:cNvPr>
          <p:cNvCxnSpPr>
            <a:cxnSpLocks/>
          </p:cNvCxnSpPr>
          <p:nvPr/>
        </p:nvCxnSpPr>
        <p:spPr>
          <a:xfrm>
            <a:off x="3048000" y="3881941"/>
            <a:ext cx="3900264" cy="26713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778A5A5E-F792-4424-A4B3-B3962139C20D}"/>
              </a:ext>
            </a:extLst>
          </p:cNvPr>
          <p:cNvCxnSpPr/>
          <p:nvPr/>
        </p:nvCxnSpPr>
        <p:spPr>
          <a:xfrm>
            <a:off x="3617422" y="4560285"/>
            <a:ext cx="2055701" cy="300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1EC2-7369-4574-9AFC-19BFA7B8F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128" y="221194"/>
            <a:ext cx="3335206" cy="938740"/>
          </a:xfrm>
        </p:spPr>
        <p:txBody>
          <a:bodyPr/>
          <a:lstStyle/>
          <a:p>
            <a:r>
              <a:rPr lang="sk-SK" dirty="0">
                <a:latin typeface="+mj-lt"/>
              </a:rPr>
              <a:t>Atestačné práce</a:t>
            </a:r>
          </a:p>
        </p:txBody>
      </p:sp>
      <p:pic>
        <p:nvPicPr>
          <p:cNvPr id="5" name="Zástupný objekt pre obsah 4" descr="Lupa">
            <a:extLst>
              <a:ext uri="{FF2B5EF4-FFF2-40B4-BE49-F238E27FC236}">
                <a16:creationId xmlns:a16="http://schemas.microsoft.com/office/drawing/2014/main" id="{92452DBE-B374-417D-92DF-32D68CFFE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502" y="924521"/>
            <a:ext cx="1352352" cy="1352352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3" name="Tabuľka 2"/>
          <p:cNvGraphicFramePr>
            <a:graphicFrameLocks noGrp="1"/>
          </p:cNvGraphicFramePr>
          <p:nvPr>
            <p:extLst/>
          </p:nvPr>
        </p:nvGraphicFramePr>
        <p:xfrm>
          <a:off x="467544" y="1988840"/>
          <a:ext cx="8352928" cy="36830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21241">
                  <a:extLst>
                    <a:ext uri="{9D8B030D-6E8A-4147-A177-3AD203B41FA5}">
                      <a16:colId xmlns:a16="http://schemas.microsoft.com/office/drawing/2014/main" val="2734079845"/>
                    </a:ext>
                  </a:extLst>
                </a:gridCol>
                <a:gridCol w="6031687">
                  <a:extLst>
                    <a:ext uri="{9D8B030D-6E8A-4147-A177-3AD203B41FA5}">
                      <a16:colId xmlns:a16="http://schemas.microsoft.com/office/drawing/2014/main" val="3470964343"/>
                    </a:ext>
                  </a:extLst>
                </a:gridCol>
              </a:tblGrid>
              <a:tr h="2550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Peter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Jacečko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Rozvoj kľúčových kompetencií žiakov prostredníctvom témy chemické deje a chemické reakcie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519044"/>
                  </a:ext>
                </a:extLst>
              </a:tr>
              <a:tr h="2607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Mgr. Nadežda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Machejová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Výchova k zdravej výžive vo výučbe chémie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173503"/>
                  </a:ext>
                </a:extLst>
              </a:tr>
              <a:tr h="2565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Erika </a:t>
                      </a:r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Gáliková</a:t>
                      </a:r>
                      <a:r>
                        <a:rPr lang="sk-SK" sz="14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Aktivizujúce úlohy pri </a:t>
                      </a:r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výučbe 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témy Chemické reakcie v 7. ročníku základnej školy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922452"/>
                  </a:ext>
                </a:extLst>
              </a:tr>
              <a:tr h="264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Anna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Ihnátková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Projektové vyučovanie k téme Voda a zdravie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3580936"/>
                  </a:ext>
                </a:extLst>
              </a:tr>
              <a:tr h="2607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Helena Vicenová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Školská reforma a učebnice chémie na ZŠ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73529"/>
                  </a:ext>
                </a:extLst>
              </a:tr>
              <a:tr h="2154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Jana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Haničáková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Počítačom podporovaná výučba v chémii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22508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Silvia </a:t>
                      </a:r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Konečná</a:t>
                      </a:r>
                      <a:r>
                        <a:rPr lang="sk-SK" sz="1400" b="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Projektové vyučovanie k téme </a:t>
                      </a:r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Obnoviteľné 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zdroje </a:t>
                      </a:r>
                      <a:r>
                        <a:rPr lang="sk-SK" sz="14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energie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078416"/>
                  </a:ext>
                </a:extLst>
              </a:tr>
              <a:tr h="196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Lucia </a:t>
                      </a:r>
                      <a:r>
                        <a:rPr lang="sk-SK" sz="14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Grinčová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Aktivizujúce úlohy k téme Prírodné látky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741761"/>
                  </a:ext>
                </a:extLst>
              </a:tr>
              <a:tr h="1968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Iveta </a:t>
                      </a:r>
                      <a:r>
                        <a:rPr lang="sk-SK" sz="1400" b="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Pribulová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Formatívne hodnotenie bádateľských aktivít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587518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Mária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Brzová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Bádateľské aktivity k téme Prírodné látky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84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238024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RNDr. Katarína Valková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Bádateľská metóda vo výučbe témy Zmesi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12047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Mgr. Iveta </a:t>
                      </a:r>
                      <a:r>
                        <a:rPr lang="sk-SK" sz="1400" b="0" kern="1200" dirty="0" err="1">
                          <a:solidFill>
                            <a:schemeClr val="tx1"/>
                          </a:solidFill>
                          <a:effectLst/>
                        </a:rPr>
                        <a:t>Payerová</a:t>
                      </a: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Bádateľská metóda vo vyučovaní chémie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521468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>
                          <a:solidFill>
                            <a:schemeClr val="tx1"/>
                          </a:solidFill>
                          <a:effectLst/>
                        </a:rPr>
                        <a:t>RNDr. Marianna Ivanová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Od bádateľskej metódy k projektovému vyučovaniu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8729012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>
                          <a:solidFill>
                            <a:schemeClr val="tx1"/>
                          </a:solidFill>
                          <a:effectLst/>
                        </a:rPr>
                        <a:t>Ing. Viera Šerešová</a:t>
                      </a:r>
                      <a:endParaRPr lang="sk-SK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0" kern="1200" dirty="0">
                          <a:solidFill>
                            <a:schemeClr val="tx1"/>
                          </a:solidFill>
                          <a:effectLst/>
                        </a:rPr>
                        <a:t>Bádateľské aktivity k téme Čistiace a pracie prostriedky</a:t>
                      </a:r>
                      <a:endParaRPr lang="sk-SK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88" marR="45588" marT="619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98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1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51EC2-7369-4574-9AFC-19BFA7B8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objekt pre obsah 4" descr="Lupa">
            <a:extLst>
              <a:ext uri="{FF2B5EF4-FFF2-40B4-BE49-F238E27FC236}">
                <a16:creationId xmlns:a16="http://schemas.microsoft.com/office/drawing/2014/main" id="{92452DBE-B374-417D-92DF-32D68CFFE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910" y="1159934"/>
            <a:ext cx="1210089" cy="121008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6" name="Tabuľka 5">
            <a:extLst>
              <a:ext uri="{FF2B5EF4-FFF2-40B4-BE49-F238E27FC236}">
                <a16:creationId xmlns:a16="http://schemas.microsoft.com/office/drawing/2014/main" id="{C4D9AE1F-60CF-4054-8421-1830B6F423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528" y="1764978"/>
          <a:ext cx="8568952" cy="45248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37719">
                  <a:extLst>
                    <a:ext uri="{9D8B030D-6E8A-4147-A177-3AD203B41FA5}">
                      <a16:colId xmlns:a16="http://schemas.microsoft.com/office/drawing/2014/main" val="1967134629"/>
                    </a:ext>
                  </a:extLst>
                </a:gridCol>
                <a:gridCol w="6131233">
                  <a:extLst>
                    <a:ext uri="{9D8B030D-6E8A-4147-A177-3AD203B41FA5}">
                      <a16:colId xmlns:a16="http://schemas.microsoft.com/office/drawing/2014/main" val="3383447114"/>
                    </a:ext>
                  </a:extLst>
                </a:gridCol>
              </a:tblGrid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+mn-lt"/>
                        </a:rPr>
                        <a:t>RNDr. </a:t>
                      </a:r>
                      <a:r>
                        <a:rPr lang="sk-SK" sz="1400" dirty="0" err="1" smtClean="0">
                          <a:effectLst/>
                          <a:latin typeface="+mn-lt"/>
                        </a:rPr>
                        <a:t>Bibiana</a:t>
                      </a:r>
                      <a:r>
                        <a:rPr lang="sk-SK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sk-SK" sz="1400" dirty="0" err="1" smtClean="0">
                          <a:effectLst/>
                          <a:latin typeface="+mn-lt"/>
                        </a:rPr>
                        <a:t>Ferencová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Bádateľská metóda v chémii v téme Mydlo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746987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Alžbeta Slavkovská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 smtClean="0">
                          <a:effectLst/>
                          <a:latin typeface="+mn-lt"/>
                        </a:rPr>
                        <a:t>Bádateľská metóda vo vyučovaní chémie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57375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RNDr. Beáta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Holodňaková</a:t>
                      </a:r>
                      <a:r>
                        <a:rPr lang="sk-SK" sz="1400" dirty="0">
                          <a:effectLst/>
                          <a:latin typeface="+mn-lt"/>
                        </a:rPr>
                        <a:t>  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Rozvoj vedeckých spôsobilostí prostredníctvom bádateľských aktivít k téme Textilné vlákna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77599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Svetlana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Mitrová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Bádateľská metóda k téme </a:t>
                      </a:r>
                      <a:r>
                        <a:rPr lang="sk-SK" sz="1400" dirty="0" smtClean="0">
                          <a:effectLst/>
                          <a:latin typeface="+mn-lt"/>
                        </a:rPr>
                        <a:t>Kyseliny </a:t>
                      </a:r>
                      <a:r>
                        <a:rPr lang="sk-SK" sz="1400" dirty="0">
                          <a:effectLst/>
                          <a:latin typeface="+mn-lt"/>
                        </a:rPr>
                        <a:t>a zásady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914463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Iveta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Payerová</a:t>
                      </a:r>
                      <a:r>
                        <a:rPr lang="sk-SK" sz="1400" dirty="0">
                          <a:effectLst/>
                          <a:latin typeface="+mn-lt"/>
                        </a:rPr>
                        <a:t> 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Implementácia formatívneho hodnotenia do výučby s prvkami bádateľskej metódy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359250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Martina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Harčaríková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Bádateľská metóda v téme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Termochémia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50972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Mária Vojtková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Návrh bádateľských aktivít k téme Kyseliny a zásady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2249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Vojtech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Novodomský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Využitie bádateľskej metódy vo vyučovaní chémie  6. a 7. ročníka základnej školy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669827"/>
                  </a:ext>
                </a:extLst>
              </a:tr>
              <a:tr h="227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Mgr. Ivana </a:t>
                      </a:r>
                      <a:r>
                        <a:rPr lang="sk-SK" sz="1400" dirty="0" err="1">
                          <a:effectLst/>
                          <a:latin typeface="+mn-lt"/>
                        </a:rPr>
                        <a:t>Ľuptáčiková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Úlohy na kompetenčnom základe pre tému Zmesi a chemicky čisté látky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108121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RNDr. Jana Sedláčková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Počítačom podporovaná výučba témy Prírodné látky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701358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Mgr. Zuzana Pestuchová 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Návrh bádateľských aktivít pre tému Separačné a čistiace metódy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248403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RNDr. Kvetoslava Kaňuchová 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Bádateľská metóda vo výučbe chémie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50837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RNDr. Michaela Semančíková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Rozvoj vedeckých spôsobilostí so zameraním na argumentáciu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0285735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RNDr. Simona Novická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Formatívne hodnotenie v chémii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755932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RNDr. Erika Kőváryová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Didaktické hry vo výučbe chémie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112961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  <a:latin typeface="+mn-lt"/>
                        </a:rPr>
                        <a:t>Mgr. Zuzana Vilgová</a:t>
                      </a:r>
                      <a:endParaRPr lang="sk-SK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+mn-lt"/>
                        </a:rPr>
                        <a:t>Formatívne hodnotenie vo výučbe chémie</a:t>
                      </a:r>
                      <a:endParaRPr lang="sk-SK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21680"/>
                  </a:ext>
                </a:extLst>
              </a:tr>
              <a:tr h="190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>
                          <a:effectLst/>
                        </a:rPr>
                        <a:t>Mgr. Renáta Kovaľová</a:t>
                      </a:r>
                      <a:endParaRPr lang="sk-SK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Metóda SATL vo výučbe chémie</a:t>
                      </a: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73" marR="45873" marT="63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072952"/>
                  </a:ext>
                </a:extLst>
              </a:tr>
            </a:tbl>
          </a:graphicData>
        </a:graphic>
      </p:graphicFrame>
      <p:sp>
        <p:nvSpPr>
          <p:cNvPr id="7" name="Nadpis 1">
            <a:extLst>
              <a:ext uri="{FF2B5EF4-FFF2-40B4-BE49-F238E27FC236}">
                <a16:creationId xmlns:a16="http://schemas.microsoft.com/office/drawing/2014/main" id="{92D51EC2-7369-4574-9AFC-19BFA7B8FF12}"/>
              </a:ext>
            </a:extLst>
          </p:cNvPr>
          <p:cNvSpPr txBox="1">
            <a:spLocks/>
          </p:cNvSpPr>
          <p:nvPr/>
        </p:nvSpPr>
        <p:spPr>
          <a:xfrm>
            <a:off x="5724128" y="221194"/>
            <a:ext cx="3335206" cy="93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>
                <a:latin typeface="+mj-lt"/>
              </a:rPr>
              <a:t>Atestačné práce</a:t>
            </a:r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874441"/>
            <a:ext cx="6958406" cy="439248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691680" y="142816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 akých priestoroch učíme – nové laboratóriá</a:t>
            </a:r>
            <a:endParaRPr lang="sk-SK" sz="24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23928" y="404664"/>
            <a:ext cx="5220072" cy="62379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bg1"/>
                </a:solidFill>
              </a:rPr>
              <a:t>Štúdium učiteľstva chémie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52635" y="6260058"/>
            <a:ext cx="802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Laboratórium RC2L29, výučba predmetu Špeciálne praktikum školských pokusov I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8282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745" y="1813478"/>
            <a:ext cx="6061345" cy="4030150"/>
          </a:xfrm>
          <a:prstGeom prst="rect">
            <a:avLst/>
          </a:prstGeom>
        </p:spPr>
      </p:pic>
      <p:pic>
        <p:nvPicPr>
          <p:cNvPr id="4" name="Obrázok 3" descr="Obrázok, na ktorom je osoba, vnútri, žena, kuchyňa&#10;&#10;Automaticky generovaný popis">
            <a:extLst>
              <a:ext uri="{FF2B5EF4-FFF2-40B4-BE49-F238E27FC236}">
                <a16:creationId xmlns:a16="http://schemas.microsoft.com/office/drawing/2014/main" id="{16A915DD-1D20-4CA6-A3D1-3F64A097C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378" y="29260835"/>
            <a:ext cx="4844315" cy="325012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4139952" y="510935"/>
            <a:ext cx="5220072" cy="62379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 smtClean="0">
                <a:solidFill>
                  <a:schemeClr val="bg1"/>
                </a:solidFill>
              </a:rPr>
              <a:t>Štúdium učiteľstva chémie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619672" y="136695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V akých priestoroch učíme – nové laboratóriá</a:t>
            </a:r>
            <a:endParaRPr lang="sk-SK" sz="24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547664" y="5894608"/>
            <a:ext cx="6236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       Laboratórium RC2L26 financované z projektu IT Akadémia</a:t>
            </a:r>
          </a:p>
          <a:p>
            <a:pPr algn="ctr"/>
            <a:r>
              <a:rPr lang="sk-SK" b="1" dirty="0" smtClean="0"/>
              <a:t>výučba predmetu Aktivizujúce metódy výučby chémie 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1376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898742"/>
            <a:ext cx="3159259" cy="4392488"/>
          </a:xfrm>
          <a:prstGeom prst="rect">
            <a:avLst/>
          </a:prstGeom>
        </p:spPr>
      </p:pic>
      <p:pic>
        <p:nvPicPr>
          <p:cNvPr id="4" name="Obrázok 3" descr="Obrázok, na ktorom je osoba, vnútri, žena, kuchyňa&#10;&#10;Automaticky generovaný popis">
            <a:extLst>
              <a:ext uri="{FF2B5EF4-FFF2-40B4-BE49-F238E27FC236}">
                <a16:creationId xmlns:a16="http://schemas.microsoft.com/office/drawing/2014/main" id="{16A915DD-1D20-4CA6-A3D1-3F64A097C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4378" y="29260835"/>
            <a:ext cx="4844315" cy="3250127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339752" y="447028"/>
            <a:ext cx="7236296" cy="62379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500" b="1" dirty="0" smtClean="0">
                <a:solidFill>
                  <a:schemeClr val="bg1"/>
                </a:solidFill>
              </a:rPr>
              <a:t>Počítačom podporované experimenty</a:t>
            </a:r>
          </a:p>
          <a:p>
            <a:r>
              <a:rPr lang="sk-SK" sz="3500" dirty="0" smtClean="0"/>
              <a:t> </a:t>
            </a:r>
            <a:endParaRPr lang="sk-SK" sz="3500" dirty="0"/>
          </a:p>
        </p:txBody>
      </p:sp>
      <p:sp>
        <p:nvSpPr>
          <p:cNvPr id="9" name="BlokTextu 8"/>
          <p:cNvSpPr txBox="1"/>
          <p:nvPr/>
        </p:nvSpPr>
        <p:spPr>
          <a:xfrm>
            <a:off x="1619672" y="6291230"/>
            <a:ext cx="6368682" cy="390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k-SK" b="1" dirty="0" smtClean="0"/>
              <a:t>       </a:t>
            </a:r>
            <a:r>
              <a:rPr lang="sk-SK" b="1" dirty="0"/>
              <a:t>výučba predmetu Aktivizujúce metódy výučby </a:t>
            </a:r>
            <a:r>
              <a:rPr lang="sk-SK" b="1" dirty="0" smtClean="0"/>
              <a:t>chémie</a:t>
            </a: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2764316"/>
            <a:ext cx="4828028" cy="2715766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>
            <a:off x="4139952" y="1383982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Ako učíme? </a:t>
            </a:r>
          </a:p>
          <a:p>
            <a:r>
              <a:rPr lang="sk-SK" sz="2400" b="1" dirty="0"/>
              <a:t>M</a:t>
            </a:r>
            <a:r>
              <a:rPr lang="sk-SK" sz="2400" b="1" dirty="0" smtClean="0"/>
              <a:t>etodiky </a:t>
            </a:r>
            <a:r>
              <a:rPr lang="sk-SK" sz="2400" b="1" dirty="0"/>
              <a:t>pre PPE pripravené </a:t>
            </a:r>
            <a:endParaRPr lang="sk-SK" sz="2400" b="1" dirty="0" smtClean="0"/>
          </a:p>
          <a:p>
            <a:r>
              <a:rPr lang="sk-SK" sz="2400" b="1" dirty="0" smtClean="0"/>
              <a:t>v </a:t>
            </a:r>
            <a:r>
              <a:rPr lang="sk-SK" sz="2400" b="1" dirty="0"/>
              <a:t>projekte IT Akadémia</a:t>
            </a:r>
            <a:endParaRPr lang="sk-SK" sz="2400" dirty="0"/>
          </a:p>
        </p:txBody>
      </p:sp>
      <p:sp>
        <p:nvSpPr>
          <p:cNvPr id="12" name="Obdĺžnik 11"/>
          <p:cNvSpPr/>
          <p:nvPr/>
        </p:nvSpPr>
        <p:spPr>
          <a:xfrm>
            <a:off x="4139952" y="5480082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PPE: Stanovenie koncentrácie kyseliny octovej 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  v potravinárskom octe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263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404664"/>
            <a:ext cx="5940152" cy="835374"/>
          </a:xfrm>
        </p:spPr>
        <p:txBody>
          <a:bodyPr>
            <a:noAutofit/>
          </a:bodyPr>
          <a:lstStyle/>
          <a:p>
            <a:r>
              <a:rPr lang="sk-SK" sz="3600" dirty="0" smtClean="0">
                <a:latin typeface="+mj-lt"/>
              </a:rPr>
              <a:t>Bádateľsky orientovaná výučba </a:t>
            </a:r>
            <a:endParaRPr lang="sk-SK" sz="3600" dirty="0">
              <a:latin typeface="+mj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842" y="1925240"/>
            <a:ext cx="8002337" cy="4127815"/>
          </a:xfrm>
        </p:spPr>
      </p:pic>
      <p:sp>
        <p:nvSpPr>
          <p:cNvPr id="5" name="BlokTextu 4"/>
          <p:cNvSpPr txBox="1"/>
          <p:nvPr/>
        </p:nvSpPr>
        <p:spPr>
          <a:xfrm>
            <a:off x="431539" y="139915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Ako učíme? Metodiky </a:t>
            </a:r>
            <a:r>
              <a:rPr lang="sk-SK" sz="2400" b="1" dirty="0"/>
              <a:t>pre </a:t>
            </a:r>
            <a:r>
              <a:rPr lang="sk-SK" sz="2400" b="1" dirty="0" smtClean="0"/>
              <a:t>BOV </a:t>
            </a:r>
            <a:r>
              <a:rPr lang="sk-SK" sz="2400" b="1" dirty="0"/>
              <a:t>pripravené </a:t>
            </a:r>
            <a:r>
              <a:rPr lang="sk-SK" sz="2400" b="1" dirty="0" smtClean="0"/>
              <a:t>v </a:t>
            </a:r>
            <a:r>
              <a:rPr lang="sk-SK" sz="2400" b="1" dirty="0"/>
              <a:t>projekte IT Akadémia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1763688" y="6053055"/>
            <a:ext cx="5544616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k-SK" sz="1600" b="1" dirty="0"/>
              <a:t>Bádateľská aktivita: Výluh červenej kapusty ako indikátor pH  </a:t>
            </a:r>
          </a:p>
          <a:p>
            <a:pPr algn="ctr">
              <a:lnSpc>
                <a:spcPct val="114000"/>
              </a:lnSpc>
            </a:pPr>
            <a:r>
              <a:rPr lang="sk-SK" sz="1600" b="1" dirty="0" smtClean="0"/>
              <a:t>  výučba predmetu Špeciálne praktikum školských pokusov I</a:t>
            </a:r>
          </a:p>
        </p:txBody>
      </p:sp>
    </p:spTree>
    <p:extLst>
      <p:ext uri="{BB962C8B-B14F-4D97-AF65-F5344CB8AC3E}">
        <p14:creationId xmlns:p14="http://schemas.microsoft.com/office/powerpoint/2010/main" val="17750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7178435" cy="1082756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latin typeface="+mj-lt"/>
              </a:rPr>
              <a:t>Ako učiť a hodnotiť v čase pandémie</a:t>
            </a:r>
            <a:r>
              <a:rPr lang="sk-SK" sz="4000" dirty="0"/>
              <a:t/>
            </a:r>
            <a:br>
              <a:rPr lang="sk-SK" sz="4000" dirty="0"/>
            </a:br>
            <a:endParaRPr lang="sk-SK" dirty="0"/>
          </a:p>
        </p:txBody>
      </p:sp>
      <p:sp>
        <p:nvSpPr>
          <p:cNvPr id="4" name="Zástupný objekt pre obsah 3"/>
          <p:cNvSpPr txBox="1">
            <a:spLocks noGrp="1"/>
          </p:cNvSpPr>
          <p:nvPr>
            <p:ph idx="1"/>
          </p:nvPr>
        </p:nvSpPr>
        <p:spPr>
          <a:xfrm>
            <a:off x="395536" y="1345042"/>
            <a:ext cx="888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Ako pripravujeme študentov na výučbu v čase pandémie COVID-19</a:t>
            </a:r>
          </a:p>
          <a:p>
            <a:r>
              <a:rPr lang="sk-SK" b="1" dirty="0" smtClean="0"/>
              <a:t>Ukážka sumatívneho hodnotenia</a:t>
            </a:r>
            <a:endParaRPr lang="sk-SK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5" y="2168771"/>
            <a:ext cx="7530045" cy="4428581"/>
          </a:xfrm>
          <a:prstGeom prst="rect">
            <a:avLst/>
          </a:prstGeom>
        </p:spPr>
      </p:pic>
      <p:pic>
        <p:nvPicPr>
          <p:cNvPr id="5" name="Picture 2" descr="Výsledok vyhľadávania obrázkov pre dopyt obrazok google formula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0692" y="4869160"/>
            <a:ext cx="1899320" cy="94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548680"/>
            <a:ext cx="7178435" cy="1082756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latin typeface="+mj-lt"/>
              </a:rPr>
              <a:t>Ako učiť a hodnotiť v čase pandémie</a:t>
            </a:r>
            <a:r>
              <a:rPr lang="sk-SK" sz="4000" dirty="0"/>
              <a:t/>
            </a:r>
            <a:br>
              <a:rPr lang="sk-SK" sz="4000" dirty="0"/>
            </a:br>
            <a:endParaRPr lang="sk-SK" dirty="0"/>
          </a:p>
        </p:txBody>
      </p:sp>
      <p:sp>
        <p:nvSpPr>
          <p:cNvPr id="4" name="Zástupný objekt pre obsah 3"/>
          <p:cNvSpPr txBox="1">
            <a:spLocks noGrp="1"/>
          </p:cNvSpPr>
          <p:nvPr>
            <p:ph idx="1"/>
          </p:nvPr>
        </p:nvSpPr>
        <p:spPr>
          <a:xfrm>
            <a:off x="467544" y="1340768"/>
            <a:ext cx="888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Ako pripravujeme študentov na výučbu v čase pandémie COVID-19 </a:t>
            </a:r>
          </a:p>
          <a:p>
            <a:r>
              <a:rPr lang="sk-SK" b="1" dirty="0" smtClean="0"/>
              <a:t>Ukážka formatívneho hodnotenia</a:t>
            </a:r>
            <a:endParaRPr lang="sk-SK" b="1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171765"/>
            <a:ext cx="8216600" cy="3849523"/>
          </a:xfrm>
          <a:prstGeom prst="rect">
            <a:avLst/>
          </a:prstGeom>
        </p:spPr>
      </p:pic>
      <p:pic>
        <p:nvPicPr>
          <p:cNvPr id="9" name="Obrázok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778526"/>
            <a:ext cx="1817651" cy="777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56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5279422" cy="938740"/>
          </a:xfrm>
        </p:spPr>
        <p:txBody>
          <a:bodyPr/>
          <a:lstStyle/>
          <a:p>
            <a:r>
              <a:rPr lang="sk-SK" dirty="0" smtClean="0">
                <a:latin typeface="+mj-lt"/>
              </a:rPr>
              <a:t>Ako vzdelávame učiteľov</a:t>
            </a:r>
            <a:endParaRPr lang="sk-SK" dirty="0">
              <a:latin typeface="+mj-lt"/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310" y="1485595"/>
            <a:ext cx="6498899" cy="439559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395536" y="5880381"/>
            <a:ext cx="8604448" cy="75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k-SK" sz="2000" dirty="0"/>
              <a:t>Inovačné vzdelávanie učiteľov chémie v rámci projektu </a:t>
            </a:r>
            <a:r>
              <a:rPr lang="it-IT" sz="2000" dirty="0"/>
              <a:t>IT </a:t>
            </a:r>
            <a:r>
              <a:rPr lang="it-IT" sz="2000" dirty="0" smtClean="0"/>
              <a:t>Akadémia</a:t>
            </a:r>
            <a:endParaRPr lang="sk-SK" sz="2000" dirty="0"/>
          </a:p>
          <a:p>
            <a:pPr algn="ctr">
              <a:lnSpc>
                <a:spcPct val="114000"/>
              </a:lnSpc>
            </a:pPr>
            <a:r>
              <a:rPr lang="sk-SK" dirty="0" smtClean="0"/>
              <a:t>Výučba </a:t>
            </a:r>
            <a:r>
              <a:rPr lang="sk-SK" dirty="0"/>
              <a:t>chémie na SŠ so zameraním na rozvoj digitálnej a vedeckej gramotnosti</a:t>
            </a:r>
          </a:p>
        </p:txBody>
      </p:sp>
    </p:spTree>
    <p:extLst>
      <p:ext uri="{BB962C8B-B14F-4D97-AF65-F5344CB8AC3E}">
        <p14:creationId xmlns:p14="http://schemas.microsoft.com/office/powerpoint/2010/main" val="43845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sk-SK" sz="3200" dirty="0" smtClean="0"/>
          </a:p>
          <a:p>
            <a:pPr algn="ctr"/>
            <a:endParaRPr lang="sk-SK" sz="3200" dirty="0"/>
          </a:p>
        </p:txBody>
      </p:sp>
      <p:pic>
        <p:nvPicPr>
          <p:cNvPr id="5" name="Obrázok 4" descr="Obrázok, na ktorom je osoba, vnútri, žena, kuchyňa&#10;&#10;Automaticky generovaný popis">
            <a:extLst>
              <a:ext uri="{FF2B5EF4-FFF2-40B4-BE49-F238E27FC236}">
                <a16:creationId xmlns:a16="http://schemas.microsoft.com/office/drawing/2014/main" id="{16A915DD-1D20-4CA6-A3D1-3F64A097C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30576016"/>
            <a:ext cx="6459086" cy="433350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253" y="1577413"/>
            <a:ext cx="6461760" cy="433425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211960" y="332656"/>
            <a:ext cx="5279422" cy="93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dirty="0" smtClean="0">
                <a:latin typeface="+mj-lt"/>
              </a:rPr>
              <a:t>Ako vzdelávame učiteľov</a:t>
            </a:r>
            <a:endParaRPr lang="sk-SK" dirty="0">
              <a:latin typeface="+mj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70909" y="5911669"/>
            <a:ext cx="8604448" cy="75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sk-SK" sz="2000" dirty="0"/>
              <a:t>Inovačné vzdelávanie učiteľov chémie v rámci projektu </a:t>
            </a:r>
            <a:r>
              <a:rPr lang="it-IT" sz="2000" dirty="0"/>
              <a:t>IT </a:t>
            </a:r>
            <a:r>
              <a:rPr lang="it-IT" sz="2000" dirty="0" smtClean="0"/>
              <a:t>Akadémia</a:t>
            </a:r>
            <a:endParaRPr lang="sk-SK" sz="2000" dirty="0"/>
          </a:p>
          <a:p>
            <a:pPr algn="ctr">
              <a:lnSpc>
                <a:spcPct val="114000"/>
              </a:lnSpc>
            </a:pPr>
            <a:r>
              <a:rPr lang="sk-SK" dirty="0" smtClean="0"/>
              <a:t>Výučba </a:t>
            </a:r>
            <a:r>
              <a:rPr lang="sk-SK" dirty="0"/>
              <a:t>chémie na SŠ so zameraním na rozvoj digitálnej a vedeckej gramotnosti</a:t>
            </a:r>
          </a:p>
        </p:txBody>
      </p:sp>
    </p:spTree>
    <p:extLst>
      <p:ext uri="{BB962C8B-B14F-4D97-AF65-F5344CB8AC3E}">
        <p14:creationId xmlns:p14="http://schemas.microsoft.com/office/powerpoint/2010/main" val="398202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A2A3C467ECCF4E803718F4F82C67BE" ma:contentTypeVersion="2" ma:contentTypeDescription="Umožňuje vytvoriť nový dokument." ma:contentTypeScope="" ma:versionID="9ac3eaf938098236cd0360cb732cb14a">
  <xsd:schema xmlns:xsd="http://www.w3.org/2001/XMLSchema" xmlns:xs="http://www.w3.org/2001/XMLSchema" xmlns:p="http://schemas.microsoft.com/office/2006/metadata/properties" xmlns:ns2="0c689b72-9eb9-4cad-ac13-c383b9a387e7" targetNamespace="http://schemas.microsoft.com/office/2006/metadata/properties" ma:root="true" ma:fieldsID="f52a60abdc39f04fc41d8c05fb4cb7bc" ns2:_="">
    <xsd:import namespace="0c689b72-9eb9-4cad-ac13-c383b9a387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89b72-9eb9-4cad-ac13-c383b9a38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1F1D7E-A61F-4C7D-8E36-BA65A9AECB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689b72-9eb9-4cad-ac13-c383b9a38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CA869F-7AEA-46D3-9CD2-A1415173DF2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c689b72-9eb9-4cad-ac13-c383b9a387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7A554E-BB1D-40C5-8BCE-611144E0E5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854</Words>
  <Application>Microsoft Office PowerPoint</Application>
  <PresentationFormat>Prezentácia na obrazovke (4:3)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Bádateľsky orientovaná výučba </vt:lpstr>
      <vt:lpstr>Ako učiť a hodnotiť v čase pandémie </vt:lpstr>
      <vt:lpstr>Ako učiť a hodnotiť v čase pandémie </vt:lpstr>
      <vt:lpstr>Ako vzdelávame učiteľov</vt:lpstr>
      <vt:lpstr>Prezentácia programu PowerPoint</vt:lpstr>
      <vt:lpstr>Prezentácia programu PowerPoint</vt:lpstr>
      <vt:lpstr>Prezentácia programu PowerPoint</vt:lpstr>
      <vt:lpstr>Klub učiteľov chémie </vt:lpstr>
      <vt:lpstr>Atestačné práce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Klub učiteľov matematiky (KUM)</dc:title>
  <dc:creator>Marián Kireš</dc:creator>
  <cp:lastModifiedBy>PF UMV</cp:lastModifiedBy>
  <cp:revision>76</cp:revision>
  <dcterms:created xsi:type="dcterms:W3CDTF">2017-10-24T04:50:13Z</dcterms:created>
  <dcterms:modified xsi:type="dcterms:W3CDTF">2021-04-01T09:07:03Z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0x010100DFA2A3C467ECCF4E803718F4F82C67BE</vt:lpwstr>
  </property>
</Properties>
</file>