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5" r:id="rId3"/>
    <p:sldId id="296" r:id="rId4"/>
    <p:sldId id="297" r:id="rId5"/>
    <p:sldId id="298" r:id="rId6"/>
    <p:sldId id="299" r:id="rId7"/>
    <p:sldId id="288" r:id="rId8"/>
    <p:sldId id="289" r:id="rId9"/>
    <p:sldId id="287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C4B9-9CFD-4DDA-96F2-F99E60ADACA4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EAFD-A87B-4F0C-AB5A-4B2CF6AB2CBF}" type="datetime1">
              <a:rPr lang="en-US" smtClean="0"/>
              <a:t>4/1/2021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4CCC-7914-40A5-9742-9262F25406D3}" type="datetime1">
              <a:rPr lang="en-US" smtClean="0"/>
              <a:t>4/1/2021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2621-11FA-48FC-81CA-C0EEA4C79214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81B-4D93-4BEA-88DB-9EF1D50863B9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E8E-554C-47EF-885D-219071BFEE23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67A7-F83E-4FD1-926E-34402AFE874D}" type="datetime1">
              <a:rPr lang="en-US" smtClean="0"/>
              <a:t>4/1/2021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A341-C79A-4AD4-A9FC-203C70AC1852}" type="datetime1">
              <a:rPr lang="en-US" smtClean="0"/>
              <a:t>4/1/2021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116-B25B-45E9-AB4F-065B86703225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7456F6E-E9A8-411D-9240-326AE82E5920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mv.science.upjs.sk/kum/index.php/newsletter/" TargetMode="External"/><Relationship Id="rId2" Type="http://schemas.openxmlformats.org/officeDocument/2006/relationships/hyperlink" Target="https://umv.science.upjs.sk/ku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Štúdium učiteľstva matematiky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Ingrid Semanišinová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39" y="775971"/>
            <a:ext cx="5760720" cy="2344420"/>
          </a:xfrm>
        </p:spPr>
        <p:txBody>
          <a:bodyPr>
            <a:normAutofit/>
          </a:bodyPr>
          <a:lstStyle/>
          <a:p>
            <a:r>
              <a:rPr lang="sk-SK" sz="4800" dirty="0" smtClean="0"/>
              <a:t>Tešíme sa na stretnutia s vašimi žiakmi a učiteľmi</a:t>
            </a:r>
            <a:endParaRPr lang="sk-SK" sz="4800" dirty="0"/>
          </a:p>
        </p:txBody>
      </p:sp>
      <p:sp>
        <p:nvSpPr>
          <p:cNvPr id="3" name="BlokTextu 2"/>
          <p:cNvSpPr txBox="1"/>
          <p:nvPr/>
        </p:nvSpPr>
        <p:spPr>
          <a:xfrm>
            <a:off x="7083742" y="3486151"/>
            <a:ext cx="290131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sk-SK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ngrid.semanisinova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@upjs.sk</a:t>
            </a:r>
            <a:endParaRPr lang="sk-S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3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men</a:t>
            </a:r>
            <a:r>
              <a:rPr lang="sk-SK" dirty="0" smtClean="0"/>
              <a:t>í štúdium učiteľstva matematiky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78230" y="2057400"/>
            <a:ext cx="10058400" cy="4343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3200" b="1" dirty="0" smtClean="0">
                <a:solidFill>
                  <a:srgbClr val="92D050"/>
                </a:solidFill>
              </a:rPr>
              <a:t>Zmenili sa</a:t>
            </a:r>
            <a:r>
              <a:rPr lang="sk-SK" sz="32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sk-SK" sz="3200" b="1" dirty="0"/>
              <a:t>V</a:t>
            </a:r>
            <a:r>
              <a:rPr lang="sk-SK" sz="3200" b="1" dirty="0" smtClean="0"/>
              <a:t>stupné vedomosti </a:t>
            </a:r>
            <a:r>
              <a:rPr lang="sk-SK" sz="3200" dirty="0" smtClean="0"/>
              <a:t>nastupujúcich študentov</a:t>
            </a:r>
          </a:p>
          <a:p>
            <a:pPr>
              <a:lnSpc>
                <a:spcPct val="110000"/>
              </a:lnSpc>
            </a:pPr>
            <a:r>
              <a:rPr lang="sk-SK" sz="3200" b="1" dirty="0" smtClean="0"/>
              <a:t>Očakávania žiakov </a:t>
            </a:r>
            <a:r>
              <a:rPr lang="sk-SK" sz="3200" dirty="0" smtClean="0"/>
              <a:t>od školského vyučovania, </a:t>
            </a:r>
            <a:r>
              <a:rPr lang="sk-SK" sz="3200" dirty="0"/>
              <a:t>študentov od štúdia</a:t>
            </a:r>
            <a:endParaRPr lang="sk-SK" sz="3200" dirty="0" smtClean="0"/>
          </a:p>
          <a:p>
            <a:pPr>
              <a:lnSpc>
                <a:spcPct val="110000"/>
              </a:lnSpc>
            </a:pPr>
            <a:r>
              <a:rPr lang="sk-SK" sz="3200" b="1" dirty="0"/>
              <a:t>P</a:t>
            </a:r>
            <a:r>
              <a:rPr lang="sk-SK" sz="3200" b="1" dirty="0" smtClean="0"/>
              <a:t>otreby a očakávania spoločnosti </a:t>
            </a:r>
          </a:p>
          <a:p>
            <a:pPr>
              <a:lnSpc>
                <a:spcPct val="110000"/>
              </a:lnSpc>
            </a:pPr>
            <a:r>
              <a:rPr lang="sk-SK" sz="3200" dirty="0" smtClean="0"/>
              <a:t>Využívanie </a:t>
            </a:r>
            <a:r>
              <a:rPr lang="sk-SK" sz="3200" b="1" dirty="0" smtClean="0"/>
              <a:t>technológií</a:t>
            </a:r>
            <a:endParaRPr lang="sk-SK" sz="3200" b="1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men</a:t>
            </a:r>
            <a:r>
              <a:rPr lang="sk-SK" dirty="0"/>
              <a:t>í štúdium učiteľstva </a:t>
            </a:r>
            <a:r>
              <a:rPr lang="sk-SK" dirty="0" smtClean="0"/>
              <a:t>matematiky - </a:t>
            </a:r>
            <a:r>
              <a:rPr lang="sk-SK" dirty="0"/>
              <a:t>Bakalársky stupeň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1782" y="1659582"/>
            <a:ext cx="10058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92D050"/>
                </a:solidFill>
              </a:rPr>
              <a:t>Matematický základ sa nezmenil</a:t>
            </a:r>
          </a:p>
          <a:p>
            <a:pPr marL="0" indent="0">
              <a:buNone/>
            </a:pPr>
            <a:r>
              <a:rPr lang="sk-SK" sz="2800" dirty="0" smtClean="0"/>
              <a:t>Matematická analýza, Algebra, Geometria, Diskrétna matematika, Pravdepodobnosť a štatistika, Logika a teória množín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rgbClr val="92D050"/>
                </a:solidFill>
              </a:rPr>
              <a:t>Zmeny sú v obsahu a forme predmetov</a:t>
            </a:r>
          </a:p>
          <a:p>
            <a:pPr marL="0" indent="0">
              <a:buNone/>
            </a:pPr>
            <a:r>
              <a:rPr lang="sk-SK" sz="2800" dirty="0" smtClean="0"/>
              <a:t>Väčší </a:t>
            </a:r>
            <a:r>
              <a:rPr lang="sk-SK" sz="2800" dirty="0"/>
              <a:t>dôraz na </a:t>
            </a:r>
            <a:r>
              <a:rPr lang="sk-SK" sz="2800" b="1" dirty="0"/>
              <a:t>hlboké porozumenie základných pojmov </a:t>
            </a:r>
            <a:r>
              <a:rPr lang="sk-SK" sz="2800" dirty="0"/>
              <a:t>, </a:t>
            </a:r>
            <a:r>
              <a:rPr lang="sk-SK" sz="2800" b="1" dirty="0"/>
              <a:t>vytvorenie správnej predstavy</a:t>
            </a:r>
            <a:r>
              <a:rPr lang="sk-SK" sz="2800" dirty="0"/>
              <a:t>, menej algoritmov, nácviku</a:t>
            </a:r>
            <a:r>
              <a:rPr lang="sk-SK" sz="2800" dirty="0" smtClean="0"/>
              <a:t>.</a:t>
            </a:r>
          </a:p>
          <a:p>
            <a:pPr marL="0" indent="0">
              <a:buNone/>
            </a:pPr>
            <a:r>
              <a:rPr lang="sk-SK" sz="2800" b="1" dirty="0"/>
              <a:t>Matematické poznanie </a:t>
            </a:r>
            <a:r>
              <a:rPr lang="sk-SK" sz="2800" dirty="0"/>
              <a:t>učiteľa je </a:t>
            </a:r>
            <a:r>
              <a:rPr lang="sk-SK" sz="2800" b="1" dirty="0"/>
              <a:t>nevyhnutným predpokladom </a:t>
            </a:r>
            <a:r>
              <a:rPr lang="sk-SK" sz="2800" dirty="0"/>
              <a:t>pre to, aby učiteľ mohol </a:t>
            </a:r>
            <a:r>
              <a:rPr lang="sk-SK" sz="2800" b="1" dirty="0"/>
              <a:t>pomôcť žiakom </a:t>
            </a:r>
            <a:r>
              <a:rPr lang="sk-SK" sz="2800" dirty="0"/>
              <a:t>dosiahnuť </a:t>
            </a:r>
            <a:r>
              <a:rPr lang="sk-SK" sz="2800" b="1" dirty="0"/>
              <a:t>kvalitné porozumenie matematike</a:t>
            </a:r>
            <a:r>
              <a:rPr lang="sk-SK" sz="2800" dirty="0"/>
              <a:t>.</a:t>
            </a:r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men</a:t>
            </a:r>
            <a:r>
              <a:rPr lang="sk-SK" dirty="0"/>
              <a:t>í štúdium učiteľstva </a:t>
            </a:r>
            <a:r>
              <a:rPr lang="sk-SK" dirty="0" smtClean="0"/>
              <a:t>matematiky - </a:t>
            </a:r>
            <a:r>
              <a:rPr lang="sk-SK" dirty="0"/>
              <a:t>Bakalársky stupeň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8670" y="2057400"/>
            <a:ext cx="836676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k-SK" sz="2800" b="1" dirty="0" smtClean="0">
                <a:solidFill>
                  <a:srgbClr val="92D050"/>
                </a:solidFill>
              </a:rPr>
              <a:t>Poznanie matematiky pomôže učiteľovi, aby vedel:</a:t>
            </a:r>
            <a:endParaRPr lang="sk-SK" b="1" dirty="0" smtClean="0">
              <a:solidFill>
                <a:srgbClr val="92D050"/>
              </a:solidFill>
            </a:endParaRPr>
          </a:p>
          <a:p>
            <a:pPr>
              <a:spcBef>
                <a:spcPts val="1200"/>
              </a:spcBef>
            </a:pPr>
            <a:r>
              <a:rPr lang="sk-SK" b="1" dirty="0"/>
              <a:t>prepojiť </a:t>
            </a:r>
            <a:r>
              <a:rPr lang="sk-SK" dirty="0" smtClean="0"/>
              <a:t>matematické myšlienky, predstavy, spôsoby </a:t>
            </a:r>
            <a:r>
              <a:rPr lang="sk-SK" dirty="0"/>
              <a:t>myslenia</a:t>
            </a:r>
            <a:endParaRPr lang="sk-SK" dirty="0" smtClean="0"/>
          </a:p>
          <a:p>
            <a:pPr>
              <a:spcBef>
                <a:spcPts val="1200"/>
              </a:spcBef>
            </a:pPr>
            <a:r>
              <a:rPr lang="sk-SK" dirty="0" smtClean="0"/>
              <a:t>úlohu vyriešiť </a:t>
            </a:r>
            <a:r>
              <a:rPr lang="sk-SK" b="1" dirty="0" smtClean="0"/>
              <a:t>viacerými spôsobmi</a:t>
            </a:r>
            <a:r>
              <a:rPr lang="sk-SK" dirty="0" smtClean="0"/>
              <a:t>, </a:t>
            </a:r>
          </a:p>
          <a:p>
            <a:pPr>
              <a:spcBef>
                <a:spcPts val="1200"/>
              </a:spcBef>
            </a:pPr>
            <a:r>
              <a:rPr lang="sk-SK" dirty="0" smtClean="0"/>
              <a:t>rýchlo posúdiť </a:t>
            </a:r>
            <a:r>
              <a:rPr lang="sk-SK" b="1" dirty="0"/>
              <a:t>správnosť žiackeho </a:t>
            </a:r>
            <a:r>
              <a:rPr lang="sk-SK" b="1" dirty="0" smtClean="0"/>
              <a:t>riešenia</a:t>
            </a:r>
          </a:p>
          <a:p>
            <a:pPr>
              <a:spcBef>
                <a:spcPts val="1200"/>
              </a:spcBef>
            </a:pPr>
            <a:r>
              <a:rPr lang="sk-SK" dirty="0" smtClean="0"/>
              <a:t>vybrať </a:t>
            </a:r>
            <a:r>
              <a:rPr lang="sk-SK" b="1" dirty="0" smtClean="0"/>
              <a:t>vhodnú reprezentáciu </a:t>
            </a:r>
            <a:r>
              <a:rPr lang="sk-SK" dirty="0" smtClean="0"/>
              <a:t>úlohy, </a:t>
            </a:r>
          </a:p>
          <a:p>
            <a:pPr>
              <a:spcBef>
                <a:spcPts val="1200"/>
              </a:spcBef>
            </a:pPr>
            <a:r>
              <a:rPr lang="sk-SK" dirty="0" smtClean="0"/>
              <a:t>uviesť </a:t>
            </a:r>
            <a:r>
              <a:rPr lang="sk-SK" b="1" dirty="0" smtClean="0"/>
              <a:t>iný kontext</a:t>
            </a:r>
            <a:r>
              <a:rPr lang="sk-SK" dirty="0" smtClean="0"/>
              <a:t>, ktorý vedie k riešeniu podobnej úlohy,</a:t>
            </a:r>
          </a:p>
          <a:p>
            <a:pPr>
              <a:spcBef>
                <a:spcPts val="1200"/>
              </a:spcBef>
            </a:pPr>
            <a:r>
              <a:rPr lang="sk-SK" b="1" dirty="0" smtClean="0"/>
              <a:t>preformulovať </a:t>
            </a:r>
            <a:r>
              <a:rPr lang="sk-SK" dirty="0" smtClean="0"/>
              <a:t>úlohu tak, aby bolo jednoduchšia, zložitejšia</a:t>
            </a:r>
          </a:p>
          <a:p>
            <a:pPr>
              <a:spcBef>
                <a:spcPts val="1200"/>
              </a:spcBef>
            </a:pPr>
            <a:r>
              <a:rPr lang="sk-SK" dirty="0" err="1" smtClean="0"/>
              <a:t>zmyslupné</a:t>
            </a:r>
            <a:r>
              <a:rPr lang="sk-SK" dirty="0" smtClean="0"/>
              <a:t> </a:t>
            </a:r>
            <a:r>
              <a:rPr lang="sk-SK" b="1" dirty="0" smtClean="0"/>
              <a:t>aplikácie</a:t>
            </a:r>
            <a:r>
              <a:rPr lang="sk-SK" dirty="0" smtClean="0"/>
              <a:t> matematiky, ktoré mu pomôžu pri </a:t>
            </a:r>
            <a:r>
              <a:rPr lang="sk-SK" b="1" dirty="0" smtClean="0"/>
              <a:t>motivácii</a:t>
            </a:r>
            <a:r>
              <a:rPr lang="sk-SK" dirty="0" smtClean="0"/>
              <a:t> žiakov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9155430" y="2057400"/>
            <a:ext cx="2586990" cy="443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2400" dirty="0"/>
              <a:t>Bez hlbokého poznania matematiky </a:t>
            </a:r>
            <a:r>
              <a:rPr lang="sk-SK" sz="2400" b="1" dirty="0"/>
              <a:t>nie je možné kvalitne realizovať </a:t>
            </a:r>
            <a:r>
              <a:rPr lang="sk-SK" sz="2400" dirty="0"/>
              <a:t>často spomínané trendy vo vyučovaní matematiky (</a:t>
            </a:r>
            <a:r>
              <a:rPr lang="sk-SK" sz="2400" b="1" dirty="0"/>
              <a:t>bádanie, </a:t>
            </a:r>
            <a:r>
              <a:rPr lang="sk-SK" sz="2400" b="1" dirty="0" err="1"/>
              <a:t>formatívne</a:t>
            </a:r>
            <a:r>
              <a:rPr lang="sk-SK" sz="2400" b="1" dirty="0"/>
              <a:t> hodnotenie</a:t>
            </a:r>
            <a:r>
              <a:rPr lang="sk-SK" sz="2400" dirty="0"/>
              <a:t>)</a:t>
            </a:r>
          </a:p>
          <a:p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men</a:t>
            </a:r>
            <a:r>
              <a:rPr lang="sk-SK" dirty="0"/>
              <a:t>í štúdium učiteľstva matematiky - </a:t>
            </a:r>
            <a:r>
              <a:rPr lang="sk-SK" dirty="0" smtClean="0"/>
              <a:t>magisterský </a:t>
            </a:r>
            <a:r>
              <a:rPr lang="sk-SK" dirty="0"/>
              <a:t>stupeň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92D050"/>
                </a:solidFill>
              </a:rPr>
              <a:t>Väčší dôraz na praktickú prípravu</a:t>
            </a:r>
          </a:p>
          <a:p>
            <a:pPr lvl="1"/>
            <a:r>
              <a:rPr lang="sk-SK" sz="2200" b="1" dirty="0" smtClean="0"/>
              <a:t>Didaktika matematiky I a II </a:t>
            </a:r>
            <a:r>
              <a:rPr lang="sk-SK" sz="2200" dirty="0" smtClean="0"/>
              <a:t>– didaktické poznanie matematiky - </a:t>
            </a:r>
            <a:r>
              <a:rPr lang="pl-PL" sz="2200" dirty="0" smtClean="0"/>
              <a:t>je </a:t>
            </a:r>
            <a:r>
              <a:rPr lang="pl-PL" sz="2200" dirty="0"/>
              <a:t>odvodené od podstaty matematiky  a nie je prienikom všeobecnej pedagogiky a obsahu </a:t>
            </a:r>
            <a:r>
              <a:rPr lang="pl-PL" sz="2200" dirty="0" smtClean="0"/>
              <a:t>matematiky</a:t>
            </a:r>
          </a:p>
          <a:p>
            <a:pPr lvl="3"/>
            <a:r>
              <a:rPr lang="pl-PL" sz="1800" dirty="0" smtClean="0"/>
              <a:t>Analýza vyučovacích hodín</a:t>
            </a:r>
          </a:p>
          <a:p>
            <a:pPr lvl="3"/>
            <a:r>
              <a:rPr lang="pl-PL" sz="1800" dirty="0" smtClean="0"/>
              <a:t>Práca so žiackymi riešeniami</a:t>
            </a:r>
          </a:p>
          <a:p>
            <a:pPr lvl="3"/>
            <a:r>
              <a:rPr lang="sk-SK" sz="1800" dirty="0" smtClean="0"/>
              <a:t>Analýza príprav na vyučovaciu hodinu</a:t>
            </a:r>
          </a:p>
          <a:p>
            <a:pPr lvl="1"/>
            <a:r>
              <a:rPr lang="sk-SK" sz="2200" b="1" dirty="0" smtClean="0"/>
              <a:t>Pedagogické praxe </a:t>
            </a:r>
            <a:r>
              <a:rPr lang="sk-SK" sz="2200" dirty="0" smtClean="0"/>
              <a:t>(priebežná prax, súvislá prax I a II)</a:t>
            </a:r>
          </a:p>
          <a:p>
            <a:pPr lvl="1"/>
            <a:r>
              <a:rPr lang="sk-SK" sz="2200" b="1" dirty="0" smtClean="0"/>
              <a:t>Digitálne technológie vo vyučovaní matematiky</a:t>
            </a:r>
          </a:p>
          <a:p>
            <a:pPr lvl="1"/>
            <a:r>
              <a:rPr lang="sk-SK" sz="2200" dirty="0" smtClean="0"/>
              <a:t>História matematiky, Aplikácie matematiky</a:t>
            </a:r>
          </a:p>
          <a:p>
            <a:pPr lvl="1"/>
            <a:r>
              <a:rPr lang="sk-SK" sz="2200" dirty="0"/>
              <a:t>Vedenie matematického </a:t>
            </a:r>
            <a:r>
              <a:rPr lang="sk-SK" sz="2200" dirty="0" smtClean="0"/>
              <a:t>krúžku, Výskum </a:t>
            </a:r>
            <a:r>
              <a:rPr lang="sk-SK" sz="2200" dirty="0"/>
              <a:t>v didaktike matematiky</a:t>
            </a:r>
          </a:p>
          <a:p>
            <a:pPr lvl="1"/>
            <a:endParaRPr lang="sk-SK" sz="2200" dirty="0" smtClean="0"/>
          </a:p>
          <a:p>
            <a:pPr lvl="1"/>
            <a:endParaRPr lang="sk-SK" sz="2200" dirty="0" smtClean="0"/>
          </a:p>
          <a:p>
            <a:pPr marL="0" indent="0">
              <a:buNone/>
            </a:pPr>
            <a:endParaRPr lang="sk-SK" sz="2200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men</a:t>
            </a:r>
            <a:r>
              <a:rPr lang="sk-SK" dirty="0"/>
              <a:t>í štúdium učiteľstva matematiky - </a:t>
            </a:r>
            <a:r>
              <a:rPr lang="sk-SK" dirty="0" smtClean="0"/>
              <a:t>magisterský </a:t>
            </a:r>
            <a:r>
              <a:rPr lang="sk-SK" dirty="0"/>
              <a:t>stupeň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92D050"/>
                </a:solidFill>
              </a:rPr>
              <a:t>Didaktické poznanie matematiky </a:t>
            </a:r>
            <a:r>
              <a:rPr lang="sk-SK" sz="2800" b="1" dirty="0">
                <a:solidFill>
                  <a:srgbClr val="92D050"/>
                </a:solidFill>
              </a:rPr>
              <a:t>pomôže učiteľovi, </a:t>
            </a:r>
            <a:r>
              <a:rPr lang="sk-SK" sz="2800" b="1" dirty="0" smtClean="0">
                <a:solidFill>
                  <a:srgbClr val="92D050"/>
                </a:solidFill>
              </a:rPr>
              <a:t>aby:</a:t>
            </a:r>
            <a:endParaRPr lang="sk-SK" sz="2800" dirty="0" smtClean="0">
              <a:solidFill>
                <a:srgbClr val="92D050"/>
              </a:solidFill>
            </a:endParaRPr>
          </a:p>
          <a:p>
            <a:r>
              <a:rPr lang="sk-SK" b="1" dirty="0" smtClean="0"/>
              <a:t>rozumel </a:t>
            </a:r>
            <a:r>
              <a:rPr lang="sk-SK" b="1" dirty="0"/>
              <a:t>poznávaciemu procesu</a:t>
            </a:r>
            <a:r>
              <a:rPr lang="sk-SK" dirty="0"/>
              <a:t>, </a:t>
            </a:r>
            <a:r>
              <a:rPr lang="sk-SK" dirty="0" smtClean="0"/>
              <a:t>ktorým </a:t>
            </a:r>
            <a:r>
              <a:rPr lang="sk-SK" dirty="0"/>
              <a:t>musia žiaci prejsť, aby porozumeli matematickým pojmom, ich vlastnostiam, metódam riešenia </a:t>
            </a:r>
            <a:r>
              <a:rPr lang="sk-SK" dirty="0" smtClean="0"/>
              <a:t>úloh</a:t>
            </a:r>
            <a:r>
              <a:rPr lang="sk-SK" dirty="0"/>
              <a:t>,</a:t>
            </a:r>
          </a:p>
          <a:p>
            <a:r>
              <a:rPr lang="sk-SK" b="1" dirty="0" smtClean="0"/>
              <a:t>poznal vhodné matematické aktivity</a:t>
            </a:r>
            <a:r>
              <a:rPr lang="sk-SK" dirty="0"/>
              <a:t>, metódy a úlohy, ktoré sú prostriedkom k tomu, aby žiak postupne prenikal hlbšie do obsahu </a:t>
            </a:r>
            <a:r>
              <a:rPr lang="sk-SK" dirty="0" smtClean="0"/>
              <a:t>vyučovania,</a:t>
            </a:r>
          </a:p>
          <a:p>
            <a:r>
              <a:rPr lang="sk-SK" dirty="0" smtClean="0"/>
              <a:t>vedel </a:t>
            </a:r>
            <a:r>
              <a:rPr lang="sk-SK" b="1" dirty="0" smtClean="0"/>
              <a:t>prečo </a:t>
            </a:r>
            <a:r>
              <a:rPr lang="sk-SK" b="1" dirty="0"/>
              <a:t>sú niektoré pojmy pre žiakov problematické </a:t>
            </a:r>
            <a:r>
              <a:rPr lang="sk-SK" dirty="0"/>
              <a:t>a ako ich sprístupniť, aké sú </a:t>
            </a:r>
            <a:r>
              <a:rPr lang="sk-SK" b="1" dirty="0"/>
              <a:t>časté chyby žiakov </a:t>
            </a:r>
            <a:r>
              <a:rPr lang="sk-SK" dirty="0"/>
              <a:t>a aké stratégie alebo metódy pomáhajú tieto chyby </a:t>
            </a:r>
            <a:r>
              <a:rPr lang="sk-SK" dirty="0" smtClean="0"/>
              <a:t>eliminovať,</a:t>
            </a:r>
          </a:p>
          <a:p>
            <a:r>
              <a:rPr lang="sk-SK" dirty="0" smtClean="0"/>
              <a:t>rozmýšľal </a:t>
            </a:r>
            <a:r>
              <a:rPr lang="sk-SK" dirty="0"/>
              <a:t>nad </a:t>
            </a:r>
            <a:r>
              <a:rPr lang="sk-SK" dirty="0" smtClean="0"/>
              <a:t>tým </a:t>
            </a:r>
            <a:r>
              <a:rPr lang="sk-SK" b="1" dirty="0"/>
              <a:t>ako môže vyriešiť úlohu </a:t>
            </a:r>
            <a:r>
              <a:rPr lang="sk-SK" b="1" dirty="0" smtClean="0"/>
              <a:t>žiak</a:t>
            </a:r>
            <a:r>
              <a:rPr lang="sk-SK" dirty="0" smtClean="0"/>
              <a:t>, zamýšľal </a:t>
            </a:r>
            <a:r>
              <a:rPr lang="sk-SK" dirty="0"/>
              <a:t>sa nad reakciou na žiakovu chybu, aby mu pomohol v jeho učení sa.</a:t>
            </a:r>
          </a:p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Vzdelávanie učiteľov matematiky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6740" y="2088719"/>
            <a:ext cx="550926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92D050"/>
                </a:solidFill>
              </a:rPr>
              <a:t>Klub učiteľov matematiky</a:t>
            </a:r>
          </a:p>
          <a:p>
            <a:r>
              <a:rPr lang="sk-SK" b="1" dirty="0" smtClean="0"/>
              <a:t>Neformálne </a:t>
            </a:r>
            <a:r>
              <a:rPr lang="sk-SK" dirty="0" smtClean="0"/>
              <a:t>vzdelávanie</a:t>
            </a:r>
          </a:p>
          <a:p>
            <a:r>
              <a:rPr lang="sk-SK" dirty="0" smtClean="0"/>
              <a:t>Vytváranie </a:t>
            </a:r>
            <a:r>
              <a:rPr lang="sk-SK" b="1" dirty="0" smtClean="0"/>
              <a:t>profesionálnej komunity</a:t>
            </a:r>
          </a:p>
          <a:p>
            <a:r>
              <a:rPr lang="sk-SK" b="1" dirty="0" smtClean="0"/>
              <a:t>Námety pre vyučovanie </a:t>
            </a:r>
            <a:r>
              <a:rPr lang="sk-SK" dirty="0" smtClean="0"/>
              <a:t>matematiky</a:t>
            </a:r>
          </a:p>
          <a:p>
            <a:r>
              <a:rPr lang="sk-SK" b="1" dirty="0" smtClean="0"/>
              <a:t>Výsledky výskumu</a:t>
            </a:r>
            <a:r>
              <a:rPr lang="sk-SK" dirty="0" smtClean="0"/>
              <a:t> v oblasti didaktiky matematiky do praxe</a:t>
            </a:r>
          </a:p>
          <a:p>
            <a:r>
              <a:rPr lang="sk-SK" dirty="0" smtClean="0"/>
              <a:t>5 krát v školskom roku 2 hodinové stretnutie (vždy o 14:30)</a:t>
            </a:r>
          </a:p>
          <a:p>
            <a:r>
              <a:rPr lang="sk-SK" dirty="0" smtClean="0"/>
              <a:t>1 krát celodenné stretnutie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40000"/>
          <a:stretch/>
        </p:blipFill>
        <p:spPr>
          <a:xfrm>
            <a:off x="6297930" y="2471977"/>
            <a:ext cx="5349240" cy="3576883"/>
          </a:xfrm>
          <a:prstGeom prst="rect">
            <a:avLst/>
          </a:prstGeom>
        </p:spPr>
      </p:pic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Vzdelávanie učiteľov matematiky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6800" y="2023110"/>
            <a:ext cx="10344150" cy="628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92D050"/>
                </a:solidFill>
              </a:rPr>
              <a:t>Klub učiteľov matematiky </a:t>
            </a:r>
            <a:r>
              <a:rPr lang="sk-SK" sz="2800" dirty="0" smtClean="0"/>
              <a:t>– viac ako </a:t>
            </a:r>
            <a:r>
              <a:rPr lang="sk-SK" sz="2800" b="1" dirty="0" smtClean="0"/>
              <a:t>50 učiteľov </a:t>
            </a:r>
            <a:r>
              <a:rPr lang="sk-SK" sz="2800" dirty="0" smtClean="0"/>
              <a:t>v časoch pandémie</a:t>
            </a:r>
          </a:p>
        </p:txBody>
      </p:sp>
      <p:pic>
        <p:nvPicPr>
          <p:cNvPr id="2050" name="Picture 2" descr="Na obrázku môže byť 16 ľudí, obrazovka a text, v ktorom sa píše „IngridSemanišinová Semanišinová I Veronika Hubeñáková Klub ucitelovmatematiky 74:13 Veronika Hubeñák.. Andrea N Beata 6 Ingrid Semaniši ristina Ivana 5 Martina Jana Ma Martina Petra Mária Valentína Mária Zuzana Zuzana Stlmit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69" y="2743200"/>
            <a:ext cx="6572251" cy="36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Vzdelávanie učiteľov matematiky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2990" y="2057400"/>
            <a:ext cx="10062210" cy="4343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3000" b="1" dirty="0" smtClean="0">
                <a:solidFill>
                  <a:srgbClr val="92D050"/>
                </a:solidFill>
              </a:rPr>
              <a:t>Klub učiteľov matematiky </a:t>
            </a:r>
            <a:r>
              <a:rPr lang="sk-SK" sz="3000" dirty="0" smtClean="0"/>
              <a:t>– v šk. roku 2020</a:t>
            </a:r>
            <a:r>
              <a:rPr lang="en-US" sz="3000" dirty="0" smtClean="0"/>
              <a:t>/2021</a:t>
            </a:r>
            <a:r>
              <a:rPr lang="sk-SK" sz="3000" dirty="0" smtClean="0"/>
              <a:t> – dištančne</a:t>
            </a:r>
          </a:p>
          <a:p>
            <a:pPr>
              <a:lnSpc>
                <a:spcPct val="110000"/>
              </a:lnSpc>
            </a:pPr>
            <a:r>
              <a:rPr lang="sk-SK" sz="2000" dirty="0" smtClean="0"/>
              <a:t>September – Inštruktáže </a:t>
            </a:r>
            <a:r>
              <a:rPr lang="sk-SK" sz="2000" dirty="0"/>
              <a:t>k </a:t>
            </a:r>
            <a:r>
              <a:rPr lang="sk-SK" sz="2000" b="1" dirty="0"/>
              <a:t>matematickej </a:t>
            </a:r>
            <a:r>
              <a:rPr lang="sk-SK" sz="2000" b="1" dirty="0" smtClean="0"/>
              <a:t>olympiáde </a:t>
            </a:r>
            <a:r>
              <a:rPr lang="sk-SK" sz="2000" dirty="0" smtClean="0"/>
              <a:t>– kategórie Z9, C, B, A</a:t>
            </a:r>
          </a:p>
          <a:p>
            <a:pPr>
              <a:lnSpc>
                <a:spcPct val="110000"/>
              </a:lnSpc>
            </a:pPr>
            <a:r>
              <a:rPr lang="sk-SK" sz="2000" dirty="0" smtClean="0"/>
              <a:t>Október – </a:t>
            </a:r>
            <a:r>
              <a:rPr lang="sk-SK" sz="2000" dirty="0"/>
              <a:t>Nie je isté, že je to </a:t>
            </a:r>
            <a:r>
              <a:rPr lang="sk-SK" sz="2000" dirty="0" smtClean="0"/>
              <a:t>isté (</a:t>
            </a:r>
            <a:r>
              <a:rPr lang="sk-SK" sz="2000" b="1" dirty="0" smtClean="0"/>
              <a:t>vyučovanie </a:t>
            </a:r>
            <a:r>
              <a:rPr lang="sk-SK" sz="2000" dirty="0" smtClean="0"/>
              <a:t>tematického celku </a:t>
            </a:r>
            <a:r>
              <a:rPr lang="sk-SK" sz="2000" b="1" dirty="0" smtClean="0"/>
              <a:t>Pravdepodobnosť</a:t>
            </a:r>
            <a:r>
              <a:rPr lang="sk-SK" sz="2000" dirty="0" smtClean="0"/>
              <a:t>)</a:t>
            </a:r>
            <a:endParaRPr lang="sk-SK" sz="2000" dirty="0"/>
          </a:p>
          <a:p>
            <a:pPr>
              <a:lnSpc>
                <a:spcPct val="110000"/>
              </a:lnSpc>
            </a:pPr>
            <a:r>
              <a:rPr lang="sk-SK" sz="2000" dirty="0" smtClean="0"/>
              <a:t>November – </a:t>
            </a:r>
            <a:r>
              <a:rPr lang="sk-SK" sz="2000" dirty="0"/>
              <a:t>Pozerať sa z výšky na </a:t>
            </a:r>
            <a:r>
              <a:rPr lang="sk-SK" sz="2000" dirty="0" smtClean="0"/>
              <a:t>výšky (vyučovanie </a:t>
            </a:r>
            <a:r>
              <a:rPr lang="sk-SK" sz="2000" b="1" dirty="0" smtClean="0"/>
              <a:t>geometrie </a:t>
            </a:r>
            <a:r>
              <a:rPr lang="sk-SK" sz="2000" dirty="0" smtClean="0"/>
              <a:t>a Van </a:t>
            </a:r>
            <a:r>
              <a:rPr lang="sk-SK" sz="2000" dirty="0" err="1" smtClean="0"/>
              <a:t>Hieleho</a:t>
            </a:r>
            <a:r>
              <a:rPr lang="sk-SK" sz="2000" dirty="0" smtClean="0"/>
              <a:t> </a:t>
            </a:r>
            <a:r>
              <a:rPr lang="sk-SK" sz="2000" b="1" dirty="0" smtClean="0"/>
              <a:t>teória rozvoja geometrického poznania</a:t>
            </a:r>
            <a:r>
              <a:rPr lang="sk-SK" sz="2000" dirty="0" smtClean="0"/>
              <a:t>)</a:t>
            </a:r>
            <a:endParaRPr lang="sk-SK" sz="2000" dirty="0"/>
          </a:p>
          <a:p>
            <a:pPr>
              <a:lnSpc>
                <a:spcPct val="110000"/>
              </a:lnSpc>
            </a:pPr>
            <a:r>
              <a:rPr lang="sk-SK" sz="2000" dirty="0" smtClean="0"/>
              <a:t>Február – </a:t>
            </a:r>
            <a:r>
              <a:rPr lang="sk-SK" sz="2000" b="1" dirty="0" err="1"/>
              <a:t>Covid</a:t>
            </a:r>
            <a:r>
              <a:rPr lang="sk-SK" sz="2000" b="1" dirty="0"/>
              <a:t>, </a:t>
            </a:r>
            <a:r>
              <a:rPr lang="sk-SK" sz="2000" b="1" dirty="0" smtClean="0"/>
              <a:t>spočítame </a:t>
            </a:r>
            <a:r>
              <a:rPr lang="sk-SK" sz="2000" b="1" dirty="0"/>
              <a:t>ti </a:t>
            </a:r>
            <a:r>
              <a:rPr lang="sk-SK" sz="2000" b="1" dirty="0" smtClean="0"/>
              <a:t>to </a:t>
            </a:r>
            <a:r>
              <a:rPr lang="sk-SK" sz="2000" dirty="0" smtClean="0"/>
              <a:t>(online aktivity, úlohy v COVID kontexte)</a:t>
            </a:r>
          </a:p>
          <a:p>
            <a:pPr marL="0" indent="0">
              <a:lnSpc>
                <a:spcPct val="110000"/>
              </a:lnSpc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745200" y="5570367"/>
            <a:ext cx="7380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k-SK" sz="2000" b="1" dirty="0"/>
              <a:t>Webstránka: </a:t>
            </a:r>
            <a:r>
              <a:rPr lang="sk-SK" sz="2000" dirty="0">
                <a:hlinkClick r:id="rId2"/>
              </a:rPr>
              <a:t>https://umv.science.upjs.sk/kum/</a:t>
            </a:r>
            <a:endParaRPr lang="sk-SK" sz="2000" dirty="0"/>
          </a:p>
          <a:p>
            <a:pPr>
              <a:lnSpc>
                <a:spcPct val="110000"/>
              </a:lnSpc>
            </a:pPr>
            <a:r>
              <a:rPr lang="sk-SK" sz="2000" b="1" dirty="0" err="1"/>
              <a:t>Newsletter</a:t>
            </a:r>
            <a:r>
              <a:rPr lang="sk-SK" sz="2000" b="1" dirty="0"/>
              <a:t>:</a:t>
            </a:r>
            <a:r>
              <a:rPr lang="sk-SK" sz="2000" dirty="0"/>
              <a:t> </a:t>
            </a:r>
            <a:r>
              <a:rPr lang="sk-SK" sz="2000" dirty="0">
                <a:hlinkClick r:id="rId3"/>
              </a:rPr>
              <a:t>https://umv.science.upjs.sk/kum/index.php/newsletter</a:t>
            </a:r>
            <a:r>
              <a:rPr lang="sk-SK" sz="2000" dirty="0" smtClean="0">
                <a:hlinkClick r:id="rId3"/>
              </a:rPr>
              <a:t>/</a:t>
            </a:r>
            <a:endParaRPr lang="sk-SK" sz="2000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Stretnutie Klubu riaditelov SŠ pri PF UPJŠ -  18.3.2021</a:t>
            </a:r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572</Words>
  <Application>Microsoft Office PowerPoint</Application>
  <PresentationFormat>Širokouhlá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</vt:lpstr>
      <vt:lpstr>Four Seasons 16x9</vt:lpstr>
      <vt:lpstr>Štúdium učiteľstva matematiky</vt:lpstr>
      <vt:lpstr>Prečo sa mení štúdium učiteľstva matematiky</vt:lpstr>
      <vt:lpstr>Ako sa mení štúdium učiteľstva matematiky - Bakalársky stupeň </vt:lpstr>
      <vt:lpstr>Ako sa mení štúdium učiteľstva matematiky - Bakalársky stupeň </vt:lpstr>
      <vt:lpstr>Ako sa mení štúdium učiteľstva matematiky - magisterský stupeň </vt:lpstr>
      <vt:lpstr>Ako sa mení štúdium učiteľstva matematiky - magisterský stupeň </vt:lpstr>
      <vt:lpstr>Vzdelávanie učiteľov matematiky</vt:lpstr>
      <vt:lpstr>Vzdelávanie učiteľov matematiky</vt:lpstr>
      <vt:lpstr>Vzdelávanie učiteľov matematiky</vt:lpstr>
      <vt:lpstr>Tešíme sa na stretnutia s vašimi žiakmi a učiteľmi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Inga</dc:creator>
  <cp:lastModifiedBy>PF UMV</cp:lastModifiedBy>
  <cp:revision>38</cp:revision>
  <dcterms:created xsi:type="dcterms:W3CDTF">2012-12-11T16:40:34Z</dcterms:created>
  <dcterms:modified xsi:type="dcterms:W3CDTF">2021-04-01T09:21:42Z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